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04" r:id="rId2"/>
    <p:sldId id="309" r:id="rId3"/>
    <p:sldId id="310" r:id="rId4"/>
    <p:sldId id="305" r:id="rId5"/>
    <p:sldId id="306" r:id="rId6"/>
    <p:sldId id="311" r:id="rId7"/>
    <p:sldId id="30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12C"/>
    <a:srgbClr val="730606"/>
    <a:srgbClr val="F78F1E"/>
    <a:srgbClr val="EC74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6"/>
    <p:restoredTop sz="78135"/>
  </p:normalViewPr>
  <p:slideViewPr>
    <p:cSldViewPr snapToGrid="0" snapToObjects="1">
      <p:cViewPr varScale="1">
        <p:scale>
          <a:sx n="82" d="100"/>
          <a:sy n="82"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A444-12B9-1A40-980E-85DB3A7D8F15}" type="datetimeFigureOut">
              <a:rPr lang="en-US" smtClean="0"/>
              <a:t>10/9/22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64628-D64F-9544-A333-152B679963B5}" type="slidenum">
              <a:rPr lang="en-US" smtClean="0"/>
              <a:t>‹#›</a:t>
            </a:fld>
            <a:endParaRPr lang="en-US"/>
          </a:p>
        </p:txBody>
      </p:sp>
    </p:spTree>
    <p:extLst>
      <p:ext uri="{BB962C8B-B14F-4D97-AF65-F5344CB8AC3E}">
        <p14:creationId xmlns:p14="http://schemas.microsoft.com/office/powerpoint/2010/main" val="15781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a:t>
            </a:fld>
            <a:endParaRPr lang="en-US"/>
          </a:p>
        </p:txBody>
      </p:sp>
    </p:spTree>
    <p:extLst>
      <p:ext uri="{BB962C8B-B14F-4D97-AF65-F5344CB8AC3E}">
        <p14:creationId xmlns:p14="http://schemas.microsoft.com/office/powerpoint/2010/main" val="269960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b="0" i="0" dirty="0">
                <a:solidFill>
                  <a:srgbClr val="222222"/>
                </a:solidFill>
                <a:effectLst/>
                <a:latin typeface="Arial" panose="020B0604020202020204" pitchFamily="34" charset="0"/>
              </a:rPr>
              <a:t>The Prometheus server is a really powerful system but what makes Prometheus different to other monitoring solutions is how it fetches metrics from the systems.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Any system that you want to monitor needs to run an exporter which provides all its metrics via HTTP. The Prometheus Sever grabs the metrics from the HTTP every 30 seconds or whatever it's configured and stores them in a Time Series database. It's not important for Prometheus what system it's connecting to fetch metrics or what they mean. The job of the exporter is to provide metrics in standard Prometheus format. even though the content of metrics in each system or application is different, the process of exporting and collecting metrics is the same.</a:t>
            </a:r>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2</a:t>
            </a:fld>
            <a:endParaRPr lang="en-US"/>
          </a:p>
        </p:txBody>
      </p:sp>
    </p:spTree>
    <p:extLst>
      <p:ext uri="{BB962C8B-B14F-4D97-AF65-F5344CB8AC3E}">
        <p14:creationId xmlns:p14="http://schemas.microsoft.com/office/powerpoint/2010/main" val="123793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for example on a Linux server, we can run an exporter process using a tool called the Node Exporter, which is a part of the Prometheus ecosystem. That exporter provides metrics via the HTTP protocol,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Y" dirty="0"/>
          </a:p>
          <a:p>
            <a:pPr marL="0" marR="0" lvl="0" indent="0" algn="l" defTabSz="914400" rtl="0" eaLnBrk="1" fontAlgn="auto" latinLnBrk="0" hangingPunct="1">
              <a:lnSpc>
                <a:spcPct val="100000"/>
              </a:lnSpc>
              <a:spcBef>
                <a:spcPts val="0"/>
              </a:spcBef>
              <a:spcAft>
                <a:spcPts val="0"/>
              </a:spcAft>
              <a:buClrTx/>
              <a:buSzTx/>
              <a:buFontTx/>
              <a:buNone/>
              <a:tabLst/>
              <a:defRPr/>
            </a:pPr>
            <a:r>
              <a:rPr lang="en-MY" b="0" i="0" dirty="0">
                <a:solidFill>
                  <a:srgbClr val="222222"/>
                </a:solidFill>
                <a:effectLst/>
                <a:latin typeface="Arial" panose="020B0604020202020204" pitchFamily="34" charset="0"/>
              </a:rPr>
              <a:t>Here is </a:t>
            </a:r>
            <a:r>
              <a:rPr lang="en-US" b="0" i="0" dirty="0">
                <a:solidFill>
                  <a:srgbClr val="222222"/>
                </a:solidFill>
                <a:effectLst/>
                <a:latin typeface="Arial" panose="020B0604020202020204" pitchFamily="34" charset="0"/>
              </a:rPr>
              <a:t>an</a:t>
            </a:r>
            <a:r>
              <a:rPr lang="en-MY" b="0" i="0" dirty="0">
                <a:solidFill>
                  <a:srgbClr val="222222"/>
                </a:solidFill>
                <a:effectLst/>
                <a:latin typeface="Arial" panose="020B0604020202020204" pitchFamily="34" charset="0"/>
              </a:rPr>
              <a:t> example output from a Linux Node Exporter.</a:t>
            </a:r>
            <a:endParaRPr lang="en-MY" dirty="0"/>
          </a:p>
          <a:p>
            <a:endParaRPr lang="en-US" dirty="0"/>
          </a:p>
          <a:p>
            <a:r>
              <a:rPr lang="en-MY" b="0" i="0" dirty="0">
                <a:solidFill>
                  <a:srgbClr val="222222"/>
                </a:solidFill>
                <a:effectLst/>
                <a:latin typeface="Arial" panose="020B0604020202020204" pitchFamily="34" charset="0"/>
              </a:rPr>
              <a:t>Prometheus format is a simple text format where every metric has a name ,  a value and it can have a description which includes the type and explanation of that metric. </a:t>
            </a:r>
          </a:p>
          <a:p>
            <a:endParaRPr lang="en-MY" b="0" i="0" dirty="0">
              <a:solidFill>
                <a:srgbClr val="222222"/>
              </a:solidFill>
              <a:effectLst/>
              <a:latin typeface="Arial" panose="020B0604020202020204" pitchFamily="34" charset="0"/>
            </a:endParaRPr>
          </a:p>
          <a:p>
            <a:r>
              <a:rPr lang="en-MY" b="0" i="0" dirty="0">
                <a:solidFill>
                  <a:srgbClr val="222222"/>
                </a:solidFill>
                <a:effectLst/>
                <a:latin typeface="Arial" panose="020B0604020202020204" pitchFamily="34" charset="0"/>
              </a:rPr>
              <a:t>Metric can have a label as well, for example  total number of connection for http protocol is exposed in this metric. </a:t>
            </a:r>
          </a:p>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3</a:t>
            </a:fld>
            <a:endParaRPr lang="en-US"/>
          </a:p>
        </p:txBody>
      </p:sp>
    </p:spTree>
    <p:extLst>
      <p:ext uri="{BB962C8B-B14F-4D97-AF65-F5344CB8AC3E}">
        <p14:creationId xmlns:p14="http://schemas.microsoft.com/office/powerpoint/2010/main" val="323122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b="0" i="0" dirty="0">
                <a:solidFill>
                  <a:srgbClr val="222222"/>
                </a:solidFill>
                <a:effectLst/>
                <a:latin typeface="Arial" panose="020B0604020202020204" pitchFamily="34" charset="0"/>
              </a:rPr>
              <a:t>My Linux Server is running the asterisk application and asterisk also exports Prometheus metrics. Asterisk developers added Prometheus support in the code using Prometheus client libraries. All major programming languages have Prometheus client libraries, which developers can use in their apps. Here is a sample of metrics that asterisk application provides . Metrics such as number of channels , number of calls , number sip endpoints and so on. </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4</a:t>
            </a:fld>
            <a:endParaRPr lang="en-US"/>
          </a:p>
        </p:txBody>
      </p:sp>
    </p:spTree>
    <p:extLst>
      <p:ext uri="{BB962C8B-B14F-4D97-AF65-F5344CB8AC3E}">
        <p14:creationId xmlns:p14="http://schemas.microsoft.com/office/powerpoint/2010/main" val="227873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MY" b="0" i="0" dirty="0">
                <a:solidFill>
                  <a:srgbClr val="222222"/>
                </a:solidFill>
                <a:effectLst/>
                <a:latin typeface="Arial" panose="020B0604020202020204" pitchFamily="34" charset="0"/>
              </a:rPr>
              <a:t>You can verify these metrics by running asterisk commands . For example here I tested number of channels in asterisk by running ”core show channels” in the asterisk console . </a:t>
            </a:r>
          </a:p>
          <a:p>
            <a:pPr algn="l"/>
            <a:endParaRPr lang="en-MY" b="0" i="0" dirty="0">
              <a:solidFill>
                <a:srgbClr val="2222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BC64628-D64F-9544-A333-152B679963B5}" type="slidenum">
              <a:rPr lang="en-US" smtClean="0"/>
              <a:t>5</a:t>
            </a:fld>
            <a:endParaRPr lang="en-US"/>
          </a:p>
        </p:txBody>
      </p:sp>
    </p:spTree>
    <p:extLst>
      <p:ext uri="{BB962C8B-B14F-4D97-AF65-F5344CB8AC3E}">
        <p14:creationId xmlns:p14="http://schemas.microsoft.com/office/powerpoint/2010/main" val="376545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0" i="0" dirty="0">
                <a:solidFill>
                  <a:srgbClr val="222222"/>
                </a:solidFill>
                <a:effectLst/>
                <a:latin typeface="Arial" panose="020B0604020202020204" pitchFamily="34" charset="0"/>
              </a:rPr>
              <a:t>So by using Prometheus we will have metrics about hardware, the operating system that our telephony systems run on and the asterisk application itself, all in the same format.</a:t>
            </a:r>
          </a:p>
          <a:p>
            <a:endParaRPr lang="en-MY" b="0" i="0" dirty="0">
              <a:solidFill>
                <a:srgbClr val="222222"/>
              </a:solidFill>
              <a:effectLst/>
              <a:latin typeface="Arial" panose="020B0604020202020204" pitchFamily="34" charset="0"/>
            </a:endParaRPr>
          </a:p>
          <a:p>
            <a:r>
              <a:rPr lang="en-MY" b="0" i="0" dirty="0">
                <a:solidFill>
                  <a:srgbClr val="222222"/>
                </a:solidFill>
                <a:effectLst/>
                <a:latin typeface="Arial" panose="020B0604020202020204" pitchFamily="34" charset="0"/>
              </a:rPr>
              <a:t>The whole Prometheus monitoring system is built on a single server and there are a whole bunch of exporters for </a:t>
            </a:r>
            <a:r>
              <a:rPr lang="en-MY" b="0" i="0" dirty="0" err="1">
                <a:solidFill>
                  <a:srgbClr val="222222"/>
                </a:solidFill>
                <a:effectLst/>
                <a:latin typeface="Arial" panose="020B0604020202020204" pitchFamily="34" charset="0"/>
              </a:rPr>
              <a:t>linux</a:t>
            </a:r>
            <a:r>
              <a:rPr lang="en-MY" b="0" i="0" dirty="0">
                <a:solidFill>
                  <a:srgbClr val="222222"/>
                </a:solidFill>
                <a:effectLst/>
                <a:latin typeface="Arial" panose="020B0604020202020204" pitchFamily="34" charset="0"/>
              </a:rPr>
              <a:t> , Windows , Databases. </a:t>
            </a:r>
            <a:r>
              <a:rPr lang="en-MY" b="0" i="0" dirty="0" err="1">
                <a:solidFill>
                  <a:srgbClr val="222222"/>
                </a:solidFill>
                <a:effectLst/>
                <a:latin typeface="Arial" panose="020B0604020202020204" pitchFamily="34" charset="0"/>
              </a:rPr>
              <a:t>WebServers</a:t>
            </a:r>
            <a:r>
              <a:rPr lang="en-MY" b="0" i="0" dirty="0">
                <a:solidFill>
                  <a:srgbClr val="222222"/>
                </a:solidFill>
                <a:effectLst/>
                <a:latin typeface="Arial" panose="020B0604020202020204" pitchFamily="34" charset="0"/>
              </a:rPr>
              <a:t>, Cloud </a:t>
            </a:r>
            <a:r>
              <a:rPr lang="en-MY" b="0" i="0" dirty="0" err="1">
                <a:solidFill>
                  <a:srgbClr val="222222"/>
                </a:solidFill>
                <a:effectLst/>
                <a:latin typeface="Arial" panose="020B0604020202020204" pitchFamily="34" charset="0"/>
              </a:rPr>
              <a:t>Platfroms</a:t>
            </a:r>
            <a:r>
              <a:rPr lang="en-MY" b="0" i="0" dirty="0">
                <a:solidFill>
                  <a:srgbClr val="222222"/>
                </a:solidFill>
                <a:effectLst/>
                <a:latin typeface="Arial" panose="020B0604020202020204" pitchFamily="34" charset="0"/>
              </a:rPr>
              <a:t> or even for applications such as </a:t>
            </a:r>
            <a:r>
              <a:rPr lang="en-MY" b="0" i="0" dirty="0" err="1">
                <a:solidFill>
                  <a:srgbClr val="222222"/>
                </a:solidFill>
                <a:effectLst/>
                <a:latin typeface="Arial" panose="020B0604020202020204" pitchFamily="34" charset="0"/>
              </a:rPr>
              <a:t>elasticearch</a:t>
            </a:r>
            <a:r>
              <a:rPr lang="en-MY" b="0" i="0" dirty="0">
                <a:solidFill>
                  <a:srgbClr val="222222"/>
                </a:solidFill>
                <a:effectLst/>
                <a:latin typeface="Arial" panose="020B0604020202020204" pitchFamily="34" charset="0"/>
              </a:rPr>
              <a:t> , asterisk or </a:t>
            </a:r>
            <a:r>
              <a:rPr lang="en-MY" b="0" i="0" dirty="0" err="1">
                <a:solidFill>
                  <a:srgbClr val="222222"/>
                </a:solidFill>
                <a:effectLst/>
                <a:latin typeface="Arial" panose="020B0604020202020204" pitchFamily="34" charset="0"/>
              </a:rPr>
              <a:t>FreeSWITCH</a:t>
            </a:r>
            <a:r>
              <a:rPr lang="en-MY" b="0" i="0" dirty="0">
                <a:solidFill>
                  <a:srgbClr val="222222"/>
                </a:solidFill>
                <a:effectLst/>
                <a:latin typeface="Arial" panose="020B0604020202020204" pitchFamily="34" charset="0"/>
              </a:rPr>
              <a:t>. </a:t>
            </a:r>
            <a:r>
              <a:rPr lang="en-MY" b="0" i="0" dirty="0" err="1">
                <a:solidFill>
                  <a:srgbClr val="222222"/>
                </a:solidFill>
                <a:effectLst/>
                <a:latin typeface="Arial" panose="020B0604020202020204" pitchFamily="34" charset="0"/>
              </a:rPr>
              <a:t>Prmethues</a:t>
            </a:r>
            <a:r>
              <a:rPr lang="en-MY" b="0" i="0" dirty="0">
                <a:solidFill>
                  <a:srgbClr val="222222"/>
                </a:solidFill>
                <a:effectLst/>
                <a:latin typeface="Arial" panose="020B0604020202020204" pitchFamily="34" charset="0"/>
              </a:rPr>
              <a:t> also have client libraries in different languages such as </a:t>
            </a:r>
            <a:r>
              <a:rPr lang="en-MY" b="0" i="0" dirty="0" err="1">
                <a:solidFill>
                  <a:srgbClr val="222222"/>
                </a:solidFill>
                <a:effectLst/>
                <a:latin typeface="Arial" panose="020B0604020202020204" pitchFamily="34" charset="0"/>
              </a:rPr>
              <a:t>jave</a:t>
            </a:r>
            <a:r>
              <a:rPr lang="en-MY" b="0" i="0" dirty="0">
                <a:solidFill>
                  <a:srgbClr val="222222"/>
                </a:solidFill>
                <a:effectLst/>
                <a:latin typeface="Arial" panose="020B0604020202020204" pitchFamily="34" charset="0"/>
              </a:rPr>
              <a:t> , python , Go . Node  and Dot net . </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6</a:t>
            </a:fld>
            <a:endParaRPr lang="en-US"/>
          </a:p>
        </p:txBody>
      </p:sp>
    </p:spTree>
    <p:extLst>
      <p:ext uri="{BB962C8B-B14F-4D97-AF65-F5344CB8AC3E}">
        <p14:creationId xmlns:p14="http://schemas.microsoft.com/office/powerpoint/2010/main" val="148622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Now that we </a:t>
            </a:r>
            <a:r>
              <a:rPr lang="en-MY"/>
              <a:t>know more </a:t>
            </a:r>
            <a:r>
              <a:rPr lang="en-MY" dirty="0"/>
              <a:t>about how Prometheus metrics works, let's install Node exporter on our Linux Server and view operating system metrics in our Prometheus Server. By end of this lab, we will also have an idea of where the Prometheus configuration files are located and how to work with them. In the next video in this series, we will dig into the asterisk Prometheus configuration to monitor our asterisk. </a:t>
            </a:r>
          </a:p>
        </p:txBody>
      </p:sp>
      <p:sp>
        <p:nvSpPr>
          <p:cNvPr id="4" name="Slide Number Placeholder 3"/>
          <p:cNvSpPr>
            <a:spLocks noGrp="1"/>
          </p:cNvSpPr>
          <p:nvPr>
            <p:ph type="sldNum" sz="quarter" idx="5"/>
          </p:nvPr>
        </p:nvSpPr>
        <p:spPr/>
        <p:txBody>
          <a:bodyPr/>
          <a:lstStyle/>
          <a:p>
            <a:fld id="{3BC64628-D64F-9544-A333-152B679963B5}" type="slidenum">
              <a:rPr lang="en-US" smtClean="0"/>
              <a:t>7</a:t>
            </a:fld>
            <a:endParaRPr lang="en-US"/>
          </a:p>
        </p:txBody>
      </p:sp>
    </p:spTree>
    <p:extLst>
      <p:ext uri="{BB962C8B-B14F-4D97-AF65-F5344CB8AC3E}">
        <p14:creationId xmlns:p14="http://schemas.microsoft.com/office/powerpoint/2010/main" val="164446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AD5A-C686-A54E-96F2-A13CA60B8E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C0572C-2C3C-354C-BCBB-7B0BD2DF8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1FECA7-3C2F-FF43-A800-72D0485849AA}"/>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5" name="Footer Placeholder 4">
            <a:extLst>
              <a:ext uri="{FF2B5EF4-FFF2-40B4-BE49-F238E27FC236}">
                <a16:creationId xmlns:a16="http://schemas.microsoft.com/office/drawing/2014/main" id="{081940A1-2623-374E-AE8C-E62B1BFA1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97DF-F298-634B-917E-49E204751850}"/>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18537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09E6-CF2C-4241-8570-CF084642C6C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AE242A-0797-B147-A08A-ED000B3802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7F21DA-91DB-1F4A-800A-635ACF794E15}"/>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5" name="Footer Placeholder 4">
            <a:extLst>
              <a:ext uri="{FF2B5EF4-FFF2-40B4-BE49-F238E27FC236}">
                <a16:creationId xmlns:a16="http://schemas.microsoft.com/office/drawing/2014/main" id="{DD0B13D2-6383-B54E-AAB4-A086E78CF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475E6-6F7C-0C47-90B0-BD54456B640F}"/>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59781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B924A-E0F5-7044-BCA5-4BECEB2F72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081BB8-9F6C-1849-BAA5-9EBC05F2C0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36AFFD-7E4C-D44E-A86B-B8AB58019D7C}"/>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5" name="Footer Placeholder 4">
            <a:extLst>
              <a:ext uri="{FF2B5EF4-FFF2-40B4-BE49-F238E27FC236}">
                <a16:creationId xmlns:a16="http://schemas.microsoft.com/office/drawing/2014/main" id="{BE140BD7-587B-0B48-A41F-EA1B797E2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30DBF-69E7-AA4A-A3BC-89AB3920FD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63781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A59B-2D93-0642-B554-8462CA42A0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5D18F-CD13-7442-98D5-69BDFC9F42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53BC3A-BCAB-1D46-AEE8-344223844C70}"/>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5" name="Footer Placeholder 4">
            <a:extLst>
              <a:ext uri="{FF2B5EF4-FFF2-40B4-BE49-F238E27FC236}">
                <a16:creationId xmlns:a16="http://schemas.microsoft.com/office/drawing/2014/main" id="{4FCB94E2-4F3E-5541-8680-FA9764841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326D7-E2F9-5441-9EC5-8BEF5D4CD5D9}"/>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6805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BCCF-C029-5340-A5B3-C223A808AE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6542A19-0563-4846-AB3F-0090AE144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9046B5-E60E-B744-A03C-00D5A601E34E}"/>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5" name="Footer Placeholder 4">
            <a:extLst>
              <a:ext uri="{FF2B5EF4-FFF2-40B4-BE49-F238E27FC236}">
                <a16:creationId xmlns:a16="http://schemas.microsoft.com/office/drawing/2014/main" id="{268860F7-62C5-6748-B8A2-9E404D2CF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27EFA-28B8-194D-8796-AC354EBFA0C1}"/>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9546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82F7-E33C-C544-A277-B1E4548EE5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AE1015-DE2E-AA4A-AA7E-E558AE2CA7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CDAA07-121B-5944-8901-56988922C0D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B2A05B0-03CE-EF40-81EB-E2970339FD2D}"/>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6" name="Footer Placeholder 5">
            <a:extLst>
              <a:ext uri="{FF2B5EF4-FFF2-40B4-BE49-F238E27FC236}">
                <a16:creationId xmlns:a16="http://schemas.microsoft.com/office/drawing/2014/main" id="{871B304D-DC82-9C46-B528-0A303DF58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CB198-426F-A643-8491-F2638E02B4A2}"/>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71800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4CF-EDA6-C849-86E4-B8EE8E9358D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239AD17-A99F-744C-A1F0-07BCC1238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589289-6103-CB4D-8826-03E72947CD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B11C0C-7A9A-CD41-B4CF-5854DAD69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C13A4A-10FB-B843-A6BB-73E43E6D25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C1DC3A-5017-5F45-9CE9-9925BB118321}"/>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8" name="Footer Placeholder 7">
            <a:extLst>
              <a:ext uri="{FF2B5EF4-FFF2-40B4-BE49-F238E27FC236}">
                <a16:creationId xmlns:a16="http://schemas.microsoft.com/office/drawing/2014/main" id="{1BAF2FE1-F816-7546-8DA9-94811CFB3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9399E-065E-1448-9A35-EC6805E0BAD8}"/>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52124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AFB2-BA58-AF47-8595-8D9A2FEE1D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E2BCA63-7224-5C4E-A212-AC034FBC3158}"/>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4" name="Footer Placeholder 3">
            <a:extLst>
              <a:ext uri="{FF2B5EF4-FFF2-40B4-BE49-F238E27FC236}">
                <a16:creationId xmlns:a16="http://schemas.microsoft.com/office/drawing/2014/main" id="{712A6CDC-19C2-3B41-903D-BEAABCACC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50647-AB3E-1147-A97F-DB12A5182117}"/>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65983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EC5D5-A839-4C42-AAF2-E3F49370EE77}"/>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3" name="Footer Placeholder 2">
            <a:extLst>
              <a:ext uri="{FF2B5EF4-FFF2-40B4-BE49-F238E27FC236}">
                <a16:creationId xmlns:a16="http://schemas.microsoft.com/office/drawing/2014/main" id="{05CF420A-A5AD-704B-91D5-13734571D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8483A-14F2-BC41-815E-A04AB1371AC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65424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00F9-D889-764E-A198-062F7E510C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D54762-927C-2E4F-BA93-D3B42941E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93A94A-0358-784B-ADF4-49A8425E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AAC9DF-CCAE-8746-A22E-6E75E86D49F4}"/>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6" name="Footer Placeholder 5">
            <a:extLst>
              <a:ext uri="{FF2B5EF4-FFF2-40B4-BE49-F238E27FC236}">
                <a16:creationId xmlns:a16="http://schemas.microsoft.com/office/drawing/2014/main" id="{2A705FD4-40A8-324B-B220-80E063183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2CD16-EC8D-6E4E-A7B8-EBE25E948C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3995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7D02-30AD-B441-95EA-F275CF8863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1874C4-0477-C641-9148-5008D925E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1EBD9-2913-764C-91E2-0982089F9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9FA67C-FD14-FE47-9FCD-CCA6DE3DC44B}"/>
              </a:ext>
            </a:extLst>
          </p:cNvPr>
          <p:cNvSpPr>
            <a:spLocks noGrp="1"/>
          </p:cNvSpPr>
          <p:nvPr>
            <p:ph type="dt" sz="half" idx="10"/>
          </p:nvPr>
        </p:nvSpPr>
        <p:spPr/>
        <p:txBody>
          <a:bodyPr/>
          <a:lstStyle/>
          <a:p>
            <a:fld id="{7B54F8F8-167E-A042-8A94-090F4269C81E}" type="datetimeFigureOut">
              <a:rPr lang="en-US" smtClean="0"/>
              <a:t>10/9/22</a:t>
            </a:fld>
            <a:endParaRPr lang="en-US"/>
          </a:p>
        </p:txBody>
      </p:sp>
      <p:sp>
        <p:nvSpPr>
          <p:cNvPr id="6" name="Footer Placeholder 5">
            <a:extLst>
              <a:ext uri="{FF2B5EF4-FFF2-40B4-BE49-F238E27FC236}">
                <a16:creationId xmlns:a16="http://schemas.microsoft.com/office/drawing/2014/main" id="{3CD00E97-B27A-CE44-9D37-1FF9F1216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8A6F3-6DA3-4148-BBE5-F2A4AFD6FDE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8991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79BBF-63BB-1E4A-A248-953439660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A6D858-79E0-7840-943D-10CCB0905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03B9BF-63E3-CE46-BB78-2B6B3B240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4F8F8-167E-A042-8A94-090F4269C81E}" type="datetimeFigureOut">
              <a:rPr lang="en-US" smtClean="0"/>
              <a:t>10/9/22</a:t>
            </a:fld>
            <a:endParaRPr lang="en-US"/>
          </a:p>
        </p:txBody>
      </p:sp>
      <p:sp>
        <p:nvSpPr>
          <p:cNvPr id="5" name="Footer Placeholder 4">
            <a:extLst>
              <a:ext uri="{FF2B5EF4-FFF2-40B4-BE49-F238E27FC236}">
                <a16:creationId xmlns:a16="http://schemas.microsoft.com/office/drawing/2014/main" id="{10AB9130-8CE3-DB4C-B60C-74E567BEE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ED0D91-2F3B-5943-8F68-E0A64E938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9C8FD-1152-DE47-9064-166223B187D9}" type="slidenum">
              <a:rPr lang="en-US" smtClean="0"/>
              <a:t>‹#›</a:t>
            </a:fld>
            <a:endParaRPr lang="en-US"/>
          </a:p>
        </p:txBody>
      </p:sp>
    </p:spTree>
    <p:extLst>
      <p:ext uri="{BB962C8B-B14F-4D97-AF65-F5344CB8AC3E}">
        <p14:creationId xmlns:p14="http://schemas.microsoft.com/office/powerpoint/2010/main" val="369977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tiff"/><Relationship Id="rId5" Type="http://schemas.openxmlformats.org/officeDocument/2006/relationships/image" Target="../media/image15.png"/><Relationship Id="rId15" Type="http://schemas.openxmlformats.org/officeDocument/2006/relationships/image" Target="../media/image24.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E1188F-2F75-234B-B066-7C2FBE19B185}"/>
              </a:ext>
            </a:extLst>
          </p:cNvPr>
          <p:cNvPicPr>
            <a:picLocks noChangeAspect="1"/>
          </p:cNvPicPr>
          <p:nvPr/>
        </p:nvPicPr>
        <p:blipFill>
          <a:blip r:embed="rId3"/>
          <a:stretch>
            <a:fillRect/>
          </a:stretch>
        </p:blipFill>
        <p:spPr>
          <a:xfrm>
            <a:off x="1511838" y="720108"/>
            <a:ext cx="4918147" cy="3780725"/>
          </a:xfrm>
          <a:prstGeom prst="rect">
            <a:avLst/>
          </a:prstGeom>
        </p:spPr>
      </p:pic>
      <p:sp>
        <p:nvSpPr>
          <p:cNvPr id="14" name="TextBox 13">
            <a:extLst>
              <a:ext uri="{FF2B5EF4-FFF2-40B4-BE49-F238E27FC236}">
                <a16:creationId xmlns:a16="http://schemas.microsoft.com/office/drawing/2014/main" id="{42EA6456-513B-0245-98E5-23486968C2FD}"/>
              </a:ext>
            </a:extLst>
          </p:cNvPr>
          <p:cNvSpPr txBox="1"/>
          <p:nvPr/>
        </p:nvSpPr>
        <p:spPr>
          <a:xfrm>
            <a:off x="1503269" y="4601931"/>
            <a:ext cx="9033627" cy="584775"/>
          </a:xfrm>
          <a:prstGeom prst="rect">
            <a:avLst/>
          </a:prstGeom>
          <a:noFill/>
        </p:spPr>
        <p:txBody>
          <a:bodyPr wrap="none" rtlCol="0">
            <a:spAutoFit/>
          </a:bodyPr>
          <a:lstStyle/>
          <a:p>
            <a:r>
              <a:rPr lang="en-US" sz="3200" dirty="0">
                <a:latin typeface="Copperplate Gothic Bold" panose="020E0705020206020404" pitchFamily="34" charset="77"/>
              </a:rPr>
              <a:t>Monitoring</a:t>
            </a:r>
            <a:r>
              <a:rPr lang="en-US" sz="3200" b="1" dirty="0">
                <a:latin typeface="Copperplate Gothic Bold" panose="020E0705020206020404" pitchFamily="34" charset="77"/>
              </a:rPr>
              <a:t> </a:t>
            </a:r>
            <a:r>
              <a:rPr lang="en-US" sz="3200" b="1" dirty="0">
                <a:solidFill>
                  <a:srgbClr val="E6512C"/>
                </a:solidFill>
                <a:latin typeface="Copperplate Gothic Bold" panose="020E0705020206020404" pitchFamily="34" charset="77"/>
              </a:rPr>
              <a:t>Asterisk</a:t>
            </a:r>
            <a:r>
              <a:rPr lang="en-US" sz="3200" b="1" dirty="0">
                <a:latin typeface="Copperplate Gothic Bold" panose="020E0705020206020404" pitchFamily="34" charset="77"/>
              </a:rPr>
              <a:t> </a:t>
            </a:r>
            <a:r>
              <a:rPr lang="en-US" sz="3200" dirty="0">
                <a:latin typeface="Copperplate Gothic Bold" panose="020E0705020206020404" pitchFamily="34" charset="77"/>
              </a:rPr>
              <a:t>with</a:t>
            </a:r>
            <a:r>
              <a:rPr lang="en-US" sz="3200" b="1" dirty="0">
                <a:latin typeface="Copperplate Gothic Bold" panose="020E0705020206020404" pitchFamily="34" charset="77"/>
              </a:rPr>
              <a:t> </a:t>
            </a:r>
            <a:r>
              <a:rPr lang="en-US" sz="3200" b="1" dirty="0">
                <a:solidFill>
                  <a:srgbClr val="F78F1E"/>
                </a:solidFill>
                <a:latin typeface="Copperplate Gothic Bold" panose="020E0705020206020404" pitchFamily="34" charset="77"/>
              </a:rPr>
              <a:t>Prometheus</a:t>
            </a:r>
          </a:p>
        </p:txBody>
      </p:sp>
      <p:sp>
        <p:nvSpPr>
          <p:cNvPr id="7" name="TextBox 6">
            <a:extLst>
              <a:ext uri="{FF2B5EF4-FFF2-40B4-BE49-F238E27FC236}">
                <a16:creationId xmlns:a16="http://schemas.microsoft.com/office/drawing/2014/main" id="{7D24EC4D-5E86-1249-B78B-2B805444FBE1}"/>
              </a:ext>
            </a:extLst>
          </p:cNvPr>
          <p:cNvSpPr txBox="1"/>
          <p:nvPr/>
        </p:nvSpPr>
        <p:spPr>
          <a:xfrm>
            <a:off x="2704061" y="5287804"/>
            <a:ext cx="7451848" cy="523220"/>
          </a:xfrm>
          <a:prstGeom prst="rect">
            <a:avLst/>
          </a:prstGeom>
          <a:noFill/>
        </p:spPr>
        <p:txBody>
          <a:bodyPr wrap="none" rtlCol="0">
            <a:spAutoFit/>
          </a:bodyPr>
          <a:lstStyle/>
          <a:p>
            <a:r>
              <a:rPr lang="en-US" sz="2800" dirty="0">
                <a:latin typeface="Copperplate Gothic Bold" panose="020E0705020206020404" pitchFamily="34" charset="77"/>
              </a:rPr>
              <a:t>Client LIBRARY vs NODE EXPORTER</a:t>
            </a:r>
          </a:p>
        </p:txBody>
      </p:sp>
      <p:sp>
        <p:nvSpPr>
          <p:cNvPr id="10" name="TextBox 9">
            <a:extLst>
              <a:ext uri="{FF2B5EF4-FFF2-40B4-BE49-F238E27FC236}">
                <a16:creationId xmlns:a16="http://schemas.microsoft.com/office/drawing/2014/main" id="{61802E15-315A-2442-BC82-DC1DBFEAA3D1}"/>
              </a:ext>
            </a:extLst>
          </p:cNvPr>
          <p:cNvSpPr txBox="1"/>
          <p:nvPr/>
        </p:nvSpPr>
        <p:spPr>
          <a:xfrm>
            <a:off x="9884987" y="875091"/>
            <a:ext cx="1303818" cy="523220"/>
          </a:xfrm>
          <a:prstGeom prst="rect">
            <a:avLst/>
          </a:prstGeom>
          <a:noFill/>
        </p:spPr>
        <p:txBody>
          <a:bodyPr wrap="none" rtlCol="0">
            <a:spAutoFit/>
          </a:bodyPr>
          <a:lstStyle/>
          <a:p>
            <a:r>
              <a:rPr lang="en-US" sz="2800" b="1" dirty="0">
                <a:latin typeface="Franklin Gothic Medium" panose="020B0603020102020204" pitchFamily="34" charset="0"/>
              </a:rPr>
              <a:t>PART 2</a:t>
            </a:r>
          </a:p>
        </p:txBody>
      </p:sp>
      <p:pic>
        <p:nvPicPr>
          <p:cNvPr id="11" name="Picture 10">
            <a:extLst>
              <a:ext uri="{FF2B5EF4-FFF2-40B4-BE49-F238E27FC236}">
                <a16:creationId xmlns:a16="http://schemas.microsoft.com/office/drawing/2014/main" id="{E00C1A77-2A62-6E4F-9168-CAD91EE143F5}"/>
              </a:ext>
            </a:extLst>
          </p:cNvPr>
          <p:cNvPicPr>
            <a:picLocks noChangeAspect="1"/>
          </p:cNvPicPr>
          <p:nvPr/>
        </p:nvPicPr>
        <p:blipFill>
          <a:blip r:embed="rId4"/>
          <a:stretch>
            <a:fillRect/>
          </a:stretch>
        </p:blipFill>
        <p:spPr>
          <a:xfrm>
            <a:off x="548160" y="5803267"/>
            <a:ext cx="831190" cy="831190"/>
          </a:xfrm>
          <a:prstGeom prst="rect">
            <a:avLst/>
          </a:prstGeom>
        </p:spPr>
      </p:pic>
      <p:sp>
        <p:nvSpPr>
          <p:cNvPr id="12" name="TextBox 11">
            <a:extLst>
              <a:ext uri="{FF2B5EF4-FFF2-40B4-BE49-F238E27FC236}">
                <a16:creationId xmlns:a16="http://schemas.microsoft.com/office/drawing/2014/main" id="{456481A5-908E-F64B-B751-0F435D9AB6ED}"/>
              </a:ext>
            </a:extLst>
          </p:cNvPr>
          <p:cNvSpPr txBox="1"/>
          <p:nvPr/>
        </p:nvSpPr>
        <p:spPr>
          <a:xfrm>
            <a:off x="1511838" y="6018807"/>
            <a:ext cx="2664512" cy="400110"/>
          </a:xfrm>
          <a:prstGeom prst="rect">
            <a:avLst/>
          </a:prstGeom>
          <a:noFill/>
        </p:spPr>
        <p:txBody>
          <a:bodyPr wrap="none" rtlCol="0">
            <a:spAutoFit/>
          </a:bodyPr>
          <a:lstStyle/>
          <a:p>
            <a:r>
              <a:rPr lang="en-US" sz="2000" b="1" dirty="0">
                <a:solidFill>
                  <a:schemeClr val="tx1">
                    <a:lumMod val="50000"/>
                    <a:lumOff val="50000"/>
                  </a:schemeClr>
                </a:solidFill>
                <a:latin typeface="Segoe Script" panose="020B0804020000000003" pitchFamily="34" charset="0"/>
              </a:rPr>
              <a:t>Omid Mohajerani</a:t>
            </a:r>
          </a:p>
        </p:txBody>
      </p:sp>
      <p:pic>
        <p:nvPicPr>
          <p:cNvPr id="1026" name="Picture 2">
            <a:extLst>
              <a:ext uri="{FF2B5EF4-FFF2-40B4-BE49-F238E27FC236}">
                <a16:creationId xmlns:a16="http://schemas.microsoft.com/office/drawing/2014/main" id="{7D656719-AF22-694F-94FE-B7DE9170A8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0501" y="857070"/>
            <a:ext cx="3455002" cy="342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78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3BAADF-04FF-AF49-AEAC-1E9CC0F5F1DD}"/>
              </a:ext>
            </a:extLst>
          </p:cNvPr>
          <p:cNvPicPr>
            <a:picLocks noChangeAspect="1"/>
          </p:cNvPicPr>
          <p:nvPr/>
        </p:nvPicPr>
        <p:blipFill>
          <a:blip r:embed="rId3"/>
          <a:stretch>
            <a:fillRect/>
          </a:stretch>
        </p:blipFill>
        <p:spPr>
          <a:xfrm>
            <a:off x="6727891" y="185068"/>
            <a:ext cx="1260274" cy="1326109"/>
          </a:xfrm>
          <a:prstGeom prst="rect">
            <a:avLst/>
          </a:prstGeom>
        </p:spPr>
      </p:pic>
      <p:pic>
        <p:nvPicPr>
          <p:cNvPr id="11" name="Picture 10">
            <a:extLst>
              <a:ext uri="{FF2B5EF4-FFF2-40B4-BE49-F238E27FC236}">
                <a16:creationId xmlns:a16="http://schemas.microsoft.com/office/drawing/2014/main" id="{0D95EEEC-BB75-F444-9FA4-02A934DC6064}"/>
              </a:ext>
            </a:extLst>
          </p:cNvPr>
          <p:cNvPicPr>
            <a:picLocks noChangeAspect="1"/>
          </p:cNvPicPr>
          <p:nvPr/>
        </p:nvPicPr>
        <p:blipFill>
          <a:blip r:embed="rId4"/>
          <a:stretch>
            <a:fillRect/>
          </a:stretch>
        </p:blipFill>
        <p:spPr>
          <a:xfrm>
            <a:off x="6727891" y="2811595"/>
            <a:ext cx="1585878" cy="1095011"/>
          </a:xfrm>
          <a:prstGeom prst="rect">
            <a:avLst/>
          </a:prstGeom>
        </p:spPr>
      </p:pic>
      <p:pic>
        <p:nvPicPr>
          <p:cNvPr id="17" name="Picture 16">
            <a:extLst>
              <a:ext uri="{FF2B5EF4-FFF2-40B4-BE49-F238E27FC236}">
                <a16:creationId xmlns:a16="http://schemas.microsoft.com/office/drawing/2014/main" id="{00375B33-1579-894D-8782-A30F16B70708}"/>
              </a:ext>
            </a:extLst>
          </p:cNvPr>
          <p:cNvPicPr>
            <a:picLocks noChangeAspect="1"/>
          </p:cNvPicPr>
          <p:nvPr/>
        </p:nvPicPr>
        <p:blipFill>
          <a:blip r:embed="rId5"/>
          <a:stretch>
            <a:fillRect/>
          </a:stretch>
        </p:blipFill>
        <p:spPr>
          <a:xfrm rot="21306009">
            <a:off x="3916688" y="976416"/>
            <a:ext cx="3056209" cy="1220324"/>
          </a:xfrm>
          <a:prstGeom prst="rect">
            <a:avLst/>
          </a:prstGeom>
        </p:spPr>
      </p:pic>
      <p:pic>
        <p:nvPicPr>
          <p:cNvPr id="18" name="Picture 17">
            <a:extLst>
              <a:ext uri="{FF2B5EF4-FFF2-40B4-BE49-F238E27FC236}">
                <a16:creationId xmlns:a16="http://schemas.microsoft.com/office/drawing/2014/main" id="{B1466938-8BDA-E844-B556-E86016B9605F}"/>
              </a:ext>
            </a:extLst>
          </p:cNvPr>
          <p:cNvPicPr>
            <a:picLocks noChangeAspect="1"/>
          </p:cNvPicPr>
          <p:nvPr/>
        </p:nvPicPr>
        <p:blipFill>
          <a:blip r:embed="rId5"/>
          <a:stretch>
            <a:fillRect/>
          </a:stretch>
        </p:blipFill>
        <p:spPr>
          <a:xfrm rot="1712787">
            <a:off x="4054576" y="2572667"/>
            <a:ext cx="2853700" cy="1191178"/>
          </a:xfrm>
          <a:prstGeom prst="rect">
            <a:avLst/>
          </a:prstGeom>
        </p:spPr>
      </p:pic>
      <p:pic>
        <p:nvPicPr>
          <p:cNvPr id="22" name="Picture 21">
            <a:extLst>
              <a:ext uri="{FF2B5EF4-FFF2-40B4-BE49-F238E27FC236}">
                <a16:creationId xmlns:a16="http://schemas.microsoft.com/office/drawing/2014/main" id="{5923782B-8FCF-424C-9953-3851FC4A706F}"/>
              </a:ext>
            </a:extLst>
          </p:cNvPr>
          <p:cNvPicPr>
            <a:picLocks noChangeAspect="1"/>
          </p:cNvPicPr>
          <p:nvPr/>
        </p:nvPicPr>
        <p:blipFill>
          <a:blip r:embed="rId6"/>
          <a:stretch>
            <a:fillRect/>
          </a:stretch>
        </p:blipFill>
        <p:spPr>
          <a:xfrm>
            <a:off x="2234088" y="4373290"/>
            <a:ext cx="1486705" cy="2009304"/>
          </a:xfrm>
          <a:prstGeom prst="rect">
            <a:avLst/>
          </a:prstGeom>
        </p:spPr>
      </p:pic>
      <p:cxnSp>
        <p:nvCxnSpPr>
          <p:cNvPr id="24" name="Straight Connector 23">
            <a:extLst>
              <a:ext uri="{FF2B5EF4-FFF2-40B4-BE49-F238E27FC236}">
                <a16:creationId xmlns:a16="http://schemas.microsoft.com/office/drawing/2014/main" id="{C3E9961C-B0A5-CC4E-842A-30118FF33300}"/>
              </a:ext>
            </a:extLst>
          </p:cNvPr>
          <p:cNvCxnSpPr>
            <a:cxnSpLocks/>
          </p:cNvCxnSpPr>
          <p:nvPr/>
        </p:nvCxnSpPr>
        <p:spPr>
          <a:xfrm>
            <a:off x="2977441" y="3903566"/>
            <a:ext cx="1" cy="457899"/>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2">
            <a:extLst>
              <a:ext uri="{FF2B5EF4-FFF2-40B4-BE49-F238E27FC236}">
                <a16:creationId xmlns:a16="http://schemas.microsoft.com/office/drawing/2014/main" id="{E9B27A73-ECCB-F742-97E0-383B39C711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1461" y="1653149"/>
            <a:ext cx="1931962" cy="19151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C16C42F-7005-DD41-99E3-8FD7EE02FCD9}"/>
              </a:ext>
            </a:extLst>
          </p:cNvPr>
          <p:cNvPicPr>
            <a:picLocks noChangeAspect="1"/>
          </p:cNvPicPr>
          <p:nvPr/>
        </p:nvPicPr>
        <p:blipFill>
          <a:blip r:embed="rId8"/>
          <a:stretch>
            <a:fillRect/>
          </a:stretch>
        </p:blipFill>
        <p:spPr>
          <a:xfrm rot="20120945">
            <a:off x="4072018" y="1040502"/>
            <a:ext cx="2044700" cy="571500"/>
          </a:xfrm>
          <a:prstGeom prst="rect">
            <a:avLst/>
          </a:prstGeom>
        </p:spPr>
      </p:pic>
      <p:pic>
        <p:nvPicPr>
          <p:cNvPr id="3" name="Picture 2">
            <a:extLst>
              <a:ext uri="{FF2B5EF4-FFF2-40B4-BE49-F238E27FC236}">
                <a16:creationId xmlns:a16="http://schemas.microsoft.com/office/drawing/2014/main" id="{3484B86A-1968-1A46-B7C0-F2A4AB714A74}"/>
              </a:ext>
            </a:extLst>
          </p:cNvPr>
          <p:cNvPicPr>
            <a:picLocks noChangeAspect="1"/>
          </p:cNvPicPr>
          <p:nvPr/>
        </p:nvPicPr>
        <p:blipFill>
          <a:blip r:embed="rId8"/>
          <a:stretch>
            <a:fillRect/>
          </a:stretch>
        </p:blipFill>
        <p:spPr>
          <a:xfrm rot="527556">
            <a:off x="4422441" y="2491327"/>
            <a:ext cx="2044700" cy="571500"/>
          </a:xfrm>
          <a:prstGeom prst="rect">
            <a:avLst/>
          </a:prstGeom>
        </p:spPr>
      </p:pic>
    </p:spTree>
    <p:extLst>
      <p:ext uri="{BB962C8B-B14F-4D97-AF65-F5344CB8AC3E}">
        <p14:creationId xmlns:p14="http://schemas.microsoft.com/office/powerpoint/2010/main" val="417100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par>
                          <p:cTn id="17" fill="hold">
                            <p:stCondLst>
                              <p:cond delay="1000"/>
                            </p:stCondLst>
                            <p:childTnLst>
                              <p:par>
                                <p:cTn id="18" presetID="5"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par>
                                <p:cTn id="21" presetID="5"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heckerboard(across)">
                                      <p:cBhvr>
                                        <p:cTn id="23" dur="500"/>
                                        <p:tgtEl>
                                          <p:spTgt spid="17"/>
                                        </p:tgtEl>
                                      </p:cBhvr>
                                    </p:animEffect>
                                  </p:childTnLst>
                                </p:cTn>
                              </p:par>
                            </p:childTnLst>
                          </p:cTn>
                        </p:par>
                        <p:par>
                          <p:cTn id="24" fill="hold">
                            <p:stCondLst>
                              <p:cond delay="1500"/>
                            </p:stCondLst>
                            <p:childTnLst>
                              <p:par>
                                <p:cTn id="25" presetID="5" presetClass="entr" presetSubtype="1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par>
                                <p:cTn id="28" presetID="5"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heckerboard(across)">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9954E-4DF8-3047-9D33-3D2040205A61}"/>
              </a:ext>
            </a:extLst>
          </p:cNvPr>
          <p:cNvSpPr txBox="1"/>
          <p:nvPr/>
        </p:nvSpPr>
        <p:spPr>
          <a:xfrm>
            <a:off x="817536" y="582500"/>
            <a:ext cx="6098582" cy="369332"/>
          </a:xfrm>
          <a:prstGeom prst="rect">
            <a:avLst/>
          </a:prstGeom>
          <a:noFill/>
        </p:spPr>
        <p:txBody>
          <a:bodyPr wrap="square">
            <a:spAutoFit/>
          </a:bodyPr>
          <a:lstStyle/>
          <a:p>
            <a:r>
              <a:rPr lang="en-US" sz="1800" dirty="0">
                <a:latin typeface="Copperplate Gothic Bold" panose="020E0705020206020404" pitchFamily="34" charset="77"/>
              </a:rPr>
              <a:t>METRIC SAMPLE</a:t>
            </a:r>
            <a:endParaRPr lang="en-US" dirty="0"/>
          </a:p>
        </p:txBody>
      </p:sp>
      <p:pic>
        <p:nvPicPr>
          <p:cNvPr id="6" name="Picture 5">
            <a:extLst>
              <a:ext uri="{FF2B5EF4-FFF2-40B4-BE49-F238E27FC236}">
                <a16:creationId xmlns:a16="http://schemas.microsoft.com/office/drawing/2014/main" id="{681F62F8-EC80-2045-9135-08E7AA40F368}"/>
              </a:ext>
            </a:extLst>
          </p:cNvPr>
          <p:cNvPicPr>
            <a:picLocks noChangeAspect="1"/>
          </p:cNvPicPr>
          <p:nvPr/>
        </p:nvPicPr>
        <p:blipFill>
          <a:blip r:embed="rId3"/>
          <a:stretch>
            <a:fillRect/>
          </a:stretch>
        </p:blipFill>
        <p:spPr>
          <a:xfrm>
            <a:off x="10567754" y="47712"/>
            <a:ext cx="1260274" cy="1326109"/>
          </a:xfrm>
          <a:prstGeom prst="rect">
            <a:avLst/>
          </a:prstGeom>
        </p:spPr>
      </p:pic>
      <p:pic>
        <p:nvPicPr>
          <p:cNvPr id="8" name="Picture 7">
            <a:extLst>
              <a:ext uri="{FF2B5EF4-FFF2-40B4-BE49-F238E27FC236}">
                <a16:creationId xmlns:a16="http://schemas.microsoft.com/office/drawing/2014/main" id="{CAFEEF6C-00EE-C949-AF50-F0DCC58D346C}"/>
              </a:ext>
            </a:extLst>
          </p:cNvPr>
          <p:cNvPicPr>
            <a:picLocks noChangeAspect="1"/>
          </p:cNvPicPr>
          <p:nvPr/>
        </p:nvPicPr>
        <p:blipFill>
          <a:blip r:embed="rId4"/>
          <a:stretch>
            <a:fillRect/>
          </a:stretch>
        </p:blipFill>
        <p:spPr>
          <a:xfrm>
            <a:off x="110046" y="1692388"/>
            <a:ext cx="11717982" cy="1326109"/>
          </a:xfrm>
          <a:prstGeom prst="rect">
            <a:avLst/>
          </a:prstGeom>
        </p:spPr>
      </p:pic>
      <p:pic>
        <p:nvPicPr>
          <p:cNvPr id="12" name="Picture 11">
            <a:extLst>
              <a:ext uri="{FF2B5EF4-FFF2-40B4-BE49-F238E27FC236}">
                <a16:creationId xmlns:a16="http://schemas.microsoft.com/office/drawing/2014/main" id="{435F1D89-7120-9B4F-A52B-579F0D0EE376}"/>
              </a:ext>
            </a:extLst>
          </p:cNvPr>
          <p:cNvPicPr>
            <a:picLocks noChangeAspect="1"/>
          </p:cNvPicPr>
          <p:nvPr/>
        </p:nvPicPr>
        <p:blipFill>
          <a:blip r:embed="rId5"/>
          <a:stretch>
            <a:fillRect/>
          </a:stretch>
        </p:blipFill>
        <p:spPr>
          <a:xfrm>
            <a:off x="237009" y="3546453"/>
            <a:ext cx="11717982" cy="885808"/>
          </a:xfrm>
          <a:prstGeom prst="rect">
            <a:avLst/>
          </a:prstGeom>
        </p:spPr>
      </p:pic>
      <p:sp>
        <p:nvSpPr>
          <p:cNvPr id="14" name="Frame 13">
            <a:extLst>
              <a:ext uri="{FF2B5EF4-FFF2-40B4-BE49-F238E27FC236}">
                <a16:creationId xmlns:a16="http://schemas.microsoft.com/office/drawing/2014/main" id="{8016B89A-67CC-1842-B9D6-0727290128A8}"/>
              </a:ext>
            </a:extLst>
          </p:cNvPr>
          <p:cNvSpPr/>
          <p:nvPr/>
        </p:nvSpPr>
        <p:spPr>
          <a:xfrm>
            <a:off x="110046" y="2665708"/>
            <a:ext cx="3756781" cy="352789"/>
          </a:xfrm>
          <a:prstGeom prst="fram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6794AE55-155D-6D4B-8D7D-4D238BFAA043}"/>
              </a:ext>
            </a:extLst>
          </p:cNvPr>
          <p:cNvSpPr/>
          <p:nvPr/>
        </p:nvSpPr>
        <p:spPr>
          <a:xfrm>
            <a:off x="3735092" y="2665707"/>
            <a:ext cx="1193370" cy="352789"/>
          </a:xfrm>
          <a:prstGeom prst="fram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ame 15">
            <a:extLst>
              <a:ext uri="{FF2B5EF4-FFF2-40B4-BE49-F238E27FC236}">
                <a16:creationId xmlns:a16="http://schemas.microsoft.com/office/drawing/2014/main" id="{DF3FA8F8-08F2-DE4C-AE89-B782160A2917}"/>
              </a:ext>
            </a:extLst>
          </p:cNvPr>
          <p:cNvSpPr/>
          <p:nvPr/>
        </p:nvSpPr>
        <p:spPr>
          <a:xfrm>
            <a:off x="30998" y="2355442"/>
            <a:ext cx="5951348" cy="465250"/>
          </a:xfrm>
          <a:prstGeom prst="fram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Frame 16">
            <a:extLst>
              <a:ext uri="{FF2B5EF4-FFF2-40B4-BE49-F238E27FC236}">
                <a16:creationId xmlns:a16="http://schemas.microsoft.com/office/drawing/2014/main" id="{F4DD8E64-65C9-5140-955D-44292CED6B8B}"/>
              </a:ext>
            </a:extLst>
          </p:cNvPr>
          <p:cNvSpPr/>
          <p:nvPr/>
        </p:nvSpPr>
        <p:spPr>
          <a:xfrm>
            <a:off x="30997" y="2062804"/>
            <a:ext cx="11717981" cy="465250"/>
          </a:xfrm>
          <a:prstGeom prst="fram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Frame 17">
            <a:extLst>
              <a:ext uri="{FF2B5EF4-FFF2-40B4-BE49-F238E27FC236}">
                <a16:creationId xmlns:a16="http://schemas.microsoft.com/office/drawing/2014/main" id="{DDA78756-BAAA-E345-98F1-349570BA6EED}"/>
              </a:ext>
            </a:extLst>
          </p:cNvPr>
          <p:cNvSpPr/>
          <p:nvPr/>
        </p:nvSpPr>
        <p:spPr>
          <a:xfrm>
            <a:off x="4401518" y="4199636"/>
            <a:ext cx="2278251" cy="232625"/>
          </a:xfrm>
          <a:prstGeom prst="fram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72173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9954E-4DF8-3047-9D33-3D2040205A61}"/>
              </a:ext>
            </a:extLst>
          </p:cNvPr>
          <p:cNvSpPr txBox="1"/>
          <p:nvPr/>
        </p:nvSpPr>
        <p:spPr>
          <a:xfrm>
            <a:off x="817536" y="582500"/>
            <a:ext cx="6098582" cy="369332"/>
          </a:xfrm>
          <a:prstGeom prst="rect">
            <a:avLst/>
          </a:prstGeom>
          <a:noFill/>
        </p:spPr>
        <p:txBody>
          <a:bodyPr wrap="square">
            <a:spAutoFit/>
          </a:bodyPr>
          <a:lstStyle/>
          <a:p>
            <a:r>
              <a:rPr lang="en-US" sz="1800" dirty="0">
                <a:latin typeface="Copperplate Gothic Bold" panose="020E0705020206020404" pitchFamily="34" charset="77"/>
              </a:rPr>
              <a:t>METRIC SAMPLE</a:t>
            </a:r>
            <a:endParaRPr lang="en-US" dirty="0"/>
          </a:p>
        </p:txBody>
      </p:sp>
      <p:pic>
        <p:nvPicPr>
          <p:cNvPr id="5" name="Picture 4">
            <a:extLst>
              <a:ext uri="{FF2B5EF4-FFF2-40B4-BE49-F238E27FC236}">
                <a16:creationId xmlns:a16="http://schemas.microsoft.com/office/drawing/2014/main" id="{9AF7AE5B-BA68-F843-992C-A345867F23BA}"/>
              </a:ext>
            </a:extLst>
          </p:cNvPr>
          <p:cNvPicPr>
            <a:picLocks noChangeAspect="1"/>
          </p:cNvPicPr>
          <p:nvPr/>
        </p:nvPicPr>
        <p:blipFill>
          <a:blip r:embed="rId3"/>
          <a:stretch>
            <a:fillRect/>
          </a:stretch>
        </p:blipFill>
        <p:spPr>
          <a:xfrm>
            <a:off x="358805" y="1373821"/>
            <a:ext cx="11469223" cy="4110357"/>
          </a:xfrm>
          <a:prstGeom prst="rect">
            <a:avLst/>
          </a:prstGeom>
        </p:spPr>
      </p:pic>
      <p:pic>
        <p:nvPicPr>
          <p:cNvPr id="6" name="Picture 5">
            <a:extLst>
              <a:ext uri="{FF2B5EF4-FFF2-40B4-BE49-F238E27FC236}">
                <a16:creationId xmlns:a16="http://schemas.microsoft.com/office/drawing/2014/main" id="{BE57E8D7-5CC2-AF45-99F4-2C7801E370A7}"/>
              </a:ext>
            </a:extLst>
          </p:cNvPr>
          <p:cNvPicPr>
            <a:picLocks noChangeAspect="1"/>
          </p:cNvPicPr>
          <p:nvPr/>
        </p:nvPicPr>
        <p:blipFill>
          <a:blip r:embed="rId4"/>
          <a:stretch>
            <a:fillRect/>
          </a:stretch>
        </p:blipFill>
        <p:spPr>
          <a:xfrm>
            <a:off x="10567754" y="47712"/>
            <a:ext cx="1260274" cy="1326109"/>
          </a:xfrm>
          <a:prstGeom prst="rect">
            <a:avLst/>
          </a:prstGeom>
        </p:spPr>
      </p:pic>
      <p:pic>
        <p:nvPicPr>
          <p:cNvPr id="7" name="Picture 6">
            <a:extLst>
              <a:ext uri="{FF2B5EF4-FFF2-40B4-BE49-F238E27FC236}">
                <a16:creationId xmlns:a16="http://schemas.microsoft.com/office/drawing/2014/main" id="{8C7EDCE9-6450-9C46-B035-F1F50F9FA77F}"/>
              </a:ext>
            </a:extLst>
          </p:cNvPr>
          <p:cNvPicPr>
            <a:picLocks noChangeAspect="1"/>
          </p:cNvPicPr>
          <p:nvPr/>
        </p:nvPicPr>
        <p:blipFill>
          <a:blip r:embed="rId5"/>
          <a:stretch>
            <a:fillRect/>
          </a:stretch>
        </p:blipFill>
        <p:spPr>
          <a:xfrm>
            <a:off x="9439447" y="265764"/>
            <a:ext cx="1304494" cy="1002803"/>
          </a:xfrm>
          <a:prstGeom prst="rect">
            <a:avLst/>
          </a:prstGeom>
        </p:spPr>
      </p:pic>
      <p:sp>
        <p:nvSpPr>
          <p:cNvPr id="3" name="Rectangle 2">
            <a:extLst>
              <a:ext uri="{FF2B5EF4-FFF2-40B4-BE49-F238E27FC236}">
                <a16:creationId xmlns:a16="http://schemas.microsoft.com/office/drawing/2014/main" id="{292FAE07-08D2-5442-8A65-FDA4E9C40076}"/>
              </a:ext>
            </a:extLst>
          </p:cNvPr>
          <p:cNvSpPr/>
          <p:nvPr/>
        </p:nvSpPr>
        <p:spPr>
          <a:xfrm>
            <a:off x="358805" y="1875295"/>
            <a:ext cx="4957114" cy="619932"/>
          </a:xfrm>
          <a:prstGeom prst="rect">
            <a:avLst/>
          </a:prstGeom>
          <a:solidFill>
            <a:schemeClr val="accent4">
              <a:lumMod val="40000"/>
              <a:lumOff val="60000"/>
              <a:alpha val="36000"/>
            </a:schemeClr>
          </a:solidFill>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CA08F2-F333-6E43-ADFA-EC7E67160394}"/>
              </a:ext>
            </a:extLst>
          </p:cNvPr>
          <p:cNvSpPr/>
          <p:nvPr/>
        </p:nvSpPr>
        <p:spPr>
          <a:xfrm>
            <a:off x="358805" y="2495227"/>
            <a:ext cx="4957114" cy="619932"/>
          </a:xfrm>
          <a:prstGeom prst="rect">
            <a:avLst/>
          </a:prstGeom>
          <a:solidFill>
            <a:schemeClr val="accent4">
              <a:lumMod val="40000"/>
              <a:lumOff val="60000"/>
              <a:alpha val="36000"/>
            </a:schemeClr>
          </a:solidFill>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DA77D06-0401-F244-B446-62984CBA36E2}"/>
              </a:ext>
            </a:extLst>
          </p:cNvPr>
          <p:cNvSpPr/>
          <p:nvPr/>
        </p:nvSpPr>
        <p:spPr>
          <a:xfrm>
            <a:off x="358805" y="3425125"/>
            <a:ext cx="4957114" cy="511444"/>
          </a:xfrm>
          <a:prstGeom prst="rect">
            <a:avLst/>
          </a:prstGeom>
          <a:solidFill>
            <a:schemeClr val="accent4">
              <a:lumMod val="40000"/>
              <a:lumOff val="60000"/>
              <a:alpha val="36000"/>
            </a:schemeClr>
          </a:solidFill>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57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9954E-4DF8-3047-9D33-3D2040205A61}"/>
              </a:ext>
            </a:extLst>
          </p:cNvPr>
          <p:cNvSpPr txBox="1"/>
          <p:nvPr/>
        </p:nvSpPr>
        <p:spPr>
          <a:xfrm>
            <a:off x="817536" y="582500"/>
            <a:ext cx="6098582" cy="369332"/>
          </a:xfrm>
          <a:prstGeom prst="rect">
            <a:avLst/>
          </a:prstGeom>
          <a:noFill/>
        </p:spPr>
        <p:txBody>
          <a:bodyPr wrap="square">
            <a:spAutoFit/>
          </a:bodyPr>
          <a:lstStyle/>
          <a:p>
            <a:r>
              <a:rPr lang="en-US" sz="1800" dirty="0">
                <a:latin typeface="Copperplate Gothic Bold" panose="020E0705020206020404" pitchFamily="34" charset="77"/>
              </a:rPr>
              <a:t>METRIC SAMPLE</a:t>
            </a:r>
            <a:endParaRPr lang="en-US" dirty="0"/>
          </a:p>
        </p:txBody>
      </p:sp>
      <p:pic>
        <p:nvPicPr>
          <p:cNvPr id="3" name="Picture 2">
            <a:extLst>
              <a:ext uri="{FF2B5EF4-FFF2-40B4-BE49-F238E27FC236}">
                <a16:creationId xmlns:a16="http://schemas.microsoft.com/office/drawing/2014/main" id="{81301164-165D-AD4B-8757-DC566724F06D}"/>
              </a:ext>
            </a:extLst>
          </p:cNvPr>
          <p:cNvPicPr>
            <a:picLocks noChangeAspect="1"/>
          </p:cNvPicPr>
          <p:nvPr/>
        </p:nvPicPr>
        <p:blipFill>
          <a:blip r:embed="rId3"/>
          <a:stretch>
            <a:fillRect/>
          </a:stretch>
        </p:blipFill>
        <p:spPr>
          <a:xfrm>
            <a:off x="1290018" y="1680921"/>
            <a:ext cx="5626100" cy="1295400"/>
          </a:xfrm>
          <a:prstGeom prst="rect">
            <a:avLst/>
          </a:prstGeom>
        </p:spPr>
      </p:pic>
      <p:pic>
        <p:nvPicPr>
          <p:cNvPr id="7" name="Picture 6">
            <a:extLst>
              <a:ext uri="{FF2B5EF4-FFF2-40B4-BE49-F238E27FC236}">
                <a16:creationId xmlns:a16="http://schemas.microsoft.com/office/drawing/2014/main" id="{D960487F-75E7-7548-85C5-573E5CA22EE7}"/>
              </a:ext>
            </a:extLst>
          </p:cNvPr>
          <p:cNvPicPr>
            <a:picLocks noChangeAspect="1"/>
          </p:cNvPicPr>
          <p:nvPr/>
        </p:nvPicPr>
        <p:blipFill>
          <a:blip r:embed="rId4"/>
          <a:stretch>
            <a:fillRect/>
          </a:stretch>
        </p:blipFill>
        <p:spPr>
          <a:xfrm>
            <a:off x="1290018" y="3706056"/>
            <a:ext cx="7327900" cy="1371600"/>
          </a:xfrm>
          <a:prstGeom prst="rect">
            <a:avLst/>
          </a:prstGeom>
        </p:spPr>
      </p:pic>
    </p:spTree>
    <p:extLst>
      <p:ext uri="{BB962C8B-B14F-4D97-AF65-F5344CB8AC3E}">
        <p14:creationId xmlns:p14="http://schemas.microsoft.com/office/powerpoint/2010/main" val="262689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E9B27A73-ECCB-F742-97E0-383B39C71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90" y="2805194"/>
            <a:ext cx="1931962" cy="19151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98AD732-D47F-9444-8467-BC6465171C2E}"/>
              </a:ext>
            </a:extLst>
          </p:cNvPr>
          <p:cNvPicPr>
            <a:picLocks noChangeAspect="1"/>
          </p:cNvPicPr>
          <p:nvPr/>
        </p:nvPicPr>
        <p:blipFill>
          <a:blip r:embed="rId4"/>
          <a:stretch>
            <a:fillRect/>
          </a:stretch>
        </p:blipFill>
        <p:spPr>
          <a:xfrm>
            <a:off x="2868047" y="453647"/>
            <a:ext cx="8709186" cy="2729077"/>
          </a:xfrm>
          <a:prstGeom prst="rect">
            <a:avLst/>
          </a:prstGeom>
        </p:spPr>
      </p:pic>
      <p:pic>
        <p:nvPicPr>
          <p:cNvPr id="6" name="Picture 5">
            <a:extLst>
              <a:ext uri="{FF2B5EF4-FFF2-40B4-BE49-F238E27FC236}">
                <a16:creationId xmlns:a16="http://schemas.microsoft.com/office/drawing/2014/main" id="{B0A978B6-AECB-C84F-B432-CCE1093C3FF1}"/>
              </a:ext>
            </a:extLst>
          </p:cNvPr>
          <p:cNvPicPr>
            <a:picLocks noChangeAspect="1"/>
          </p:cNvPicPr>
          <p:nvPr/>
        </p:nvPicPr>
        <p:blipFill>
          <a:blip r:embed="rId5"/>
          <a:stretch>
            <a:fillRect/>
          </a:stretch>
        </p:blipFill>
        <p:spPr>
          <a:xfrm>
            <a:off x="3398217" y="768781"/>
            <a:ext cx="938491" cy="1049404"/>
          </a:xfrm>
          <a:prstGeom prst="rect">
            <a:avLst/>
          </a:prstGeom>
        </p:spPr>
      </p:pic>
      <p:pic>
        <p:nvPicPr>
          <p:cNvPr id="8" name="Picture 7">
            <a:extLst>
              <a:ext uri="{FF2B5EF4-FFF2-40B4-BE49-F238E27FC236}">
                <a16:creationId xmlns:a16="http://schemas.microsoft.com/office/drawing/2014/main" id="{56B9BF51-82BF-AE4B-8A0D-9D3CD641CA17}"/>
              </a:ext>
            </a:extLst>
          </p:cNvPr>
          <p:cNvPicPr>
            <a:picLocks noChangeAspect="1"/>
          </p:cNvPicPr>
          <p:nvPr/>
        </p:nvPicPr>
        <p:blipFill>
          <a:blip r:embed="rId6"/>
          <a:stretch>
            <a:fillRect/>
          </a:stretch>
        </p:blipFill>
        <p:spPr>
          <a:xfrm>
            <a:off x="4129716" y="1811521"/>
            <a:ext cx="1061786" cy="1061786"/>
          </a:xfrm>
          <a:prstGeom prst="rect">
            <a:avLst/>
          </a:prstGeom>
        </p:spPr>
      </p:pic>
      <p:pic>
        <p:nvPicPr>
          <p:cNvPr id="10" name="Picture 9">
            <a:extLst>
              <a:ext uri="{FF2B5EF4-FFF2-40B4-BE49-F238E27FC236}">
                <a16:creationId xmlns:a16="http://schemas.microsoft.com/office/drawing/2014/main" id="{5DE6C692-746E-1F48-B58F-7CF38863A780}"/>
              </a:ext>
            </a:extLst>
          </p:cNvPr>
          <p:cNvPicPr>
            <a:picLocks noChangeAspect="1"/>
          </p:cNvPicPr>
          <p:nvPr/>
        </p:nvPicPr>
        <p:blipFill>
          <a:blip r:embed="rId7"/>
          <a:stretch>
            <a:fillRect/>
          </a:stretch>
        </p:blipFill>
        <p:spPr>
          <a:xfrm>
            <a:off x="4926664" y="804750"/>
            <a:ext cx="1410776" cy="977466"/>
          </a:xfrm>
          <a:prstGeom prst="rect">
            <a:avLst/>
          </a:prstGeom>
        </p:spPr>
      </p:pic>
      <p:pic>
        <p:nvPicPr>
          <p:cNvPr id="12" name="Picture 11">
            <a:extLst>
              <a:ext uri="{FF2B5EF4-FFF2-40B4-BE49-F238E27FC236}">
                <a16:creationId xmlns:a16="http://schemas.microsoft.com/office/drawing/2014/main" id="{DDABDD21-D914-C34E-B2BC-09FE7156977A}"/>
              </a:ext>
            </a:extLst>
          </p:cNvPr>
          <p:cNvPicPr>
            <a:picLocks noChangeAspect="1"/>
          </p:cNvPicPr>
          <p:nvPr/>
        </p:nvPicPr>
        <p:blipFill>
          <a:blip r:embed="rId8"/>
          <a:stretch>
            <a:fillRect/>
          </a:stretch>
        </p:blipFill>
        <p:spPr>
          <a:xfrm>
            <a:off x="7222640" y="609035"/>
            <a:ext cx="1061786" cy="1238751"/>
          </a:xfrm>
          <a:prstGeom prst="rect">
            <a:avLst/>
          </a:prstGeom>
        </p:spPr>
      </p:pic>
      <p:pic>
        <p:nvPicPr>
          <p:cNvPr id="14" name="Picture 13">
            <a:extLst>
              <a:ext uri="{FF2B5EF4-FFF2-40B4-BE49-F238E27FC236}">
                <a16:creationId xmlns:a16="http://schemas.microsoft.com/office/drawing/2014/main" id="{C18ABC9B-9ED7-3349-84E4-9970C2B70D00}"/>
              </a:ext>
            </a:extLst>
          </p:cNvPr>
          <p:cNvPicPr>
            <a:picLocks noChangeAspect="1"/>
          </p:cNvPicPr>
          <p:nvPr/>
        </p:nvPicPr>
        <p:blipFill>
          <a:blip r:embed="rId9"/>
          <a:stretch>
            <a:fillRect/>
          </a:stretch>
        </p:blipFill>
        <p:spPr>
          <a:xfrm>
            <a:off x="6050318" y="1652070"/>
            <a:ext cx="1208101" cy="1380687"/>
          </a:xfrm>
          <a:prstGeom prst="rect">
            <a:avLst/>
          </a:prstGeom>
        </p:spPr>
      </p:pic>
      <p:pic>
        <p:nvPicPr>
          <p:cNvPr id="17" name="Picture 16">
            <a:extLst>
              <a:ext uri="{FF2B5EF4-FFF2-40B4-BE49-F238E27FC236}">
                <a16:creationId xmlns:a16="http://schemas.microsoft.com/office/drawing/2014/main" id="{26852C94-431B-F448-B3BC-14B17D007377}"/>
              </a:ext>
            </a:extLst>
          </p:cNvPr>
          <p:cNvPicPr>
            <a:picLocks noChangeAspect="1"/>
          </p:cNvPicPr>
          <p:nvPr/>
        </p:nvPicPr>
        <p:blipFill>
          <a:blip r:embed="rId10"/>
          <a:stretch>
            <a:fillRect/>
          </a:stretch>
        </p:blipFill>
        <p:spPr>
          <a:xfrm>
            <a:off x="8182064" y="1724532"/>
            <a:ext cx="1235761" cy="1235761"/>
          </a:xfrm>
          <a:prstGeom prst="rect">
            <a:avLst/>
          </a:prstGeom>
        </p:spPr>
      </p:pic>
      <p:pic>
        <p:nvPicPr>
          <p:cNvPr id="18" name="Picture 17">
            <a:extLst>
              <a:ext uri="{FF2B5EF4-FFF2-40B4-BE49-F238E27FC236}">
                <a16:creationId xmlns:a16="http://schemas.microsoft.com/office/drawing/2014/main" id="{612E662E-8C44-5E45-863E-A39BB07E68C0}"/>
              </a:ext>
            </a:extLst>
          </p:cNvPr>
          <p:cNvPicPr>
            <a:picLocks noChangeAspect="1"/>
          </p:cNvPicPr>
          <p:nvPr/>
        </p:nvPicPr>
        <p:blipFill>
          <a:blip r:embed="rId11"/>
          <a:stretch>
            <a:fillRect/>
          </a:stretch>
        </p:blipFill>
        <p:spPr>
          <a:xfrm>
            <a:off x="9223372" y="741828"/>
            <a:ext cx="1304494" cy="1002803"/>
          </a:xfrm>
          <a:prstGeom prst="rect">
            <a:avLst/>
          </a:prstGeom>
        </p:spPr>
      </p:pic>
      <p:pic>
        <p:nvPicPr>
          <p:cNvPr id="19" name="Picture 18">
            <a:extLst>
              <a:ext uri="{FF2B5EF4-FFF2-40B4-BE49-F238E27FC236}">
                <a16:creationId xmlns:a16="http://schemas.microsoft.com/office/drawing/2014/main" id="{0E1040A8-B3B2-364B-A1EA-EC5B001FC949}"/>
              </a:ext>
            </a:extLst>
          </p:cNvPr>
          <p:cNvPicPr>
            <a:picLocks noChangeAspect="1"/>
          </p:cNvPicPr>
          <p:nvPr/>
        </p:nvPicPr>
        <p:blipFill>
          <a:blip r:embed="rId12"/>
          <a:stretch>
            <a:fillRect/>
          </a:stretch>
        </p:blipFill>
        <p:spPr>
          <a:xfrm>
            <a:off x="9801448" y="1708820"/>
            <a:ext cx="1278483" cy="1251473"/>
          </a:xfrm>
          <a:prstGeom prst="rect">
            <a:avLst/>
          </a:prstGeom>
        </p:spPr>
      </p:pic>
      <p:pic>
        <p:nvPicPr>
          <p:cNvPr id="20" name="Picture 19">
            <a:extLst>
              <a:ext uri="{FF2B5EF4-FFF2-40B4-BE49-F238E27FC236}">
                <a16:creationId xmlns:a16="http://schemas.microsoft.com/office/drawing/2014/main" id="{A9F74ACC-6329-0045-8CCE-2B31A4ABC0C9}"/>
              </a:ext>
            </a:extLst>
          </p:cNvPr>
          <p:cNvPicPr>
            <a:picLocks noChangeAspect="1"/>
          </p:cNvPicPr>
          <p:nvPr/>
        </p:nvPicPr>
        <p:blipFill>
          <a:blip r:embed="rId4"/>
          <a:stretch>
            <a:fillRect/>
          </a:stretch>
        </p:blipFill>
        <p:spPr>
          <a:xfrm>
            <a:off x="2868047" y="3447961"/>
            <a:ext cx="8709186" cy="2729077"/>
          </a:xfrm>
          <a:prstGeom prst="rect">
            <a:avLst/>
          </a:prstGeom>
        </p:spPr>
      </p:pic>
      <p:pic>
        <p:nvPicPr>
          <p:cNvPr id="22" name="Picture 21">
            <a:extLst>
              <a:ext uri="{FF2B5EF4-FFF2-40B4-BE49-F238E27FC236}">
                <a16:creationId xmlns:a16="http://schemas.microsoft.com/office/drawing/2014/main" id="{9E2D59E9-D153-0C4C-8CF2-5C407C147831}"/>
              </a:ext>
            </a:extLst>
          </p:cNvPr>
          <p:cNvPicPr>
            <a:picLocks noChangeAspect="1"/>
          </p:cNvPicPr>
          <p:nvPr/>
        </p:nvPicPr>
        <p:blipFill>
          <a:blip r:embed="rId13"/>
          <a:stretch>
            <a:fillRect/>
          </a:stretch>
        </p:blipFill>
        <p:spPr>
          <a:xfrm>
            <a:off x="3248123" y="3930530"/>
            <a:ext cx="1422400" cy="2044700"/>
          </a:xfrm>
          <a:prstGeom prst="rect">
            <a:avLst/>
          </a:prstGeom>
        </p:spPr>
      </p:pic>
      <p:pic>
        <p:nvPicPr>
          <p:cNvPr id="24" name="Picture 23">
            <a:extLst>
              <a:ext uri="{FF2B5EF4-FFF2-40B4-BE49-F238E27FC236}">
                <a16:creationId xmlns:a16="http://schemas.microsoft.com/office/drawing/2014/main" id="{F716574A-8349-9143-A3CB-4D1B9CF70D83}"/>
              </a:ext>
            </a:extLst>
          </p:cNvPr>
          <p:cNvPicPr>
            <a:picLocks noChangeAspect="1"/>
          </p:cNvPicPr>
          <p:nvPr/>
        </p:nvPicPr>
        <p:blipFill>
          <a:blip r:embed="rId14"/>
          <a:stretch>
            <a:fillRect/>
          </a:stretch>
        </p:blipFill>
        <p:spPr>
          <a:xfrm>
            <a:off x="4870838" y="3892430"/>
            <a:ext cx="1430901" cy="2054627"/>
          </a:xfrm>
          <a:prstGeom prst="rect">
            <a:avLst/>
          </a:prstGeom>
        </p:spPr>
      </p:pic>
      <p:pic>
        <p:nvPicPr>
          <p:cNvPr id="26" name="Picture 25">
            <a:extLst>
              <a:ext uri="{FF2B5EF4-FFF2-40B4-BE49-F238E27FC236}">
                <a16:creationId xmlns:a16="http://schemas.microsoft.com/office/drawing/2014/main" id="{4EA03DD6-8E62-DB43-978E-5F953675CE02}"/>
              </a:ext>
            </a:extLst>
          </p:cNvPr>
          <p:cNvPicPr>
            <a:picLocks noChangeAspect="1"/>
          </p:cNvPicPr>
          <p:nvPr/>
        </p:nvPicPr>
        <p:blipFill>
          <a:blip r:embed="rId15"/>
          <a:stretch>
            <a:fillRect/>
          </a:stretch>
        </p:blipFill>
        <p:spPr>
          <a:xfrm>
            <a:off x="6540307" y="3892430"/>
            <a:ext cx="1430901" cy="2091317"/>
          </a:xfrm>
          <a:prstGeom prst="rect">
            <a:avLst/>
          </a:prstGeom>
        </p:spPr>
      </p:pic>
      <p:pic>
        <p:nvPicPr>
          <p:cNvPr id="28" name="Picture 27">
            <a:extLst>
              <a:ext uri="{FF2B5EF4-FFF2-40B4-BE49-F238E27FC236}">
                <a16:creationId xmlns:a16="http://schemas.microsoft.com/office/drawing/2014/main" id="{87D7F9B3-8558-3844-BFAB-45D59FBEF643}"/>
              </a:ext>
            </a:extLst>
          </p:cNvPr>
          <p:cNvPicPr>
            <a:picLocks noChangeAspect="1"/>
          </p:cNvPicPr>
          <p:nvPr/>
        </p:nvPicPr>
        <p:blipFill>
          <a:blip r:embed="rId16"/>
          <a:stretch>
            <a:fillRect/>
          </a:stretch>
        </p:blipFill>
        <p:spPr>
          <a:xfrm>
            <a:off x="8209776" y="3862519"/>
            <a:ext cx="1465175" cy="2091318"/>
          </a:xfrm>
          <a:prstGeom prst="rect">
            <a:avLst/>
          </a:prstGeom>
        </p:spPr>
      </p:pic>
      <p:pic>
        <p:nvPicPr>
          <p:cNvPr id="30" name="Picture 29">
            <a:extLst>
              <a:ext uri="{FF2B5EF4-FFF2-40B4-BE49-F238E27FC236}">
                <a16:creationId xmlns:a16="http://schemas.microsoft.com/office/drawing/2014/main" id="{18C6B74D-C28A-CE45-AEDD-AB1B62653DE3}"/>
              </a:ext>
            </a:extLst>
          </p:cNvPr>
          <p:cNvPicPr>
            <a:picLocks noChangeAspect="1"/>
          </p:cNvPicPr>
          <p:nvPr/>
        </p:nvPicPr>
        <p:blipFill>
          <a:blip r:embed="rId17"/>
          <a:stretch>
            <a:fillRect/>
          </a:stretch>
        </p:blipFill>
        <p:spPr>
          <a:xfrm>
            <a:off x="9852765" y="3862520"/>
            <a:ext cx="1456453" cy="2091317"/>
          </a:xfrm>
          <a:prstGeom prst="rect">
            <a:avLst/>
          </a:prstGeom>
        </p:spPr>
      </p:pic>
    </p:spTree>
    <p:extLst>
      <p:ext uri="{BB962C8B-B14F-4D97-AF65-F5344CB8AC3E}">
        <p14:creationId xmlns:p14="http://schemas.microsoft.com/office/powerpoint/2010/main" val="310111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dissolve">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dissolve">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6F1F69-FE8C-AE44-9E4F-2F14511FD062}"/>
              </a:ext>
            </a:extLst>
          </p:cNvPr>
          <p:cNvPicPr>
            <a:picLocks noChangeAspect="1"/>
          </p:cNvPicPr>
          <p:nvPr/>
        </p:nvPicPr>
        <p:blipFill>
          <a:blip r:embed="rId3"/>
          <a:stretch>
            <a:fillRect/>
          </a:stretch>
        </p:blipFill>
        <p:spPr>
          <a:xfrm>
            <a:off x="1394846" y="2995902"/>
            <a:ext cx="9123919" cy="866195"/>
          </a:xfrm>
          <a:prstGeom prst="rect">
            <a:avLst/>
          </a:prstGeom>
        </p:spPr>
      </p:pic>
    </p:spTree>
    <p:extLst>
      <p:ext uri="{BB962C8B-B14F-4D97-AF65-F5344CB8AC3E}">
        <p14:creationId xmlns:p14="http://schemas.microsoft.com/office/powerpoint/2010/main" val="2579972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6006</TotalTime>
  <Words>536</Words>
  <Application>Microsoft Macintosh PowerPoint</Application>
  <PresentationFormat>Widescreen</PresentationFormat>
  <Paragraphs>30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Copperplate Gothic Bold</vt:lpstr>
      <vt:lpstr>Franklin Gothic Medium</vt:lpstr>
      <vt:lpstr>Segoe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Omid Mohajerani</dc:creator>
  <cp:lastModifiedBy>Omid Mohajerani</cp:lastModifiedBy>
  <cp:revision>101</cp:revision>
  <dcterms:created xsi:type="dcterms:W3CDTF">2022-05-01T10:46:34Z</dcterms:created>
  <dcterms:modified xsi:type="dcterms:W3CDTF">2022-10-09T14:34:35Z</dcterms:modified>
</cp:coreProperties>
</file>