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91" r:id="rId3"/>
    <p:sldId id="273" r:id="rId4"/>
    <p:sldId id="290" r:id="rId5"/>
    <p:sldId id="276" r:id="rId6"/>
    <p:sldId id="277" r:id="rId7"/>
    <p:sldId id="288" r:id="rId8"/>
    <p:sldId id="285" r:id="rId9"/>
    <p:sldId id="279" r:id="rId10"/>
    <p:sldId id="280" r:id="rId11"/>
    <p:sldId id="282" r:id="rId12"/>
    <p:sldId id="283" r:id="rId13"/>
    <p:sldId id="286" r:id="rId14"/>
    <p:sldId id="287" r:id="rId15"/>
    <p:sldId id="275"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0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9"/>
    <p:restoredTop sz="94541"/>
  </p:normalViewPr>
  <p:slideViewPr>
    <p:cSldViewPr snapToGrid="0" snapToObjects="1">
      <p:cViewPr varScale="1">
        <p:scale>
          <a:sx n="95" d="100"/>
          <a:sy n="95" d="100"/>
        </p:scale>
        <p:origin x="21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7A444-12B9-1A40-980E-85DB3A7D8F15}"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64628-D64F-9544-A333-152B679963B5}" type="slidenum">
              <a:rPr lang="en-US" smtClean="0"/>
              <a:t>‹#›</a:t>
            </a:fld>
            <a:endParaRPr lang="en-US"/>
          </a:p>
        </p:txBody>
      </p:sp>
    </p:spTree>
    <p:extLst>
      <p:ext uri="{BB962C8B-B14F-4D97-AF65-F5344CB8AC3E}">
        <p14:creationId xmlns:p14="http://schemas.microsoft.com/office/powerpoint/2010/main" val="15781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a:t>
            </a:fld>
            <a:endParaRPr lang="en-US"/>
          </a:p>
        </p:txBody>
      </p:sp>
    </p:spTree>
    <p:extLst>
      <p:ext uri="{BB962C8B-B14F-4D97-AF65-F5344CB8AC3E}">
        <p14:creationId xmlns:p14="http://schemas.microsoft.com/office/powerpoint/2010/main" val="2724843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200" b="0" i="0" kern="1200" dirty="0" err="1">
                <a:solidFill>
                  <a:schemeClr val="tx1"/>
                </a:solidFill>
                <a:effectLst/>
                <a:latin typeface="+mn-lt"/>
                <a:ea typeface="+mn-ea"/>
                <a:cs typeface="+mn-cs"/>
              </a:rPr>
              <a:t>Alerts&amp;Reports</a:t>
            </a:r>
            <a:r>
              <a:rPr lang="en-MY" sz="1200" b="0" i="0" kern="1200" dirty="0">
                <a:solidFill>
                  <a:schemeClr val="tx1"/>
                </a:solidFill>
                <a:effectLst/>
                <a:latin typeface="+mn-lt"/>
                <a:ea typeface="+mn-ea"/>
                <a:cs typeface="+mn-cs"/>
              </a:rPr>
              <a:t> contains tools to generate email alerts based on QoS parameters or SIP error conditions. It can also generate daily report or generate ad hoc reports. All generated alerts and reports are saved in history.</a:t>
            </a:r>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10</a:t>
            </a:fld>
            <a:endParaRPr lang="en-US"/>
          </a:p>
        </p:txBody>
      </p:sp>
    </p:spTree>
    <p:extLst>
      <p:ext uri="{BB962C8B-B14F-4D97-AF65-F5344CB8AC3E}">
        <p14:creationId xmlns:p14="http://schemas.microsoft.com/office/powerpoint/2010/main" val="45968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11</a:t>
            </a:fld>
            <a:endParaRPr lang="en-US"/>
          </a:p>
        </p:txBody>
      </p:sp>
    </p:spTree>
    <p:extLst>
      <p:ext uri="{BB962C8B-B14F-4D97-AF65-F5344CB8AC3E}">
        <p14:creationId xmlns:p14="http://schemas.microsoft.com/office/powerpoint/2010/main" val="368371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12</a:t>
            </a:fld>
            <a:endParaRPr lang="en-US"/>
          </a:p>
        </p:txBody>
      </p:sp>
    </p:spTree>
    <p:extLst>
      <p:ext uri="{BB962C8B-B14F-4D97-AF65-F5344CB8AC3E}">
        <p14:creationId xmlns:p14="http://schemas.microsoft.com/office/powerpoint/2010/main" val="338960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13</a:t>
            </a:fld>
            <a:endParaRPr lang="en-US"/>
          </a:p>
        </p:txBody>
      </p:sp>
    </p:spTree>
    <p:extLst>
      <p:ext uri="{BB962C8B-B14F-4D97-AF65-F5344CB8AC3E}">
        <p14:creationId xmlns:p14="http://schemas.microsoft.com/office/powerpoint/2010/main" val="1689391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14</a:t>
            </a:fld>
            <a:endParaRPr lang="en-US"/>
          </a:p>
        </p:txBody>
      </p:sp>
    </p:spTree>
    <p:extLst>
      <p:ext uri="{BB962C8B-B14F-4D97-AF65-F5344CB8AC3E}">
        <p14:creationId xmlns:p14="http://schemas.microsoft.com/office/powerpoint/2010/main" val="316246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15</a:t>
            </a:fld>
            <a:endParaRPr lang="en-US"/>
          </a:p>
        </p:txBody>
      </p:sp>
    </p:spTree>
    <p:extLst>
      <p:ext uri="{BB962C8B-B14F-4D97-AF65-F5344CB8AC3E}">
        <p14:creationId xmlns:p14="http://schemas.microsoft.com/office/powerpoint/2010/main" val="3100957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16</a:t>
            </a:fld>
            <a:endParaRPr lang="en-US"/>
          </a:p>
        </p:txBody>
      </p:sp>
    </p:spTree>
    <p:extLst>
      <p:ext uri="{BB962C8B-B14F-4D97-AF65-F5344CB8AC3E}">
        <p14:creationId xmlns:p14="http://schemas.microsoft.com/office/powerpoint/2010/main" val="33936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2</a:t>
            </a:fld>
            <a:endParaRPr lang="en-US"/>
          </a:p>
        </p:txBody>
      </p:sp>
    </p:spTree>
    <p:extLst>
      <p:ext uri="{BB962C8B-B14F-4D97-AF65-F5344CB8AC3E}">
        <p14:creationId xmlns:p14="http://schemas.microsoft.com/office/powerpoint/2010/main" val="360720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3</a:t>
            </a:fld>
            <a:endParaRPr lang="en-US"/>
          </a:p>
        </p:txBody>
      </p:sp>
    </p:spTree>
    <p:extLst>
      <p:ext uri="{BB962C8B-B14F-4D97-AF65-F5344CB8AC3E}">
        <p14:creationId xmlns:p14="http://schemas.microsoft.com/office/powerpoint/2010/main" val="1191890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4</a:t>
            </a:fld>
            <a:endParaRPr lang="en-US"/>
          </a:p>
        </p:txBody>
      </p:sp>
    </p:spTree>
    <p:extLst>
      <p:ext uri="{BB962C8B-B14F-4D97-AF65-F5344CB8AC3E}">
        <p14:creationId xmlns:p14="http://schemas.microsoft.com/office/powerpoint/2010/main" val="102192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5</a:t>
            </a:fld>
            <a:endParaRPr lang="en-US"/>
          </a:p>
        </p:txBody>
      </p:sp>
    </p:spTree>
    <p:extLst>
      <p:ext uri="{BB962C8B-B14F-4D97-AF65-F5344CB8AC3E}">
        <p14:creationId xmlns:p14="http://schemas.microsoft.com/office/powerpoint/2010/main" val="3172933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6</a:t>
            </a:fld>
            <a:endParaRPr lang="en-US"/>
          </a:p>
        </p:txBody>
      </p:sp>
    </p:spTree>
    <p:extLst>
      <p:ext uri="{BB962C8B-B14F-4D97-AF65-F5344CB8AC3E}">
        <p14:creationId xmlns:p14="http://schemas.microsoft.com/office/powerpoint/2010/main" val="11256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7</a:t>
            </a:fld>
            <a:endParaRPr lang="en-US"/>
          </a:p>
        </p:txBody>
      </p:sp>
    </p:spTree>
    <p:extLst>
      <p:ext uri="{BB962C8B-B14F-4D97-AF65-F5344CB8AC3E}">
        <p14:creationId xmlns:p14="http://schemas.microsoft.com/office/powerpoint/2010/main" val="79984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8</a:t>
            </a:fld>
            <a:endParaRPr lang="en-US"/>
          </a:p>
        </p:txBody>
      </p:sp>
    </p:spTree>
    <p:extLst>
      <p:ext uri="{BB962C8B-B14F-4D97-AF65-F5344CB8AC3E}">
        <p14:creationId xmlns:p14="http://schemas.microsoft.com/office/powerpoint/2010/main" val="94846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64628-D64F-9544-A333-152B679963B5}" type="slidenum">
              <a:rPr lang="en-US" smtClean="0"/>
              <a:t>9</a:t>
            </a:fld>
            <a:endParaRPr lang="en-US"/>
          </a:p>
        </p:txBody>
      </p:sp>
    </p:spTree>
    <p:extLst>
      <p:ext uri="{BB962C8B-B14F-4D97-AF65-F5344CB8AC3E}">
        <p14:creationId xmlns:p14="http://schemas.microsoft.com/office/powerpoint/2010/main" val="99556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AD5A-C686-A54E-96F2-A13CA60B8E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0572C-2C3C-354C-BCBB-7B0BD2DF8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1FECA7-3C2F-FF43-A800-72D0485849AA}"/>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5" name="Footer Placeholder 4">
            <a:extLst>
              <a:ext uri="{FF2B5EF4-FFF2-40B4-BE49-F238E27FC236}">
                <a16:creationId xmlns:a16="http://schemas.microsoft.com/office/drawing/2014/main" id="{081940A1-2623-374E-AE8C-E62B1BFA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97DF-F298-634B-917E-49E204751850}"/>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18537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09E6-CF2C-4241-8570-CF084642C6C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7AE242A-0797-B147-A08A-ED000B3802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7F21DA-91DB-1F4A-800A-635ACF794E15}"/>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5" name="Footer Placeholder 4">
            <a:extLst>
              <a:ext uri="{FF2B5EF4-FFF2-40B4-BE49-F238E27FC236}">
                <a16:creationId xmlns:a16="http://schemas.microsoft.com/office/drawing/2014/main" id="{DD0B13D2-6383-B54E-AAB4-A086E78CF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475E6-6F7C-0C47-90B0-BD54456B640F}"/>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259781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B924A-E0F5-7044-BCA5-4BECEB2F72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081BB8-9F6C-1849-BAA5-9EBC05F2C0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36AFFD-7E4C-D44E-A86B-B8AB58019D7C}"/>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5" name="Footer Placeholder 4">
            <a:extLst>
              <a:ext uri="{FF2B5EF4-FFF2-40B4-BE49-F238E27FC236}">
                <a16:creationId xmlns:a16="http://schemas.microsoft.com/office/drawing/2014/main" id="{BE140BD7-587B-0B48-A41F-EA1B797E2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30DBF-69E7-AA4A-A3BC-89AB3920FD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63781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A59B-2D93-0642-B554-8462CA42A0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5D18F-CD13-7442-98D5-69BDFC9F42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3BC3A-BCAB-1D46-AEE8-344223844C70}"/>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5" name="Footer Placeholder 4">
            <a:extLst>
              <a:ext uri="{FF2B5EF4-FFF2-40B4-BE49-F238E27FC236}">
                <a16:creationId xmlns:a16="http://schemas.microsoft.com/office/drawing/2014/main" id="{4FCB94E2-4F3E-5541-8680-FA9764841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26D7-E2F9-5441-9EC5-8BEF5D4CD5D9}"/>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6805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BCCF-C029-5340-A5B3-C223A808AE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542A19-0563-4846-AB3F-0090AE144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9046B5-E60E-B744-A03C-00D5A601E34E}"/>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5" name="Footer Placeholder 4">
            <a:extLst>
              <a:ext uri="{FF2B5EF4-FFF2-40B4-BE49-F238E27FC236}">
                <a16:creationId xmlns:a16="http://schemas.microsoft.com/office/drawing/2014/main" id="{268860F7-62C5-6748-B8A2-9E404D2CF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27EFA-28B8-194D-8796-AC354EBFA0C1}"/>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95464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2F7-E33C-C544-A277-B1E4548EE5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AE1015-DE2E-AA4A-AA7E-E558AE2CA7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CDAA07-121B-5944-8901-56988922C0D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B2A05B0-03CE-EF40-81EB-E2970339FD2D}"/>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6" name="Footer Placeholder 5">
            <a:extLst>
              <a:ext uri="{FF2B5EF4-FFF2-40B4-BE49-F238E27FC236}">
                <a16:creationId xmlns:a16="http://schemas.microsoft.com/office/drawing/2014/main" id="{871B304D-DC82-9C46-B528-0A303DF5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B198-426F-A643-8491-F2638E02B4A2}"/>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71800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64CF-EDA6-C849-86E4-B8EE8E9358D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239AD17-A99F-744C-A1F0-07BCC1238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589289-6103-CB4D-8826-03E72947CD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9B11C0C-7A9A-CD41-B4CF-5854DAD69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C13A4A-10FB-B843-A6BB-73E43E6D25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C1DC3A-5017-5F45-9CE9-9925BB118321}"/>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8" name="Footer Placeholder 7">
            <a:extLst>
              <a:ext uri="{FF2B5EF4-FFF2-40B4-BE49-F238E27FC236}">
                <a16:creationId xmlns:a16="http://schemas.microsoft.com/office/drawing/2014/main" id="{1BAF2FE1-F816-7546-8DA9-94811CFB3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9399E-065E-1448-9A35-EC6805E0BAD8}"/>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52124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AFB2-BA58-AF47-8595-8D9A2FEE1D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E2BCA63-7224-5C4E-A212-AC034FBC3158}"/>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4" name="Footer Placeholder 3">
            <a:extLst>
              <a:ext uri="{FF2B5EF4-FFF2-40B4-BE49-F238E27FC236}">
                <a16:creationId xmlns:a16="http://schemas.microsoft.com/office/drawing/2014/main" id="{712A6CDC-19C2-3B41-903D-BEAABCACC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50647-AB3E-1147-A97F-DB12A5182117}"/>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65983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EC5D5-A839-4C42-AAF2-E3F49370EE77}"/>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3" name="Footer Placeholder 2">
            <a:extLst>
              <a:ext uri="{FF2B5EF4-FFF2-40B4-BE49-F238E27FC236}">
                <a16:creationId xmlns:a16="http://schemas.microsoft.com/office/drawing/2014/main" id="{05CF420A-A5AD-704B-91D5-13734571D2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D8483A-14F2-BC41-815E-A04AB1371AC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365424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00F9-D889-764E-A198-062F7E510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D54762-927C-2E4F-BA93-D3B42941E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593A94A-0358-784B-ADF4-49A8425E7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AAC9DF-CCAE-8746-A22E-6E75E86D49F4}"/>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6" name="Footer Placeholder 5">
            <a:extLst>
              <a:ext uri="{FF2B5EF4-FFF2-40B4-BE49-F238E27FC236}">
                <a16:creationId xmlns:a16="http://schemas.microsoft.com/office/drawing/2014/main" id="{2A705FD4-40A8-324B-B220-80E063183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2CD16-EC8D-6E4E-A7B8-EBE25E948CA4}"/>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3995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7D02-30AD-B441-95EA-F275CF8863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1874C4-0477-C641-9148-5008D925E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1EBD9-2913-764C-91E2-0982089F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9FA67C-FD14-FE47-9FCD-CCA6DE3DC44B}"/>
              </a:ext>
            </a:extLst>
          </p:cNvPr>
          <p:cNvSpPr>
            <a:spLocks noGrp="1"/>
          </p:cNvSpPr>
          <p:nvPr>
            <p:ph type="dt" sz="half" idx="10"/>
          </p:nvPr>
        </p:nvSpPr>
        <p:spPr/>
        <p:txBody>
          <a:bodyPr/>
          <a:lstStyle/>
          <a:p>
            <a:fld id="{7B54F8F8-167E-A042-8A94-090F4269C81E}" type="datetimeFigureOut">
              <a:rPr lang="en-US" smtClean="0"/>
              <a:t>8/29/22</a:t>
            </a:fld>
            <a:endParaRPr lang="en-US"/>
          </a:p>
        </p:txBody>
      </p:sp>
      <p:sp>
        <p:nvSpPr>
          <p:cNvPr id="6" name="Footer Placeholder 5">
            <a:extLst>
              <a:ext uri="{FF2B5EF4-FFF2-40B4-BE49-F238E27FC236}">
                <a16:creationId xmlns:a16="http://schemas.microsoft.com/office/drawing/2014/main" id="{3CD00E97-B27A-CE44-9D37-1FF9F1216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8A6F3-6DA3-4148-BBE5-F2A4AFD6FDEA}"/>
              </a:ext>
            </a:extLst>
          </p:cNvPr>
          <p:cNvSpPr>
            <a:spLocks noGrp="1"/>
          </p:cNvSpPr>
          <p:nvPr>
            <p:ph type="sldNum" sz="quarter" idx="12"/>
          </p:nvPr>
        </p:nvSpPr>
        <p:spPr/>
        <p:txBody>
          <a:bodyPr/>
          <a:lstStyle/>
          <a:p>
            <a:fld id="{FA19C8FD-1152-DE47-9064-166223B187D9}" type="slidenum">
              <a:rPr lang="en-US" smtClean="0"/>
              <a:t>‹#›</a:t>
            </a:fld>
            <a:endParaRPr lang="en-US"/>
          </a:p>
        </p:txBody>
      </p:sp>
    </p:spTree>
    <p:extLst>
      <p:ext uri="{BB962C8B-B14F-4D97-AF65-F5344CB8AC3E}">
        <p14:creationId xmlns:p14="http://schemas.microsoft.com/office/powerpoint/2010/main" val="188991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79BBF-63BB-1E4A-A248-953439660E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A6D858-79E0-7840-943D-10CCB0905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03B9BF-63E3-CE46-BB78-2B6B3B240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4F8F8-167E-A042-8A94-090F4269C81E}" type="datetimeFigureOut">
              <a:rPr lang="en-US" smtClean="0"/>
              <a:t>8/29/22</a:t>
            </a:fld>
            <a:endParaRPr lang="en-US"/>
          </a:p>
        </p:txBody>
      </p:sp>
      <p:sp>
        <p:nvSpPr>
          <p:cNvPr id="5" name="Footer Placeholder 4">
            <a:extLst>
              <a:ext uri="{FF2B5EF4-FFF2-40B4-BE49-F238E27FC236}">
                <a16:creationId xmlns:a16="http://schemas.microsoft.com/office/drawing/2014/main" id="{10AB9130-8CE3-DB4C-B60C-74E567BEE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D0D91-2F3B-5943-8F68-E0A64E938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9C8FD-1152-DE47-9064-166223B187D9}" type="slidenum">
              <a:rPr lang="en-US" smtClean="0"/>
              <a:t>‹#›</a:t>
            </a:fld>
            <a:endParaRPr lang="en-US"/>
          </a:p>
        </p:txBody>
      </p:sp>
    </p:spTree>
    <p:extLst>
      <p:ext uri="{BB962C8B-B14F-4D97-AF65-F5344CB8AC3E}">
        <p14:creationId xmlns:p14="http://schemas.microsoft.com/office/powerpoint/2010/main" val="369977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www.voipmonitor.org/whmcs/aff.php?aff=35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voipmonitor.org/whmcs/aff.php?aff=35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hyperlink" Target="https://www.voipmonitor.org/whmcs/aff.php?aff=35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CB369D8-9C0D-CA48-8CD8-278D8BE4FCEC}"/>
              </a:ext>
            </a:extLst>
          </p:cNvPr>
          <p:cNvSpPr/>
          <p:nvPr/>
        </p:nvSpPr>
        <p:spPr>
          <a:xfrm>
            <a:off x="807308" y="4403843"/>
            <a:ext cx="11022226" cy="1015663"/>
          </a:xfrm>
          <a:prstGeom prst="rect">
            <a:avLst/>
          </a:prstGeom>
        </p:spPr>
        <p:txBody>
          <a:bodyPr wrap="square">
            <a:spAutoFit/>
          </a:bodyPr>
          <a:lstStyle/>
          <a:p>
            <a:pPr algn="ctr"/>
            <a:r>
              <a:rPr lang="en-MY" sz="6000" b="1" dirty="0">
                <a:solidFill>
                  <a:srgbClr val="850606"/>
                </a:solidFill>
                <a:latin typeface="Chalkboard SE" panose="03050602040202020205" pitchFamily="66" charset="77"/>
              </a:rPr>
              <a:t>Features and Architecture</a:t>
            </a:r>
            <a:endParaRPr lang="en-US" sz="41300" b="1" dirty="0">
              <a:solidFill>
                <a:srgbClr val="850606"/>
              </a:solidFill>
              <a:latin typeface="Chalkboard SE" panose="03050602040202020205" pitchFamily="66" charset="77"/>
            </a:endParaRPr>
          </a:p>
        </p:txBody>
      </p:sp>
      <p:sp>
        <p:nvSpPr>
          <p:cNvPr id="6" name="Rectangle 5">
            <a:extLst>
              <a:ext uri="{FF2B5EF4-FFF2-40B4-BE49-F238E27FC236}">
                <a16:creationId xmlns:a16="http://schemas.microsoft.com/office/drawing/2014/main" id="{4B6C45A3-B4D2-7247-8419-946CCE0F5577}"/>
              </a:ext>
            </a:extLst>
          </p:cNvPr>
          <p:cNvSpPr/>
          <p:nvPr/>
        </p:nvSpPr>
        <p:spPr>
          <a:xfrm>
            <a:off x="7582140" y="785185"/>
            <a:ext cx="3652193" cy="1107996"/>
          </a:xfrm>
          <a:prstGeom prst="rect">
            <a:avLst/>
          </a:prstGeom>
        </p:spPr>
        <p:txBody>
          <a:bodyPr wrap="square">
            <a:spAutoFit/>
          </a:bodyPr>
          <a:lstStyle/>
          <a:p>
            <a:pPr algn="ctr"/>
            <a:endParaRPr lang="en-US" sz="6600" b="1" dirty="0">
              <a:solidFill>
                <a:schemeClr val="accent1">
                  <a:lumMod val="50000"/>
                </a:schemeClr>
              </a:solidFill>
            </a:endParaRPr>
          </a:p>
        </p:txBody>
      </p:sp>
      <p:sp>
        <p:nvSpPr>
          <p:cNvPr id="7" name="Rectangle 6">
            <a:extLst>
              <a:ext uri="{FF2B5EF4-FFF2-40B4-BE49-F238E27FC236}">
                <a16:creationId xmlns:a16="http://schemas.microsoft.com/office/drawing/2014/main" id="{E3781D17-E3B9-1E49-8178-F72A7B332D74}"/>
              </a:ext>
            </a:extLst>
          </p:cNvPr>
          <p:cNvSpPr/>
          <p:nvPr/>
        </p:nvSpPr>
        <p:spPr>
          <a:xfrm>
            <a:off x="-3653533" y="2785732"/>
            <a:ext cx="11022226" cy="707886"/>
          </a:xfrm>
          <a:prstGeom prst="rect">
            <a:avLst/>
          </a:prstGeom>
        </p:spPr>
        <p:txBody>
          <a:bodyPr wrap="square">
            <a:spAutoFit/>
          </a:bodyPr>
          <a:lstStyle/>
          <a:p>
            <a:pPr algn="ctr"/>
            <a:endParaRPr lang="en-US" sz="4000" b="1" dirty="0">
              <a:solidFill>
                <a:schemeClr val="accent1">
                  <a:lumMod val="50000"/>
                </a:schemeClr>
              </a:solidFill>
              <a:latin typeface="Chalkboard SE" panose="03050602040202020205" pitchFamily="66" charset="77"/>
            </a:endParaRPr>
          </a:p>
        </p:txBody>
      </p:sp>
      <p:pic>
        <p:nvPicPr>
          <p:cNvPr id="1028" name="Picture 4" descr="voipmonitor installation on Ubuntu 20.04 - SillyCodes">
            <a:hlinkClick r:id="rId3"/>
            <a:extLst>
              <a:ext uri="{FF2B5EF4-FFF2-40B4-BE49-F238E27FC236}">
                <a16:creationId xmlns:a16="http://schemas.microsoft.com/office/drawing/2014/main" id="{F9C5B25A-BC1A-EA46-8A6D-06FD62732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592" y="1331932"/>
            <a:ext cx="5776960" cy="27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extLst>
              <a:ext uri="{FF2B5EF4-FFF2-40B4-BE49-F238E27FC236}">
                <a16:creationId xmlns:a16="http://schemas.microsoft.com/office/drawing/2014/main" id="{F059DE17-25BE-3048-A04E-7C5C26BDA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4473146" y="844548"/>
            <a:ext cx="10235270" cy="461665"/>
          </a:xfrm>
          <a:prstGeom prst="rect">
            <a:avLst/>
          </a:prstGeom>
          <a:noFill/>
        </p:spPr>
        <p:txBody>
          <a:bodyPr wrap="square">
            <a:spAutoFit/>
          </a:bodyPr>
          <a:lstStyle/>
          <a:p>
            <a:pPr algn="l"/>
            <a:r>
              <a:rPr lang="en-MY" sz="2400" b="0" i="0" dirty="0">
                <a:solidFill>
                  <a:srgbClr val="000000"/>
                </a:solidFill>
                <a:effectLst/>
                <a:latin typeface="Chalkboard" panose="03050602040202020205" pitchFamily="66" charset="77"/>
              </a:rPr>
              <a:t>  Alerting &amp; Antifraud</a:t>
            </a:r>
          </a:p>
        </p:txBody>
      </p:sp>
      <p:pic>
        <p:nvPicPr>
          <p:cNvPr id="5" name="Picture 4">
            <a:extLst>
              <a:ext uri="{FF2B5EF4-FFF2-40B4-BE49-F238E27FC236}">
                <a16:creationId xmlns:a16="http://schemas.microsoft.com/office/drawing/2014/main" id="{51FCCF45-28DD-9041-980A-BEC3170239C2}"/>
              </a:ext>
            </a:extLst>
          </p:cNvPr>
          <p:cNvPicPr>
            <a:picLocks noChangeAspect="1"/>
          </p:cNvPicPr>
          <p:nvPr/>
        </p:nvPicPr>
        <p:blipFill>
          <a:blip r:embed="rId4"/>
          <a:stretch>
            <a:fillRect/>
          </a:stretch>
        </p:blipFill>
        <p:spPr>
          <a:xfrm>
            <a:off x="640489" y="1628799"/>
            <a:ext cx="6802929" cy="4862866"/>
          </a:xfrm>
          <a:prstGeom prst="rect">
            <a:avLst/>
          </a:prstGeom>
        </p:spPr>
      </p:pic>
      <p:pic>
        <p:nvPicPr>
          <p:cNvPr id="11" name="Picture 10">
            <a:extLst>
              <a:ext uri="{FF2B5EF4-FFF2-40B4-BE49-F238E27FC236}">
                <a16:creationId xmlns:a16="http://schemas.microsoft.com/office/drawing/2014/main" id="{5EF95F7A-6C1D-034D-A981-E910A4634A01}"/>
              </a:ext>
            </a:extLst>
          </p:cNvPr>
          <p:cNvPicPr>
            <a:picLocks noChangeAspect="1"/>
          </p:cNvPicPr>
          <p:nvPr/>
        </p:nvPicPr>
        <p:blipFill>
          <a:blip r:embed="rId5"/>
          <a:stretch>
            <a:fillRect/>
          </a:stretch>
        </p:blipFill>
        <p:spPr>
          <a:xfrm>
            <a:off x="7598934" y="1628798"/>
            <a:ext cx="4288266" cy="4881545"/>
          </a:xfrm>
          <a:prstGeom prst="rect">
            <a:avLst/>
          </a:prstGeom>
        </p:spPr>
      </p:pic>
    </p:spTree>
    <p:extLst>
      <p:ext uri="{BB962C8B-B14F-4D97-AF65-F5344CB8AC3E}">
        <p14:creationId xmlns:p14="http://schemas.microsoft.com/office/powerpoint/2010/main" val="3715502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4629909" y="844548"/>
            <a:ext cx="10235270" cy="461665"/>
          </a:xfrm>
          <a:prstGeom prst="rect">
            <a:avLst/>
          </a:prstGeom>
          <a:noFill/>
        </p:spPr>
        <p:txBody>
          <a:bodyPr wrap="square">
            <a:spAutoFit/>
          </a:bodyPr>
          <a:lstStyle/>
          <a:p>
            <a:pPr algn="l"/>
            <a:r>
              <a:rPr lang="en-MY" sz="2400" b="0" i="0" dirty="0">
                <a:solidFill>
                  <a:srgbClr val="000000"/>
                </a:solidFill>
                <a:effectLst/>
                <a:latin typeface="Chalkboard" panose="03050602040202020205" pitchFamily="66" charset="77"/>
              </a:rPr>
              <a:t> Reports</a:t>
            </a:r>
          </a:p>
        </p:txBody>
      </p:sp>
      <p:pic>
        <p:nvPicPr>
          <p:cNvPr id="11266" name="Picture 2">
            <a:extLst>
              <a:ext uri="{FF2B5EF4-FFF2-40B4-BE49-F238E27FC236}">
                <a16:creationId xmlns:a16="http://schemas.microsoft.com/office/drawing/2014/main" id="{1C8FD86E-B114-1E49-AD4A-B639DD533A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2820" y="1751909"/>
            <a:ext cx="6544508" cy="48452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14569BB-5EA0-A645-9AE7-0FF6D0193F6D}"/>
              </a:ext>
            </a:extLst>
          </p:cNvPr>
          <p:cNvPicPr>
            <a:picLocks noChangeAspect="1"/>
          </p:cNvPicPr>
          <p:nvPr/>
        </p:nvPicPr>
        <p:blipFill>
          <a:blip r:embed="rId6"/>
          <a:stretch>
            <a:fillRect/>
          </a:stretch>
        </p:blipFill>
        <p:spPr>
          <a:xfrm>
            <a:off x="308916" y="2029518"/>
            <a:ext cx="4160722" cy="4290071"/>
          </a:xfrm>
          <a:prstGeom prst="rect">
            <a:avLst/>
          </a:prstGeom>
        </p:spPr>
      </p:pic>
    </p:spTree>
    <p:extLst>
      <p:ext uri="{BB962C8B-B14F-4D97-AF65-F5344CB8AC3E}">
        <p14:creationId xmlns:p14="http://schemas.microsoft.com/office/powerpoint/2010/main" val="404075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4333346" y="844548"/>
            <a:ext cx="10235270" cy="461665"/>
          </a:xfrm>
          <a:prstGeom prst="rect">
            <a:avLst/>
          </a:prstGeom>
          <a:noFill/>
        </p:spPr>
        <p:txBody>
          <a:bodyPr wrap="square">
            <a:spAutoFit/>
          </a:bodyPr>
          <a:lstStyle/>
          <a:p>
            <a:pPr algn="l"/>
            <a:r>
              <a:rPr lang="en-MY" sz="2400" b="0" i="0" dirty="0">
                <a:solidFill>
                  <a:srgbClr val="000000"/>
                </a:solidFill>
                <a:effectLst/>
                <a:latin typeface="Chalkboard" panose="03050602040202020205" pitchFamily="66" charset="77"/>
              </a:rPr>
              <a:t> Multi-user Multi-role access</a:t>
            </a:r>
          </a:p>
        </p:txBody>
      </p:sp>
      <p:pic>
        <p:nvPicPr>
          <p:cNvPr id="3" name="Picture 2">
            <a:extLst>
              <a:ext uri="{FF2B5EF4-FFF2-40B4-BE49-F238E27FC236}">
                <a16:creationId xmlns:a16="http://schemas.microsoft.com/office/drawing/2014/main" id="{30935505-AA85-A94E-BDD4-C0EBBCC4E583}"/>
              </a:ext>
            </a:extLst>
          </p:cNvPr>
          <p:cNvPicPr>
            <a:picLocks noChangeAspect="1"/>
          </p:cNvPicPr>
          <p:nvPr/>
        </p:nvPicPr>
        <p:blipFill>
          <a:blip r:embed="rId5"/>
          <a:stretch>
            <a:fillRect/>
          </a:stretch>
        </p:blipFill>
        <p:spPr>
          <a:xfrm>
            <a:off x="5926913" y="1751909"/>
            <a:ext cx="5247924" cy="4753439"/>
          </a:xfrm>
          <a:prstGeom prst="rect">
            <a:avLst/>
          </a:prstGeom>
        </p:spPr>
      </p:pic>
      <p:pic>
        <p:nvPicPr>
          <p:cNvPr id="5" name="Picture 4">
            <a:extLst>
              <a:ext uri="{FF2B5EF4-FFF2-40B4-BE49-F238E27FC236}">
                <a16:creationId xmlns:a16="http://schemas.microsoft.com/office/drawing/2014/main" id="{9E15DDDD-E78E-C34E-9DD0-679BB26C6372}"/>
              </a:ext>
            </a:extLst>
          </p:cNvPr>
          <p:cNvPicPr>
            <a:picLocks noChangeAspect="1"/>
          </p:cNvPicPr>
          <p:nvPr/>
        </p:nvPicPr>
        <p:blipFill>
          <a:blip r:embed="rId6"/>
          <a:stretch>
            <a:fillRect/>
          </a:stretch>
        </p:blipFill>
        <p:spPr>
          <a:xfrm>
            <a:off x="464247" y="1772975"/>
            <a:ext cx="5174349" cy="4648144"/>
          </a:xfrm>
          <a:prstGeom prst="rect">
            <a:avLst/>
          </a:prstGeom>
        </p:spPr>
      </p:pic>
    </p:spTree>
    <p:extLst>
      <p:ext uri="{BB962C8B-B14F-4D97-AF65-F5344CB8AC3E}">
        <p14:creationId xmlns:p14="http://schemas.microsoft.com/office/powerpoint/2010/main" val="190896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extLst>
              <a:ext uri="{FF2B5EF4-FFF2-40B4-BE49-F238E27FC236}">
                <a16:creationId xmlns:a16="http://schemas.microsoft.com/office/drawing/2014/main" id="{F059DE17-25BE-3048-A04E-7C5C26BDA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hlinkClick r:id="rId4"/>
            <a:extLst>
              <a:ext uri="{FF2B5EF4-FFF2-40B4-BE49-F238E27FC236}">
                <a16:creationId xmlns:a16="http://schemas.microsoft.com/office/drawing/2014/main" id="{DC1D3734-B7A5-D94E-92AF-BA890CB29105}"/>
              </a:ext>
            </a:extLst>
          </p:cNvPr>
          <p:cNvSpPr txBox="1"/>
          <p:nvPr/>
        </p:nvSpPr>
        <p:spPr>
          <a:xfrm>
            <a:off x="4693507" y="823152"/>
            <a:ext cx="10235270" cy="584775"/>
          </a:xfrm>
          <a:prstGeom prst="rect">
            <a:avLst/>
          </a:prstGeom>
          <a:noFill/>
        </p:spPr>
        <p:txBody>
          <a:bodyPr wrap="square">
            <a:spAutoFit/>
          </a:bodyPr>
          <a:lstStyle/>
          <a:p>
            <a:pPr algn="l"/>
            <a:r>
              <a:rPr lang="en-MY" sz="2400" b="0" i="0" dirty="0">
                <a:solidFill>
                  <a:srgbClr val="000000"/>
                </a:solidFill>
                <a:effectLst/>
                <a:latin typeface="Chalkboard" panose="03050602040202020205" pitchFamily="66" charset="77"/>
              </a:rPr>
              <a:t> </a:t>
            </a:r>
            <a:r>
              <a:rPr lang="en-MY" sz="3200" b="0" i="0" dirty="0">
                <a:solidFill>
                  <a:srgbClr val="000000"/>
                </a:solidFill>
                <a:effectLst/>
                <a:latin typeface="Chalkboard" panose="03050602040202020205" pitchFamily="66" charset="77"/>
              </a:rPr>
              <a:t>Issue Tracker </a:t>
            </a:r>
            <a:endParaRPr lang="en-MY" sz="2400" b="0" i="0" dirty="0">
              <a:solidFill>
                <a:srgbClr val="000000"/>
              </a:solidFill>
              <a:effectLst/>
              <a:latin typeface="Chalkboard" panose="03050602040202020205" pitchFamily="66" charset="77"/>
            </a:endParaRPr>
          </a:p>
        </p:txBody>
      </p:sp>
      <p:pic>
        <p:nvPicPr>
          <p:cNvPr id="17" name="Picture 16">
            <a:extLst>
              <a:ext uri="{FF2B5EF4-FFF2-40B4-BE49-F238E27FC236}">
                <a16:creationId xmlns:a16="http://schemas.microsoft.com/office/drawing/2014/main" id="{C639544A-A4D9-5143-B865-DC1E67217E12}"/>
              </a:ext>
            </a:extLst>
          </p:cNvPr>
          <p:cNvPicPr>
            <a:picLocks noChangeAspect="1"/>
          </p:cNvPicPr>
          <p:nvPr/>
        </p:nvPicPr>
        <p:blipFill>
          <a:blip r:embed="rId5"/>
          <a:stretch>
            <a:fillRect/>
          </a:stretch>
        </p:blipFill>
        <p:spPr>
          <a:xfrm>
            <a:off x="580766" y="2170780"/>
            <a:ext cx="10584248" cy="4124744"/>
          </a:xfrm>
          <a:prstGeom prst="rect">
            <a:avLst/>
          </a:prstGeom>
        </p:spPr>
      </p:pic>
    </p:spTree>
    <p:extLst>
      <p:ext uri="{BB962C8B-B14F-4D97-AF65-F5344CB8AC3E}">
        <p14:creationId xmlns:p14="http://schemas.microsoft.com/office/powerpoint/2010/main" val="2891015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4693507" y="823152"/>
            <a:ext cx="10235270" cy="584775"/>
          </a:xfrm>
          <a:prstGeom prst="rect">
            <a:avLst/>
          </a:prstGeom>
          <a:noFill/>
        </p:spPr>
        <p:txBody>
          <a:bodyPr wrap="square">
            <a:spAutoFit/>
          </a:bodyPr>
          <a:lstStyle/>
          <a:p>
            <a:pPr algn="l"/>
            <a:r>
              <a:rPr lang="en-MY" sz="2400" b="0" i="0" dirty="0">
                <a:solidFill>
                  <a:srgbClr val="000000"/>
                </a:solidFill>
                <a:effectLst/>
                <a:latin typeface="Chalkboard" panose="03050602040202020205" pitchFamily="66" charset="77"/>
              </a:rPr>
              <a:t> </a:t>
            </a:r>
            <a:r>
              <a:rPr lang="en-MY" sz="3200" b="0" i="0" dirty="0">
                <a:solidFill>
                  <a:srgbClr val="000000"/>
                </a:solidFill>
                <a:effectLst/>
                <a:latin typeface="Chalkboard" panose="03050602040202020205" pitchFamily="66" charset="77"/>
              </a:rPr>
              <a:t>network Map</a:t>
            </a:r>
            <a:endParaRPr lang="en-MY" sz="2400" b="0" i="0" dirty="0">
              <a:solidFill>
                <a:srgbClr val="000000"/>
              </a:solidFill>
              <a:effectLst/>
              <a:latin typeface="Chalkboard" panose="03050602040202020205" pitchFamily="66" charset="77"/>
            </a:endParaRPr>
          </a:p>
        </p:txBody>
      </p:sp>
      <p:pic>
        <p:nvPicPr>
          <p:cNvPr id="5" name="Picture 4">
            <a:extLst>
              <a:ext uri="{FF2B5EF4-FFF2-40B4-BE49-F238E27FC236}">
                <a16:creationId xmlns:a16="http://schemas.microsoft.com/office/drawing/2014/main" id="{5B559D90-363C-754B-9C82-B55DAFBEA805}"/>
              </a:ext>
            </a:extLst>
          </p:cNvPr>
          <p:cNvPicPr>
            <a:picLocks noChangeAspect="1"/>
          </p:cNvPicPr>
          <p:nvPr/>
        </p:nvPicPr>
        <p:blipFill>
          <a:blip r:embed="rId5"/>
          <a:stretch>
            <a:fillRect/>
          </a:stretch>
        </p:blipFill>
        <p:spPr>
          <a:xfrm>
            <a:off x="1239672" y="1890631"/>
            <a:ext cx="8954652" cy="4451907"/>
          </a:xfrm>
          <a:prstGeom prst="rect">
            <a:avLst/>
          </a:prstGeom>
        </p:spPr>
      </p:pic>
    </p:spTree>
    <p:extLst>
      <p:ext uri="{BB962C8B-B14F-4D97-AF65-F5344CB8AC3E}">
        <p14:creationId xmlns:p14="http://schemas.microsoft.com/office/powerpoint/2010/main" val="55777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Compatibility</a:t>
            </a:r>
          </a:p>
        </p:txBody>
      </p:sp>
      <p:sp>
        <p:nvSpPr>
          <p:cNvPr id="9" name="TextBox 8">
            <a:extLst>
              <a:ext uri="{FF2B5EF4-FFF2-40B4-BE49-F238E27FC236}">
                <a16:creationId xmlns:a16="http://schemas.microsoft.com/office/drawing/2014/main" id="{DC1D3734-B7A5-D94E-92AF-BA890CB29105}"/>
              </a:ext>
            </a:extLst>
          </p:cNvPr>
          <p:cNvSpPr txBox="1"/>
          <p:nvPr/>
        </p:nvSpPr>
        <p:spPr>
          <a:xfrm>
            <a:off x="749887" y="2137209"/>
            <a:ext cx="10235270" cy="4524315"/>
          </a:xfrm>
          <a:prstGeom prst="rect">
            <a:avLst/>
          </a:prstGeom>
          <a:noFill/>
        </p:spPr>
        <p:txBody>
          <a:bodyPr wrap="square">
            <a:spAutoFit/>
          </a:bodyPr>
          <a:lstStyle/>
          <a:p>
            <a:pPr marL="285750" indent="-285750">
              <a:buFont typeface="Arial" panose="020B0604020202020204" pitchFamily="34" charset="0"/>
              <a:buChar char="•"/>
            </a:pPr>
            <a:r>
              <a:rPr lang="en-MY" sz="2400" dirty="0" err="1">
                <a:latin typeface="Chalkboard" panose="03050602040202020205" pitchFamily="66" charset="77"/>
              </a:rPr>
              <a:t>VoIPmonitor</a:t>
            </a:r>
            <a:r>
              <a:rPr lang="en-MY" sz="2400" dirty="0">
                <a:latin typeface="Chalkboard" panose="03050602040202020205" pitchFamily="66" charset="77"/>
              </a:rPr>
              <a:t> is a passive analyser which can decode any software and hardware based SIP</a:t>
            </a:r>
          </a:p>
          <a:p>
            <a:pPr marL="285750" indent="-285750">
              <a:buFont typeface="Arial" panose="020B0604020202020204" pitchFamily="34" charset="0"/>
              <a:buChar char="•"/>
            </a:pPr>
            <a:r>
              <a:rPr lang="en-MY" sz="2400" dirty="0" err="1">
                <a:latin typeface="Chalkboard" panose="03050602040202020205" pitchFamily="66" charset="77"/>
              </a:rPr>
              <a:t>VoIPmonitor</a:t>
            </a:r>
            <a:r>
              <a:rPr lang="en-MY" sz="2400" dirty="0">
                <a:latin typeface="Chalkboard" panose="03050602040202020205" pitchFamily="66" charset="77"/>
              </a:rPr>
              <a:t> is tested and used to monitor all major opensource SIP platforms (</a:t>
            </a:r>
            <a:r>
              <a:rPr lang="en-MY" sz="2400" dirty="0" err="1">
                <a:latin typeface="Chalkboard" panose="03050602040202020205" pitchFamily="66" charset="77"/>
              </a:rPr>
              <a:t>Kamailio</a:t>
            </a:r>
            <a:r>
              <a:rPr lang="en-MY" sz="2400" dirty="0">
                <a:latin typeface="Chalkboard" panose="03050602040202020205" pitchFamily="66" charset="77"/>
              </a:rPr>
              <a:t> </a:t>
            </a:r>
            <a:r>
              <a:rPr lang="en-MY" sz="2400" dirty="0" err="1">
                <a:latin typeface="Chalkboard" panose="03050602040202020205" pitchFamily="66" charset="77"/>
              </a:rPr>
              <a:t>Opensips</a:t>
            </a:r>
            <a:r>
              <a:rPr lang="en-MY" sz="2400" dirty="0">
                <a:latin typeface="Chalkboard" panose="03050602040202020205" pitchFamily="66" charset="77"/>
              </a:rPr>
              <a:t> </a:t>
            </a:r>
            <a:r>
              <a:rPr lang="en-MY" sz="2400" dirty="0" err="1">
                <a:latin typeface="Chalkboard" panose="03050602040202020205" pitchFamily="66" charset="77"/>
              </a:rPr>
              <a:t>Freeswitch</a:t>
            </a:r>
            <a:r>
              <a:rPr lang="en-MY" sz="2400" dirty="0">
                <a:latin typeface="Chalkboard" panose="03050602040202020205" pitchFamily="66" charset="77"/>
              </a:rPr>
              <a:t> Asterisk </a:t>
            </a:r>
            <a:r>
              <a:rPr lang="en-MY" sz="2400" dirty="0" err="1">
                <a:latin typeface="Chalkboard" panose="03050602040202020205" pitchFamily="66" charset="77"/>
              </a:rPr>
              <a:t>SipXecs</a:t>
            </a:r>
            <a:r>
              <a:rPr lang="en-MY" sz="2400" dirty="0">
                <a:latin typeface="Chalkboard" panose="03050602040202020205" pitchFamily="66" charset="77"/>
              </a:rPr>
              <a:t> </a:t>
            </a:r>
            <a:r>
              <a:rPr lang="en-MY" sz="2400" dirty="0" err="1">
                <a:latin typeface="Chalkboard" panose="03050602040202020205" pitchFamily="66" charset="77"/>
              </a:rPr>
              <a:t>OpenUC</a:t>
            </a:r>
            <a:r>
              <a:rPr lang="en-MY" sz="2400" dirty="0">
                <a:latin typeface="Chalkboard" panose="03050602040202020205" pitchFamily="66" charset="77"/>
              </a:rPr>
              <a:t>)</a:t>
            </a:r>
          </a:p>
          <a:p>
            <a:pPr marL="285750" indent="-285750">
              <a:buFont typeface="Arial" panose="020B0604020202020204" pitchFamily="34" charset="0"/>
              <a:buChar char="•"/>
            </a:pPr>
            <a:r>
              <a:rPr lang="en-MY" sz="2400" dirty="0" err="1">
                <a:latin typeface="Chalkboard" panose="03050602040202020205" pitchFamily="66" charset="77"/>
              </a:rPr>
              <a:t>VoIPmonitor</a:t>
            </a:r>
            <a:r>
              <a:rPr lang="en-MY" sz="2400" dirty="0">
                <a:latin typeface="Chalkboard" panose="03050602040202020205" pitchFamily="66" charset="77"/>
              </a:rPr>
              <a:t> is tested and used by major </a:t>
            </a:r>
            <a:r>
              <a:rPr lang="en-MY" sz="2400" dirty="0" err="1">
                <a:latin typeface="Chalkboard" panose="03050602040202020205" pitchFamily="66" charset="77"/>
              </a:rPr>
              <a:t>proprietar</a:t>
            </a:r>
            <a:r>
              <a:rPr lang="en-MY" sz="2400" dirty="0">
                <a:latin typeface="Chalkboard" panose="03050602040202020205" pitchFamily="66" charset="77"/>
              </a:rPr>
              <a:t> SIP PBX/SBC</a:t>
            </a:r>
          </a:p>
          <a:p>
            <a:pPr marL="285750" indent="-285750">
              <a:buFont typeface="Arial" panose="020B0604020202020204" pitchFamily="34" charset="0"/>
              <a:buChar char="•"/>
            </a:pPr>
            <a:r>
              <a:rPr lang="en-MY" sz="2400" dirty="0" err="1">
                <a:latin typeface="Chalkboard" panose="03050602040202020205" pitchFamily="66" charset="77"/>
              </a:rPr>
              <a:t>VoIPmonitor</a:t>
            </a:r>
            <a:r>
              <a:rPr lang="en-MY" sz="2400" dirty="0">
                <a:latin typeface="Chalkboard" panose="03050602040202020205" pitchFamily="66" charset="77"/>
              </a:rPr>
              <a:t> can run on any hardware running </a:t>
            </a:r>
            <a:r>
              <a:rPr lang="en-MY" sz="2400" dirty="0" err="1">
                <a:latin typeface="Chalkboard" panose="03050602040202020205" pitchFamily="66" charset="77"/>
              </a:rPr>
              <a:t>linux</a:t>
            </a:r>
            <a:r>
              <a:rPr lang="en-MY" sz="2400" dirty="0">
                <a:latin typeface="Chalkboard" panose="03050602040202020205" pitchFamily="66" charset="77"/>
              </a:rPr>
              <a:t> including all virtual and cloud platforms</a:t>
            </a:r>
          </a:p>
          <a:p>
            <a:pPr marL="285750" indent="-285750">
              <a:buFont typeface="Arial" panose="020B0604020202020204" pitchFamily="34" charset="0"/>
              <a:buChar char="•"/>
            </a:pPr>
            <a:r>
              <a:rPr lang="en-MY" sz="2400" dirty="0" err="1">
                <a:latin typeface="Chalkboard" panose="03050602040202020205" pitchFamily="66" charset="77"/>
              </a:rPr>
              <a:t>VoIPmonitor</a:t>
            </a:r>
            <a:r>
              <a:rPr lang="en-MY" sz="2400" dirty="0">
                <a:latin typeface="Chalkboard" panose="03050602040202020205" pitchFamily="66" charset="77"/>
              </a:rPr>
              <a:t> sniffer can run directly on the </a:t>
            </a:r>
            <a:r>
              <a:rPr lang="en-MY" sz="2400" dirty="0" err="1">
                <a:latin typeface="Chalkboard" panose="03050602040202020205" pitchFamily="66" charset="77"/>
              </a:rPr>
              <a:t>linux</a:t>
            </a:r>
            <a:r>
              <a:rPr lang="en-MY" sz="2400" dirty="0">
                <a:latin typeface="Chalkboard" panose="03050602040202020205" pitchFamily="66" charset="77"/>
              </a:rPr>
              <a:t> SIP host or as a dedicated virtual or physical hardware listening to mirrored packets (Switch mirroring / TAP)</a:t>
            </a:r>
          </a:p>
          <a:p>
            <a:br>
              <a:rPr lang="en-MY" sz="2400" dirty="0"/>
            </a:br>
            <a:endParaRPr lang="en-MY" sz="2400" b="0" i="0" dirty="0">
              <a:solidFill>
                <a:srgbClr val="000000"/>
              </a:solidFill>
              <a:effectLst/>
              <a:latin typeface="Chalkboard" panose="03050602040202020205" pitchFamily="66" charset="77"/>
            </a:endParaRPr>
          </a:p>
        </p:txBody>
      </p:sp>
    </p:spTree>
    <p:extLst>
      <p:ext uri="{BB962C8B-B14F-4D97-AF65-F5344CB8AC3E}">
        <p14:creationId xmlns:p14="http://schemas.microsoft.com/office/powerpoint/2010/main" val="2346355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a:solidFill>
                  <a:srgbClr val="00719A"/>
                </a:solidFill>
                <a:effectLst/>
                <a:latin typeface="Chalkboard" panose="03050602040202020205" pitchFamily="66" charset="77"/>
              </a:rPr>
              <a:t>License Cost</a:t>
            </a:r>
            <a:endParaRPr lang="en-MY" sz="4000" b="1" i="0" dirty="0">
              <a:solidFill>
                <a:srgbClr val="00719A"/>
              </a:solidFill>
              <a:effectLst/>
              <a:latin typeface="Chalkboard" panose="03050602040202020205" pitchFamily="66" charset="77"/>
            </a:endParaRPr>
          </a:p>
        </p:txBody>
      </p:sp>
      <p:pic>
        <p:nvPicPr>
          <p:cNvPr id="3" name="Picture 2">
            <a:hlinkClick r:id="rId3"/>
            <a:extLst>
              <a:ext uri="{FF2B5EF4-FFF2-40B4-BE49-F238E27FC236}">
                <a16:creationId xmlns:a16="http://schemas.microsoft.com/office/drawing/2014/main" id="{0BC21A40-771E-A94A-953F-3EBD89BD54DC}"/>
              </a:ext>
            </a:extLst>
          </p:cNvPr>
          <p:cNvPicPr>
            <a:picLocks noChangeAspect="1"/>
          </p:cNvPicPr>
          <p:nvPr/>
        </p:nvPicPr>
        <p:blipFill>
          <a:blip r:embed="rId5"/>
          <a:stretch>
            <a:fillRect/>
          </a:stretch>
        </p:blipFill>
        <p:spPr>
          <a:xfrm>
            <a:off x="0" y="2200257"/>
            <a:ext cx="5954924" cy="3936305"/>
          </a:xfrm>
          <a:prstGeom prst="rect">
            <a:avLst/>
          </a:prstGeom>
        </p:spPr>
      </p:pic>
      <p:pic>
        <p:nvPicPr>
          <p:cNvPr id="5" name="Picture 4">
            <a:hlinkClick r:id="rId3"/>
            <a:extLst>
              <a:ext uri="{FF2B5EF4-FFF2-40B4-BE49-F238E27FC236}">
                <a16:creationId xmlns:a16="http://schemas.microsoft.com/office/drawing/2014/main" id="{F8AB27CB-3F9B-4C4A-A9F1-302CC3A6E218}"/>
              </a:ext>
            </a:extLst>
          </p:cNvPr>
          <p:cNvPicPr>
            <a:picLocks noChangeAspect="1"/>
          </p:cNvPicPr>
          <p:nvPr/>
        </p:nvPicPr>
        <p:blipFill>
          <a:blip r:embed="rId6"/>
          <a:stretch>
            <a:fillRect/>
          </a:stretch>
        </p:blipFill>
        <p:spPr>
          <a:xfrm>
            <a:off x="5819149" y="2241305"/>
            <a:ext cx="5928008" cy="3936305"/>
          </a:xfrm>
          <a:prstGeom prst="rect">
            <a:avLst/>
          </a:prstGeom>
        </p:spPr>
      </p:pic>
    </p:spTree>
    <p:extLst>
      <p:ext uri="{BB962C8B-B14F-4D97-AF65-F5344CB8AC3E}">
        <p14:creationId xmlns:p14="http://schemas.microsoft.com/office/powerpoint/2010/main" val="325632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Agenda</a:t>
            </a:r>
          </a:p>
        </p:txBody>
      </p:sp>
      <p:sp>
        <p:nvSpPr>
          <p:cNvPr id="11" name="TextBox 10">
            <a:extLst>
              <a:ext uri="{FF2B5EF4-FFF2-40B4-BE49-F238E27FC236}">
                <a16:creationId xmlns:a16="http://schemas.microsoft.com/office/drawing/2014/main" id="{1A310792-81AE-D54C-981E-51AC1F653C3B}"/>
              </a:ext>
            </a:extLst>
          </p:cNvPr>
          <p:cNvSpPr txBox="1"/>
          <p:nvPr/>
        </p:nvSpPr>
        <p:spPr>
          <a:xfrm>
            <a:off x="846560" y="2456208"/>
            <a:ext cx="10498879" cy="3046988"/>
          </a:xfrm>
          <a:prstGeom prst="rect">
            <a:avLst/>
          </a:prstGeom>
          <a:noFill/>
        </p:spPr>
        <p:txBody>
          <a:bodyPr wrap="square">
            <a:spAutoFit/>
          </a:bodyPr>
          <a:lstStyle/>
          <a:p>
            <a:pPr marL="685800" indent="-685800">
              <a:buFont typeface="Arial" panose="020B0604020202020204" pitchFamily="34" charset="0"/>
              <a:buChar char="•"/>
            </a:pPr>
            <a:r>
              <a:rPr lang="en-MY" sz="4800" b="1" i="0" dirty="0">
                <a:effectLst/>
                <a:latin typeface="Chalkboard" panose="03050602040202020205" pitchFamily="66" charset="77"/>
              </a:rPr>
              <a:t>Introduction</a:t>
            </a:r>
          </a:p>
          <a:p>
            <a:pPr marL="685800" indent="-685800">
              <a:buFont typeface="Arial" panose="020B0604020202020204" pitchFamily="34" charset="0"/>
              <a:buChar char="•"/>
            </a:pPr>
            <a:r>
              <a:rPr lang="en-MY" sz="4800" b="1" dirty="0">
                <a:latin typeface="Chalkboard" panose="03050602040202020205" pitchFamily="66" charset="77"/>
              </a:rPr>
              <a:t>Architecture</a:t>
            </a:r>
          </a:p>
          <a:p>
            <a:pPr marL="685800" indent="-685800">
              <a:buFont typeface="Arial" panose="020B0604020202020204" pitchFamily="34" charset="0"/>
              <a:buChar char="•"/>
            </a:pPr>
            <a:r>
              <a:rPr lang="en-MY" sz="4800" b="1" dirty="0">
                <a:latin typeface="Chalkboard" panose="03050602040202020205" pitchFamily="66" charset="77"/>
              </a:rPr>
              <a:t>Features</a:t>
            </a:r>
          </a:p>
          <a:p>
            <a:pPr marL="685800" indent="-685800">
              <a:buFont typeface="Arial" panose="020B0604020202020204" pitchFamily="34" charset="0"/>
              <a:buChar char="•"/>
            </a:pPr>
            <a:r>
              <a:rPr lang="en-MY" sz="4800" b="1" i="0" dirty="0">
                <a:effectLst/>
                <a:latin typeface="Chalkboard" panose="03050602040202020205" pitchFamily="66" charset="77"/>
              </a:rPr>
              <a:t>License costing </a:t>
            </a:r>
            <a:endParaRPr lang="en-US" sz="4800" b="1" dirty="0">
              <a:latin typeface="Chalkboard" panose="03050602040202020205" pitchFamily="66" charset="77"/>
            </a:endParaRPr>
          </a:p>
        </p:txBody>
      </p:sp>
    </p:spTree>
    <p:extLst>
      <p:ext uri="{BB962C8B-B14F-4D97-AF65-F5344CB8AC3E}">
        <p14:creationId xmlns:p14="http://schemas.microsoft.com/office/powerpoint/2010/main" val="130342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What is </a:t>
            </a:r>
            <a:r>
              <a:rPr lang="en-MY" sz="4000" b="1" i="0" dirty="0" err="1">
                <a:solidFill>
                  <a:srgbClr val="00719A"/>
                </a:solidFill>
                <a:effectLst/>
                <a:latin typeface="Chalkboard" panose="03050602040202020205" pitchFamily="66" charset="77"/>
              </a:rPr>
              <a:t>VoIPmonitor</a:t>
            </a:r>
            <a:r>
              <a:rPr lang="en-MY" sz="4000" b="1" dirty="0">
                <a:solidFill>
                  <a:srgbClr val="00719A"/>
                </a:solidFill>
                <a:latin typeface="Chalkboard" panose="03050602040202020205" pitchFamily="66" charset="77"/>
              </a:rPr>
              <a:t>?</a:t>
            </a:r>
            <a:endParaRPr lang="en-MY" sz="4000" b="1" i="0" dirty="0">
              <a:solidFill>
                <a:srgbClr val="00719A"/>
              </a:solidFill>
              <a:effectLst/>
              <a:latin typeface="Chalkboard" panose="03050602040202020205" pitchFamily="66" charset="77"/>
            </a:endParaRPr>
          </a:p>
        </p:txBody>
      </p:sp>
      <p:sp>
        <p:nvSpPr>
          <p:cNvPr id="11" name="TextBox 10">
            <a:extLst>
              <a:ext uri="{FF2B5EF4-FFF2-40B4-BE49-F238E27FC236}">
                <a16:creationId xmlns:a16="http://schemas.microsoft.com/office/drawing/2014/main" id="{1A310792-81AE-D54C-981E-51AC1F653C3B}"/>
              </a:ext>
            </a:extLst>
          </p:cNvPr>
          <p:cNvSpPr txBox="1"/>
          <p:nvPr/>
        </p:nvSpPr>
        <p:spPr>
          <a:xfrm>
            <a:off x="846560" y="2147289"/>
            <a:ext cx="10498879" cy="4093428"/>
          </a:xfrm>
          <a:prstGeom prst="rect">
            <a:avLst/>
          </a:prstGeom>
          <a:noFill/>
        </p:spPr>
        <p:txBody>
          <a:bodyPr wrap="square">
            <a:spAutoFit/>
          </a:bodyPr>
          <a:lstStyle/>
          <a:p>
            <a:r>
              <a:rPr lang="en-MY" sz="2000" b="0" i="0" dirty="0" err="1">
                <a:effectLst/>
                <a:latin typeface="Chalkboard" panose="03050602040202020205" pitchFamily="66" charset="77"/>
              </a:rPr>
              <a:t>VoIPmonitor</a:t>
            </a:r>
            <a:r>
              <a:rPr lang="en-MY" sz="2000" b="0" i="0" dirty="0">
                <a:effectLst/>
                <a:latin typeface="Chalkboard" panose="03050602040202020205" pitchFamily="66" charset="77"/>
              </a:rPr>
              <a:t> is open source network packet sniffer with commercial frontend for SIP RTP RTCP SKINNY(SCCP) MGCP WebRTC VoIP protocols running on </a:t>
            </a:r>
            <a:r>
              <a:rPr lang="en-MY" sz="2000" b="0" i="0" dirty="0" err="1">
                <a:effectLst/>
                <a:latin typeface="Chalkboard" panose="03050602040202020205" pitchFamily="66" charset="77"/>
              </a:rPr>
              <a:t>linux</a:t>
            </a:r>
            <a:r>
              <a:rPr lang="en-MY" sz="2000" b="0" i="0" dirty="0">
                <a:effectLst/>
                <a:latin typeface="Chalkboard" panose="03050602040202020205" pitchFamily="66" charset="77"/>
              </a:rPr>
              <a:t>.</a:t>
            </a:r>
          </a:p>
          <a:p>
            <a:r>
              <a:rPr lang="en-MY" sz="2000" b="0" i="0" dirty="0" err="1">
                <a:effectLst/>
                <a:latin typeface="Chalkboard" panose="03050602040202020205" pitchFamily="66" charset="77"/>
              </a:rPr>
              <a:t>VoIPmonitor</a:t>
            </a:r>
            <a:r>
              <a:rPr lang="en-MY" sz="2000" b="0" i="0" dirty="0">
                <a:effectLst/>
                <a:latin typeface="Chalkboard" panose="03050602040202020205" pitchFamily="66" charset="77"/>
              </a:rPr>
              <a:t> is designed to </a:t>
            </a:r>
            <a:r>
              <a:rPr lang="en-MY" sz="2000" b="0" i="0" dirty="0" err="1">
                <a:effectLst/>
                <a:latin typeface="Chalkboard" panose="03050602040202020205" pitchFamily="66" charset="77"/>
              </a:rPr>
              <a:t>analyze</a:t>
            </a:r>
            <a:r>
              <a:rPr lang="en-MY" sz="2000" b="0" i="0" dirty="0">
                <a:effectLst/>
                <a:latin typeface="Chalkboard" panose="03050602040202020205" pitchFamily="66" charset="77"/>
              </a:rPr>
              <a:t> quality of VoIP call based on network parameters - delay variation and packet loss according to ITU-T G.107 E-model which predicts quality on MOS scale. </a:t>
            </a:r>
          </a:p>
          <a:p>
            <a:r>
              <a:rPr lang="en-MY" sz="2000" b="0" i="0" dirty="0">
                <a:effectLst/>
                <a:latin typeface="Chalkboard" panose="03050602040202020205" pitchFamily="66" charset="77"/>
              </a:rPr>
              <a:t>Calls with all relevant statistics are saved to MySQL database. </a:t>
            </a:r>
          </a:p>
          <a:p>
            <a:r>
              <a:rPr lang="en-MY" sz="2000" b="0" i="0" dirty="0">
                <a:effectLst/>
                <a:latin typeface="Chalkboard" panose="03050602040202020205" pitchFamily="66" charset="77"/>
              </a:rPr>
              <a:t>Optionally each call can be saved to </a:t>
            </a:r>
            <a:r>
              <a:rPr lang="en-MY" sz="2000" b="0" i="0" dirty="0" err="1">
                <a:effectLst/>
                <a:latin typeface="Chalkboard" panose="03050602040202020205" pitchFamily="66" charset="77"/>
              </a:rPr>
              <a:t>pcap</a:t>
            </a:r>
            <a:r>
              <a:rPr lang="en-MY" sz="2000" b="0" i="0" dirty="0">
                <a:effectLst/>
                <a:latin typeface="Chalkboard" panose="03050602040202020205" pitchFamily="66" charset="77"/>
              </a:rPr>
              <a:t> file with either only SIP protocol or SIP/RTP/RTCP/T.38/</a:t>
            </a:r>
            <a:r>
              <a:rPr lang="en-MY" sz="2000" b="0" i="0" dirty="0" err="1">
                <a:effectLst/>
                <a:latin typeface="Chalkboard" panose="03050602040202020205" pitchFamily="66" charset="77"/>
              </a:rPr>
              <a:t>udptl</a:t>
            </a:r>
            <a:r>
              <a:rPr lang="en-MY" sz="2000" b="0" i="0" dirty="0">
                <a:effectLst/>
                <a:latin typeface="Chalkboard" panose="03050602040202020205" pitchFamily="66" charset="77"/>
              </a:rPr>
              <a:t> protocols.</a:t>
            </a:r>
          </a:p>
          <a:p>
            <a:r>
              <a:rPr lang="en-MY" sz="2000" b="0" i="0" dirty="0">
                <a:effectLst/>
                <a:latin typeface="Chalkboard" panose="03050602040202020205" pitchFamily="66" charset="77"/>
              </a:rPr>
              <a:t> </a:t>
            </a:r>
            <a:r>
              <a:rPr lang="en-MY" sz="2000" b="0" i="0" dirty="0" err="1">
                <a:effectLst/>
                <a:latin typeface="Chalkboard" panose="03050602040202020205" pitchFamily="66" charset="77"/>
              </a:rPr>
              <a:t>VoIPmonitor</a:t>
            </a:r>
            <a:r>
              <a:rPr lang="en-MY" sz="2000" b="0" i="0" dirty="0">
                <a:effectLst/>
                <a:latin typeface="Chalkboard" panose="03050602040202020205" pitchFamily="66" charset="77"/>
              </a:rPr>
              <a:t> can also decode speech and play it over the commercial WEB GUI or save it to disk as WAV. </a:t>
            </a:r>
          </a:p>
          <a:p>
            <a:r>
              <a:rPr lang="en-MY" sz="2000" b="0" i="0" dirty="0">
                <a:effectLst/>
                <a:latin typeface="Chalkboard" panose="03050602040202020205" pitchFamily="66" charset="77"/>
              </a:rPr>
              <a:t>Supported codecs are G.711 </a:t>
            </a:r>
            <a:r>
              <a:rPr lang="en-MY" sz="2000" b="0" i="0" dirty="0" err="1">
                <a:effectLst/>
                <a:latin typeface="Chalkboard" panose="03050602040202020205" pitchFamily="66" charset="77"/>
              </a:rPr>
              <a:t>alaw</a:t>
            </a:r>
            <a:r>
              <a:rPr lang="en-MY" sz="2000" b="0" i="0" dirty="0">
                <a:effectLst/>
                <a:latin typeface="Chalkboard" panose="03050602040202020205" pitchFamily="66" charset="77"/>
              </a:rPr>
              <a:t>/</a:t>
            </a:r>
            <a:r>
              <a:rPr lang="en-MY" sz="2000" b="0" i="0" dirty="0" err="1">
                <a:effectLst/>
                <a:latin typeface="Chalkboard" panose="03050602040202020205" pitchFamily="66" charset="77"/>
              </a:rPr>
              <a:t>ulaw</a:t>
            </a:r>
            <a:r>
              <a:rPr lang="en-MY" sz="2000" b="0" i="0" dirty="0">
                <a:effectLst/>
                <a:latin typeface="Chalkboard" panose="03050602040202020205" pitchFamily="66" charset="77"/>
              </a:rPr>
              <a:t> and commercial plugins supports G.726 G.722 G.729a G.723 </a:t>
            </a:r>
            <a:r>
              <a:rPr lang="en-MY" sz="2000" b="0" i="0" dirty="0" err="1">
                <a:effectLst/>
                <a:latin typeface="Chalkboard" panose="03050602040202020205" pitchFamily="66" charset="77"/>
              </a:rPr>
              <a:t>iLBC</a:t>
            </a:r>
            <a:r>
              <a:rPr lang="en-MY" sz="2000" b="0" i="0" dirty="0">
                <a:effectLst/>
                <a:latin typeface="Chalkboard" panose="03050602040202020205" pitchFamily="66" charset="77"/>
              </a:rPr>
              <a:t> </a:t>
            </a:r>
            <a:r>
              <a:rPr lang="en-MY" sz="2000" b="0" i="0" dirty="0" err="1">
                <a:effectLst/>
                <a:latin typeface="Chalkboard" panose="03050602040202020205" pitchFamily="66" charset="77"/>
              </a:rPr>
              <a:t>Speex</a:t>
            </a:r>
            <a:r>
              <a:rPr lang="en-MY" sz="2000" b="0" i="0" dirty="0">
                <a:effectLst/>
                <a:latin typeface="Chalkboard" panose="03050602040202020205" pitchFamily="66" charset="77"/>
              </a:rPr>
              <a:t> GSM Silk </a:t>
            </a:r>
            <a:r>
              <a:rPr lang="en-MY" sz="2000" b="0" i="0" dirty="0" err="1">
                <a:effectLst/>
                <a:latin typeface="Chalkboard" panose="03050602040202020205" pitchFamily="66" charset="77"/>
              </a:rPr>
              <a:t>iSAC</a:t>
            </a:r>
            <a:r>
              <a:rPr lang="en-MY" sz="2000" b="0" i="0" dirty="0">
                <a:effectLst/>
                <a:latin typeface="Chalkboard" panose="03050602040202020205" pitchFamily="66" charset="77"/>
              </a:rPr>
              <a:t> OPUS AMR.</a:t>
            </a:r>
          </a:p>
          <a:p>
            <a:r>
              <a:rPr lang="en-MY" sz="2000" b="0" i="0" dirty="0" err="1">
                <a:effectLst/>
                <a:latin typeface="Chalkboard" panose="03050602040202020205" pitchFamily="66" charset="77"/>
              </a:rPr>
              <a:t>VoIPmonitor</a:t>
            </a:r>
            <a:r>
              <a:rPr lang="en-MY" sz="2000" b="0" i="0" dirty="0">
                <a:effectLst/>
                <a:latin typeface="Chalkboard" panose="03050602040202020205" pitchFamily="66" charset="77"/>
              </a:rPr>
              <a:t> is also able to convert T.38 FAX to PDF.</a:t>
            </a:r>
            <a:endParaRPr lang="en-US" sz="2000" dirty="0">
              <a:latin typeface="Chalkboard" panose="03050602040202020205" pitchFamily="66" charset="77"/>
            </a:endParaRPr>
          </a:p>
        </p:txBody>
      </p:sp>
    </p:spTree>
    <p:extLst>
      <p:ext uri="{BB962C8B-B14F-4D97-AF65-F5344CB8AC3E}">
        <p14:creationId xmlns:p14="http://schemas.microsoft.com/office/powerpoint/2010/main" val="234952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Architecture</a:t>
            </a:r>
          </a:p>
        </p:txBody>
      </p:sp>
      <p:pic>
        <p:nvPicPr>
          <p:cNvPr id="3" name="Picture 2">
            <a:extLst>
              <a:ext uri="{FF2B5EF4-FFF2-40B4-BE49-F238E27FC236}">
                <a16:creationId xmlns:a16="http://schemas.microsoft.com/office/drawing/2014/main" id="{84FE5A92-40C5-314D-AD6B-7F5DB35709B9}"/>
              </a:ext>
            </a:extLst>
          </p:cNvPr>
          <p:cNvPicPr>
            <a:picLocks noChangeAspect="1"/>
          </p:cNvPicPr>
          <p:nvPr/>
        </p:nvPicPr>
        <p:blipFill>
          <a:blip r:embed="rId5"/>
          <a:stretch>
            <a:fillRect/>
          </a:stretch>
        </p:blipFill>
        <p:spPr>
          <a:xfrm>
            <a:off x="1984116" y="1694144"/>
            <a:ext cx="7839506" cy="5075689"/>
          </a:xfrm>
          <a:prstGeom prst="rect">
            <a:avLst/>
          </a:prstGeom>
        </p:spPr>
      </p:pic>
    </p:spTree>
    <p:extLst>
      <p:ext uri="{BB962C8B-B14F-4D97-AF65-F5344CB8AC3E}">
        <p14:creationId xmlns:p14="http://schemas.microsoft.com/office/powerpoint/2010/main" val="346249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749887" y="2137209"/>
            <a:ext cx="10235270" cy="1569660"/>
          </a:xfrm>
          <a:prstGeom prst="rect">
            <a:avLst/>
          </a:prstGeom>
          <a:noFill/>
        </p:spPr>
        <p:txBody>
          <a:bodyPr wrap="square">
            <a:spAutoFit/>
          </a:bodyPr>
          <a:lstStyle/>
          <a:p>
            <a:pPr marL="285750" indent="-285750" algn="l">
              <a:buFont typeface="Arial" panose="020B0604020202020204" pitchFamily="34" charset="0"/>
              <a:buChar char="•"/>
            </a:pPr>
            <a:r>
              <a:rPr lang="en-MY" sz="2400" b="0" i="0" dirty="0">
                <a:solidFill>
                  <a:srgbClr val="000000"/>
                </a:solidFill>
                <a:effectLst/>
                <a:latin typeface="Chalkboard" panose="03050602040202020205" pitchFamily="66" charset="77"/>
              </a:rPr>
              <a:t>Supported protocols: SIP RTP RTCP SKINNY(SCCP) MGCP SS7 SCTP WebRTC TCP SSL TLS</a:t>
            </a:r>
          </a:p>
          <a:p>
            <a:pPr marL="285750" indent="-285750">
              <a:buFont typeface="Arial" panose="020B0604020202020204" pitchFamily="34" charset="0"/>
              <a:buChar char="•"/>
            </a:pPr>
            <a:r>
              <a:rPr lang="en-MY" sz="2400" dirty="0">
                <a:solidFill>
                  <a:srgbClr val="000000"/>
                </a:solidFill>
                <a:latin typeface="Chalkboard" panose="03050602040202020205" pitchFamily="66" charset="77"/>
              </a:rPr>
              <a:t>Supported transports: UDP TCP </a:t>
            </a:r>
          </a:p>
          <a:p>
            <a:pPr marL="285750" indent="-285750" algn="l">
              <a:buFont typeface="Arial" panose="020B0604020202020204" pitchFamily="34" charset="0"/>
              <a:buChar char="•"/>
            </a:pPr>
            <a:endParaRPr lang="en-MY" sz="2400" b="0" i="0" dirty="0">
              <a:solidFill>
                <a:srgbClr val="000000"/>
              </a:solidFill>
              <a:effectLst/>
              <a:latin typeface="Chalkboard" panose="03050602040202020205" pitchFamily="66" charset="77"/>
            </a:endParaRPr>
          </a:p>
        </p:txBody>
      </p:sp>
      <p:pic>
        <p:nvPicPr>
          <p:cNvPr id="5126" name="Picture 6">
            <a:extLst>
              <a:ext uri="{FF2B5EF4-FFF2-40B4-BE49-F238E27FC236}">
                <a16:creationId xmlns:a16="http://schemas.microsoft.com/office/drawing/2014/main" id="{57A6DA74-A13C-8248-8747-AE0CB5D63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66" y="3495588"/>
            <a:ext cx="10919252" cy="181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8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749887" y="2137209"/>
            <a:ext cx="10235270" cy="830997"/>
          </a:xfrm>
          <a:prstGeom prst="rect">
            <a:avLst/>
          </a:prstGeom>
          <a:noFill/>
        </p:spPr>
        <p:txBody>
          <a:bodyPr wrap="square">
            <a:spAutoFit/>
          </a:bodyPr>
          <a:lstStyle/>
          <a:p>
            <a:pPr marL="285750" indent="-285750" algn="l">
              <a:buFont typeface="Arial" panose="020B0604020202020204" pitchFamily="34" charset="0"/>
              <a:buChar char="•"/>
            </a:pPr>
            <a:r>
              <a:rPr lang="en-MY" sz="2400" b="0" i="0" dirty="0">
                <a:solidFill>
                  <a:srgbClr val="000000"/>
                </a:solidFill>
                <a:effectLst/>
                <a:latin typeface="Chalkboard" panose="03050602040202020205" pitchFamily="66" charset="77"/>
              </a:rPr>
              <a:t>Output: CDR, full SIP/RTP </a:t>
            </a:r>
            <a:r>
              <a:rPr lang="en-MY" sz="2400" b="0" i="0" dirty="0" err="1">
                <a:solidFill>
                  <a:srgbClr val="000000"/>
                </a:solidFill>
                <a:effectLst/>
                <a:latin typeface="Chalkboard" panose="03050602040202020205" pitchFamily="66" charset="77"/>
              </a:rPr>
              <a:t>pcap</a:t>
            </a:r>
            <a:r>
              <a:rPr lang="en-MY" sz="2400" b="0" i="0" dirty="0">
                <a:solidFill>
                  <a:srgbClr val="000000"/>
                </a:solidFill>
                <a:effectLst/>
                <a:latin typeface="Chalkboard" panose="03050602040202020205" pitchFamily="66" charset="77"/>
              </a:rPr>
              <a:t>, WAV OGG audio, T.38 PDF FAX</a:t>
            </a:r>
          </a:p>
          <a:p>
            <a:pPr marL="285750" indent="-285750" algn="l">
              <a:buFont typeface="Arial" panose="020B0604020202020204" pitchFamily="34" charset="0"/>
              <a:buChar char="•"/>
            </a:pPr>
            <a:endParaRPr lang="en-MY" sz="2400" b="0" i="0" dirty="0">
              <a:solidFill>
                <a:srgbClr val="000000"/>
              </a:solidFill>
              <a:effectLst/>
              <a:latin typeface="Chalkboard" panose="03050602040202020205" pitchFamily="66" charset="77"/>
            </a:endParaRPr>
          </a:p>
        </p:txBody>
      </p:sp>
      <p:pic>
        <p:nvPicPr>
          <p:cNvPr id="6148" name="Picture 4">
            <a:extLst>
              <a:ext uri="{FF2B5EF4-FFF2-40B4-BE49-F238E27FC236}">
                <a16:creationId xmlns:a16="http://schemas.microsoft.com/office/drawing/2014/main" id="{6813BA5D-B1E4-EC4B-B1B5-01D30E01F8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2968206"/>
            <a:ext cx="11607800"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86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extLst>
              <a:ext uri="{FF2B5EF4-FFF2-40B4-BE49-F238E27FC236}">
                <a16:creationId xmlns:a16="http://schemas.microsoft.com/office/drawing/2014/main" id="{F059DE17-25BE-3048-A04E-7C5C26BDA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hlinkClick r:id="rId4"/>
            <a:extLst>
              <a:ext uri="{FF2B5EF4-FFF2-40B4-BE49-F238E27FC236}">
                <a16:creationId xmlns:a16="http://schemas.microsoft.com/office/drawing/2014/main" id="{DC1D3734-B7A5-D94E-92AF-BA890CB29105}"/>
              </a:ext>
            </a:extLst>
          </p:cNvPr>
          <p:cNvSpPr txBox="1"/>
          <p:nvPr/>
        </p:nvSpPr>
        <p:spPr>
          <a:xfrm>
            <a:off x="4617552" y="852448"/>
            <a:ext cx="10235270" cy="830997"/>
          </a:xfrm>
          <a:prstGeom prst="rect">
            <a:avLst/>
          </a:prstGeom>
          <a:noFill/>
        </p:spPr>
        <p:txBody>
          <a:bodyPr wrap="square">
            <a:spAutoFit/>
          </a:bodyPr>
          <a:lstStyle/>
          <a:p>
            <a:pPr algn="l"/>
            <a:r>
              <a:rPr lang="en-MY" sz="2400" b="0" i="0" dirty="0">
                <a:solidFill>
                  <a:srgbClr val="000000"/>
                </a:solidFill>
                <a:effectLst/>
                <a:latin typeface="Chalkboard" panose="03050602040202020205" pitchFamily="66" charset="77"/>
              </a:rPr>
              <a:t>Active Calls and Call Spy</a:t>
            </a:r>
          </a:p>
          <a:p>
            <a:pPr marL="285750" indent="-285750" algn="l">
              <a:buFont typeface="Arial" panose="020B0604020202020204" pitchFamily="34" charset="0"/>
              <a:buChar char="•"/>
            </a:pPr>
            <a:endParaRPr lang="en-MY" sz="2400" b="0" i="0" dirty="0">
              <a:solidFill>
                <a:srgbClr val="000000"/>
              </a:solidFill>
              <a:effectLst/>
              <a:latin typeface="Chalkboard" panose="03050602040202020205" pitchFamily="66" charset="77"/>
            </a:endParaRPr>
          </a:p>
        </p:txBody>
      </p:sp>
      <p:pic>
        <p:nvPicPr>
          <p:cNvPr id="3" name="Picture 2">
            <a:extLst>
              <a:ext uri="{FF2B5EF4-FFF2-40B4-BE49-F238E27FC236}">
                <a16:creationId xmlns:a16="http://schemas.microsoft.com/office/drawing/2014/main" id="{3B6D3A36-185E-3749-8606-275140763852}"/>
              </a:ext>
            </a:extLst>
          </p:cNvPr>
          <p:cNvPicPr>
            <a:picLocks noChangeAspect="1"/>
          </p:cNvPicPr>
          <p:nvPr/>
        </p:nvPicPr>
        <p:blipFill>
          <a:blip r:embed="rId5"/>
          <a:stretch>
            <a:fillRect/>
          </a:stretch>
        </p:blipFill>
        <p:spPr>
          <a:xfrm>
            <a:off x="1037967" y="1937734"/>
            <a:ext cx="9597081" cy="4818518"/>
          </a:xfrm>
          <a:prstGeom prst="rect">
            <a:avLst/>
          </a:prstGeom>
        </p:spPr>
      </p:pic>
    </p:spTree>
    <p:extLst>
      <p:ext uri="{BB962C8B-B14F-4D97-AF65-F5344CB8AC3E}">
        <p14:creationId xmlns:p14="http://schemas.microsoft.com/office/powerpoint/2010/main" val="112867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749887" y="1628799"/>
            <a:ext cx="10235270" cy="461665"/>
          </a:xfrm>
          <a:prstGeom prst="rect">
            <a:avLst/>
          </a:prstGeom>
          <a:noFill/>
        </p:spPr>
        <p:txBody>
          <a:bodyPr wrap="square">
            <a:spAutoFit/>
          </a:bodyPr>
          <a:lstStyle/>
          <a:p>
            <a:pPr marL="285750" indent="-285750" algn="l">
              <a:buFont typeface="Arial" panose="020B0604020202020204" pitchFamily="34" charset="0"/>
              <a:buChar char="•"/>
            </a:pPr>
            <a:r>
              <a:rPr lang="en-MY" sz="2400" b="0" i="0" dirty="0">
                <a:solidFill>
                  <a:srgbClr val="000000"/>
                </a:solidFill>
                <a:effectLst/>
                <a:latin typeface="Chalkboard" panose="03050602040202020205" pitchFamily="66" charset="77"/>
              </a:rPr>
              <a:t>Comprehensive statistics / charts / dashboards</a:t>
            </a:r>
          </a:p>
        </p:txBody>
      </p:sp>
      <p:pic>
        <p:nvPicPr>
          <p:cNvPr id="12" name="Picture 11">
            <a:extLst>
              <a:ext uri="{FF2B5EF4-FFF2-40B4-BE49-F238E27FC236}">
                <a16:creationId xmlns:a16="http://schemas.microsoft.com/office/drawing/2014/main" id="{FBE5025F-B561-764C-A8A4-5C0F1FFC00CD}"/>
              </a:ext>
            </a:extLst>
          </p:cNvPr>
          <p:cNvPicPr>
            <a:picLocks noChangeAspect="1"/>
          </p:cNvPicPr>
          <p:nvPr/>
        </p:nvPicPr>
        <p:blipFill>
          <a:blip r:embed="rId5"/>
          <a:stretch>
            <a:fillRect/>
          </a:stretch>
        </p:blipFill>
        <p:spPr>
          <a:xfrm>
            <a:off x="1056357" y="2289939"/>
            <a:ext cx="5485117" cy="4416109"/>
          </a:xfrm>
          <a:prstGeom prst="rect">
            <a:avLst/>
          </a:prstGeom>
        </p:spPr>
      </p:pic>
      <p:pic>
        <p:nvPicPr>
          <p:cNvPr id="3" name="Picture 2">
            <a:extLst>
              <a:ext uri="{FF2B5EF4-FFF2-40B4-BE49-F238E27FC236}">
                <a16:creationId xmlns:a16="http://schemas.microsoft.com/office/drawing/2014/main" id="{6CFCCDA8-1FDC-BF43-9BD5-E26BF01ECD75}"/>
              </a:ext>
            </a:extLst>
          </p:cNvPr>
          <p:cNvPicPr>
            <a:picLocks noChangeAspect="1"/>
          </p:cNvPicPr>
          <p:nvPr/>
        </p:nvPicPr>
        <p:blipFill>
          <a:blip r:embed="rId6"/>
          <a:stretch>
            <a:fillRect/>
          </a:stretch>
        </p:blipFill>
        <p:spPr>
          <a:xfrm>
            <a:off x="7139116" y="2159745"/>
            <a:ext cx="3495931" cy="4512190"/>
          </a:xfrm>
          <a:prstGeom prst="rect">
            <a:avLst/>
          </a:prstGeom>
        </p:spPr>
      </p:pic>
    </p:spTree>
    <p:extLst>
      <p:ext uri="{BB962C8B-B14F-4D97-AF65-F5344CB8AC3E}">
        <p14:creationId xmlns:p14="http://schemas.microsoft.com/office/powerpoint/2010/main" val="377317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DE5B8C-E7E0-1D4F-99CD-D9B2F5EDE3F3}"/>
              </a:ext>
            </a:extLst>
          </p:cNvPr>
          <p:cNvSpPr/>
          <p:nvPr/>
        </p:nvSpPr>
        <p:spPr>
          <a:xfrm>
            <a:off x="580766" y="1937734"/>
            <a:ext cx="10054282" cy="369332"/>
          </a:xfrm>
          <a:prstGeom prst="rect">
            <a:avLst/>
          </a:prstGeom>
        </p:spPr>
        <p:txBody>
          <a:bodyPr wrap="square">
            <a:spAutoFit/>
          </a:bodyPr>
          <a:lstStyle/>
          <a:p>
            <a:endParaRPr lang="en-US" dirty="0">
              <a:solidFill>
                <a:schemeClr val="bg1"/>
              </a:solidFill>
            </a:endParaRPr>
          </a:p>
        </p:txBody>
      </p:sp>
      <p:pic>
        <p:nvPicPr>
          <p:cNvPr id="7" name="Picture 4" descr="voipmonitor installation on Ubuntu 20.04 - SillyCodes">
            <a:hlinkClick r:id="rId3"/>
            <a:extLst>
              <a:ext uri="{FF2B5EF4-FFF2-40B4-BE49-F238E27FC236}">
                <a16:creationId xmlns:a16="http://schemas.microsoft.com/office/drawing/2014/main" id="{F059DE17-25BE-3048-A04E-7C5C26BDA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875" y="263492"/>
            <a:ext cx="2891238" cy="13653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CE61DE-8AF3-AD45-B0C4-F2544F0733D8}"/>
              </a:ext>
            </a:extLst>
          </p:cNvPr>
          <p:cNvSpPr txBox="1"/>
          <p:nvPr/>
        </p:nvSpPr>
        <p:spPr>
          <a:xfrm>
            <a:off x="749887" y="721438"/>
            <a:ext cx="6098058" cy="707886"/>
          </a:xfrm>
          <a:prstGeom prst="rect">
            <a:avLst/>
          </a:prstGeom>
          <a:noFill/>
        </p:spPr>
        <p:txBody>
          <a:bodyPr wrap="square">
            <a:spAutoFit/>
          </a:bodyPr>
          <a:lstStyle/>
          <a:p>
            <a:pPr algn="l"/>
            <a:r>
              <a:rPr lang="en-MY" sz="4000" b="1" i="0" dirty="0">
                <a:solidFill>
                  <a:srgbClr val="00719A"/>
                </a:solidFill>
                <a:effectLst/>
                <a:latin typeface="Chalkboard" panose="03050602040202020205" pitchFamily="66" charset="77"/>
              </a:rPr>
              <a:t>Main Features</a:t>
            </a:r>
          </a:p>
        </p:txBody>
      </p:sp>
      <p:sp>
        <p:nvSpPr>
          <p:cNvPr id="9" name="TextBox 8">
            <a:extLst>
              <a:ext uri="{FF2B5EF4-FFF2-40B4-BE49-F238E27FC236}">
                <a16:creationId xmlns:a16="http://schemas.microsoft.com/office/drawing/2014/main" id="{DC1D3734-B7A5-D94E-92AF-BA890CB29105}"/>
              </a:ext>
            </a:extLst>
          </p:cNvPr>
          <p:cNvSpPr txBox="1"/>
          <p:nvPr/>
        </p:nvSpPr>
        <p:spPr>
          <a:xfrm>
            <a:off x="749887" y="1628799"/>
            <a:ext cx="10235270" cy="461665"/>
          </a:xfrm>
          <a:prstGeom prst="rect">
            <a:avLst/>
          </a:prstGeom>
          <a:noFill/>
        </p:spPr>
        <p:txBody>
          <a:bodyPr wrap="square">
            <a:spAutoFit/>
          </a:bodyPr>
          <a:lstStyle/>
          <a:p>
            <a:pPr marL="285750" indent="-285750" algn="l">
              <a:buFont typeface="Arial" panose="020B0604020202020204" pitchFamily="34" charset="0"/>
              <a:buChar char="•"/>
            </a:pPr>
            <a:r>
              <a:rPr lang="en-MY" sz="2400" b="0" i="0" dirty="0">
                <a:solidFill>
                  <a:srgbClr val="000000"/>
                </a:solidFill>
                <a:effectLst/>
                <a:latin typeface="Chalkboard" panose="03050602040202020205" pitchFamily="66" charset="77"/>
              </a:rPr>
              <a:t>Comprehensive statistics / charts / dashboards</a:t>
            </a:r>
          </a:p>
        </p:txBody>
      </p:sp>
      <p:sp>
        <p:nvSpPr>
          <p:cNvPr id="11" name="TextBox 10">
            <a:extLst>
              <a:ext uri="{FF2B5EF4-FFF2-40B4-BE49-F238E27FC236}">
                <a16:creationId xmlns:a16="http://schemas.microsoft.com/office/drawing/2014/main" id="{30290A98-2C4F-874B-9BC3-5EB47DD9DF90}"/>
              </a:ext>
            </a:extLst>
          </p:cNvPr>
          <p:cNvSpPr txBox="1"/>
          <p:nvPr/>
        </p:nvSpPr>
        <p:spPr>
          <a:xfrm>
            <a:off x="3172598" y="6225176"/>
            <a:ext cx="6098058" cy="369332"/>
          </a:xfrm>
          <a:prstGeom prst="rect">
            <a:avLst/>
          </a:prstGeom>
          <a:noFill/>
        </p:spPr>
        <p:txBody>
          <a:bodyPr wrap="square">
            <a:spAutoFit/>
          </a:bodyPr>
          <a:lstStyle/>
          <a:p>
            <a:r>
              <a:rPr lang="en-US" dirty="0"/>
              <a:t>https://</a:t>
            </a:r>
            <a:r>
              <a:rPr lang="en-US" dirty="0" err="1"/>
              <a:t>www.voipmonitor.org</a:t>
            </a:r>
            <a:r>
              <a:rPr lang="en-US" dirty="0"/>
              <a:t>/doc/Charts</a:t>
            </a:r>
          </a:p>
        </p:txBody>
      </p:sp>
      <p:pic>
        <p:nvPicPr>
          <p:cNvPr id="6" name="Picture 5">
            <a:extLst>
              <a:ext uri="{FF2B5EF4-FFF2-40B4-BE49-F238E27FC236}">
                <a16:creationId xmlns:a16="http://schemas.microsoft.com/office/drawing/2014/main" id="{264F7D0C-BE9F-3D41-9D9C-24FF0D1F0B95}"/>
              </a:ext>
            </a:extLst>
          </p:cNvPr>
          <p:cNvPicPr>
            <a:picLocks noChangeAspect="1"/>
          </p:cNvPicPr>
          <p:nvPr/>
        </p:nvPicPr>
        <p:blipFill>
          <a:blip r:embed="rId5"/>
          <a:stretch>
            <a:fillRect/>
          </a:stretch>
        </p:blipFill>
        <p:spPr>
          <a:xfrm>
            <a:off x="1010163" y="2307066"/>
            <a:ext cx="10171673" cy="4254656"/>
          </a:xfrm>
          <a:prstGeom prst="rect">
            <a:avLst/>
          </a:prstGeom>
        </p:spPr>
      </p:pic>
    </p:spTree>
    <p:extLst>
      <p:ext uri="{BB962C8B-B14F-4D97-AF65-F5344CB8AC3E}">
        <p14:creationId xmlns:p14="http://schemas.microsoft.com/office/powerpoint/2010/main" val="26319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4708</TotalTime>
  <Words>433</Words>
  <Application>Microsoft Macintosh PowerPoint</Application>
  <PresentationFormat>Widescreen</PresentationFormat>
  <Paragraphs>62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Chalkboard</vt:lpstr>
      <vt:lpstr>Chalkboard SE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 Mohajerani</dc:creator>
  <cp:lastModifiedBy>Omid Mohajerani</cp:lastModifiedBy>
  <cp:revision>69</cp:revision>
  <dcterms:created xsi:type="dcterms:W3CDTF">2022-05-01T10:46:34Z</dcterms:created>
  <dcterms:modified xsi:type="dcterms:W3CDTF">2022-08-29T05:37:00Z</dcterms:modified>
</cp:coreProperties>
</file>