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6" r:id="rId2"/>
    <p:sldId id="294" r:id="rId3"/>
    <p:sldId id="287" r:id="rId4"/>
    <p:sldId id="288" r:id="rId5"/>
    <p:sldId id="290" r:id="rId6"/>
    <p:sldId id="291" r:id="rId7"/>
    <p:sldId id="292"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0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2"/>
    <p:restoredTop sz="78070"/>
  </p:normalViewPr>
  <p:slideViewPr>
    <p:cSldViewPr snapToGrid="0" snapToObjects="1">
      <p:cViewPr varScale="1">
        <p:scale>
          <a:sx n="83" d="100"/>
          <a:sy n="83" d="100"/>
        </p:scale>
        <p:origin x="6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A444-12B9-1A40-980E-85DB3A7D8F15}"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4628-D64F-9544-A333-152B679963B5}" type="slidenum">
              <a:rPr lang="en-US" smtClean="0"/>
              <a:t>‹#›</a:t>
            </a:fld>
            <a:endParaRPr lang="en-US"/>
          </a:p>
        </p:txBody>
      </p:sp>
    </p:spTree>
    <p:extLst>
      <p:ext uri="{BB962C8B-B14F-4D97-AF65-F5344CB8AC3E}">
        <p14:creationId xmlns:p14="http://schemas.microsoft.com/office/powerpoint/2010/main" val="15781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800" b="0" i="0" dirty="0">
                <a:solidFill>
                  <a:srgbClr val="6D737D"/>
                </a:solidFill>
                <a:effectLst/>
                <a:latin typeface="walsheim"/>
              </a:rPr>
              <a:t>In </a:t>
            </a:r>
            <a:r>
              <a:rPr lang="en-MY" sz="1800" b="0" i="0" dirty="0" err="1">
                <a:solidFill>
                  <a:srgbClr val="6D737D"/>
                </a:solidFill>
                <a:effectLst/>
                <a:latin typeface="walsheim"/>
              </a:rPr>
              <a:t>FreeSWITCH</a:t>
            </a:r>
            <a:r>
              <a:rPr lang="en-MY" sz="1800" b="0" i="0" dirty="0">
                <a:solidFill>
                  <a:srgbClr val="6D737D"/>
                </a:solidFill>
                <a:effectLst/>
                <a:latin typeface="walsheim"/>
              </a:rPr>
              <a:t>, It is frequently necessary to piece together smaller sound recordings to create longer ones. For example when you want to create an IVR or interactive voice response.  The </a:t>
            </a:r>
            <a:r>
              <a:rPr lang="en-MY" sz="1800" b="0" i="0" dirty="0" err="1">
                <a:solidFill>
                  <a:srgbClr val="6D737D"/>
                </a:solidFill>
                <a:effectLst/>
                <a:latin typeface="walsheim"/>
              </a:rPr>
              <a:t>FreeSWITCH</a:t>
            </a:r>
            <a:r>
              <a:rPr lang="en-MY" sz="1800" b="0" i="0" dirty="0">
                <a:solidFill>
                  <a:srgbClr val="6D737D"/>
                </a:solidFill>
                <a:effectLst/>
                <a:latin typeface="walsheim"/>
              </a:rPr>
              <a:t> phrase macro system is a very powerful tool for piecing together individual sound files and adding a bit of logic.</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a:t>
            </a:fld>
            <a:endParaRPr lang="en-US"/>
          </a:p>
        </p:txBody>
      </p:sp>
    </p:spTree>
    <p:extLst>
      <p:ext uri="{BB962C8B-B14F-4D97-AF65-F5344CB8AC3E}">
        <p14:creationId xmlns:p14="http://schemas.microsoft.com/office/powerpoint/2010/main" val="3588445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b="0" i="0" dirty="0">
                <a:solidFill>
                  <a:srgbClr val="000000"/>
                </a:solidFill>
                <a:effectLst/>
                <a:latin typeface="PalatinoLinotype"/>
              </a:rPr>
              <a:t>And as you can imagine we need to call the phrase macro and we pass a number greater than 9999 to test if our no-match blocks run in the phrase macro.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800" b="0" i="0" dirty="0">
              <a:solidFill>
                <a:srgbClr val="000000"/>
              </a:solidFill>
              <a:effectLst/>
              <a:latin typeface="PalatinoLinotyp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b="0" i="0" dirty="0">
                <a:solidFill>
                  <a:srgbClr val="000000"/>
                </a:solidFill>
                <a:effectLst/>
                <a:latin typeface="PalatinoLinotype"/>
              </a:rPr>
              <a:t>Lets test Lab2 Phrase by </a:t>
            </a:r>
            <a:r>
              <a:rPr lang="en-MY" sz="1800" b="0" i="0" dirty="0" err="1">
                <a:solidFill>
                  <a:srgbClr val="000000"/>
                </a:solidFill>
                <a:effectLst/>
                <a:latin typeface="PalatinoLinotype"/>
              </a:rPr>
              <a:t>caling</a:t>
            </a:r>
            <a:r>
              <a:rPr lang="en-MY" sz="1800" b="0" i="0" dirty="0">
                <a:solidFill>
                  <a:srgbClr val="000000"/>
                </a:solidFill>
                <a:effectLst/>
                <a:latin typeface="PalatinoLinotype"/>
              </a:rPr>
              <a:t> </a:t>
            </a:r>
            <a:r>
              <a:rPr lang="en-MY" sz="1800" b="0" i="0">
                <a:solidFill>
                  <a:srgbClr val="000000"/>
                </a:solidFill>
                <a:effectLst/>
                <a:latin typeface="PalatinoLinotype"/>
              </a:rPr>
              <a:t>testing number 66666</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10</a:t>
            </a:fld>
            <a:endParaRPr lang="en-US"/>
          </a:p>
        </p:txBody>
      </p:sp>
    </p:spTree>
    <p:extLst>
      <p:ext uri="{BB962C8B-B14F-4D97-AF65-F5344CB8AC3E}">
        <p14:creationId xmlns:p14="http://schemas.microsoft.com/office/powerpoint/2010/main" val="339258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We will start by introducing  phrase macro syntax and we will learn  it by exploring a default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phrase  example</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Finally, we will have 2 labs.</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In the first one, we will create a basic Phrase Macro and in the second lab, we will learn how to work with phrase macro system input. </a:t>
            </a:r>
            <a:endParaRPr lang="en-MY" b="0" i="0" dirty="0">
              <a:solidFill>
                <a:srgbClr val="222222"/>
              </a:solidFill>
              <a:effectLst/>
              <a:latin typeface="Arial" panose="020B0604020202020204" pitchFamily="34" charset="0"/>
            </a:endParaRPr>
          </a:p>
          <a:p>
            <a:br>
              <a:rPr lang="en-MY" dirty="0"/>
            </a:b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2</a:t>
            </a:fld>
            <a:endParaRPr lang="en-US"/>
          </a:p>
        </p:txBody>
      </p:sp>
    </p:spTree>
    <p:extLst>
      <p:ext uri="{BB962C8B-B14F-4D97-AF65-F5344CB8AC3E}">
        <p14:creationId xmlns:p14="http://schemas.microsoft.com/office/powerpoint/2010/main" val="39415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Phrase macros are defined in your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configuration directory  / lang/</a:t>
            </a:r>
            <a:r>
              <a:rPr lang="en-MY" sz="1800" b="0" i="0" dirty="0" err="1">
                <a:solidFill>
                  <a:srgbClr val="000000"/>
                </a:solidFill>
                <a:effectLst/>
                <a:latin typeface="Calibri" panose="020F0502020204030204" pitchFamily="34" charset="0"/>
              </a:rPr>
              <a:t>en</a:t>
            </a:r>
            <a:r>
              <a:rPr lang="en-MY" sz="1800" b="0" i="0" dirty="0">
                <a:solidFill>
                  <a:srgbClr val="000000"/>
                </a:solidFill>
                <a:effectLst/>
                <a:latin typeface="Calibri" panose="020F0502020204030204" pitchFamily="34" charset="0"/>
              </a:rPr>
              <a:t> .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All files that are included in the </a:t>
            </a:r>
            <a:r>
              <a:rPr lang="en-MY" sz="1800" b="0" i="0" dirty="0" err="1">
                <a:solidFill>
                  <a:srgbClr val="000000"/>
                </a:solidFill>
                <a:effectLst/>
                <a:latin typeface="Calibri" panose="020F0502020204030204" pitchFamily="34" charset="0"/>
              </a:rPr>
              <a:t>en.xml</a:t>
            </a:r>
            <a:r>
              <a:rPr lang="en-MY" sz="1800" b="0" i="0" dirty="0">
                <a:solidFill>
                  <a:srgbClr val="000000"/>
                </a:solidFill>
                <a:effectLst/>
                <a:latin typeface="Calibri" panose="020F0502020204030204" pitchFamily="34" charset="0"/>
              </a:rPr>
              <a:t> will be processed by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a:t>
            </a:r>
            <a:endParaRPr lang="en-MY"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3</a:t>
            </a:fld>
            <a:endParaRPr lang="en-US"/>
          </a:p>
        </p:txBody>
      </p:sp>
    </p:spTree>
    <p:extLst>
      <p:ext uri="{BB962C8B-B14F-4D97-AF65-F5344CB8AC3E}">
        <p14:creationId xmlns:p14="http://schemas.microsoft.com/office/powerpoint/2010/main" val="413920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Let's explore one of the famous Phrase Macros in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 that is located in the demo folder.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Demo-</a:t>
            </a:r>
            <a:r>
              <a:rPr lang="en-MY" sz="1800" b="0" i="0" dirty="0" err="1">
                <a:solidFill>
                  <a:srgbClr val="000000"/>
                </a:solidFill>
                <a:effectLst/>
                <a:latin typeface="Calibri" panose="020F0502020204030204" pitchFamily="34" charset="0"/>
              </a:rPr>
              <a:t>ivr.xml</a:t>
            </a:r>
            <a:r>
              <a:rPr lang="en-MY" sz="1800" b="0" i="0" dirty="0">
                <a:solidFill>
                  <a:srgbClr val="000000"/>
                </a:solidFill>
                <a:effectLst/>
                <a:latin typeface="Calibri" panose="020F0502020204030204" pitchFamily="34" charset="0"/>
              </a:rPr>
              <a:t>. </a:t>
            </a:r>
            <a:endParaRPr lang="en-MY" b="0" i="0" dirty="0">
              <a:solidFill>
                <a:srgbClr val="222222"/>
              </a:solidFill>
              <a:effectLst/>
              <a:latin typeface="Arial" panose="020B0604020202020204" pitchFamily="34" charset="0"/>
            </a:endParaRPr>
          </a:p>
          <a:p>
            <a:pPr marL="0" algn="l" rtl="0" latinLnBrk="0">
              <a:spcBef>
                <a:spcPts val="0"/>
              </a:spcBef>
              <a:spcAft>
                <a:spcPts val="0"/>
              </a:spcAft>
            </a:pPr>
            <a:r>
              <a:rPr lang="en-MY" sz="1800" b="0" i="0" dirty="0">
                <a:solidFill>
                  <a:srgbClr val="000000"/>
                </a:solidFill>
                <a:effectLst/>
                <a:latin typeface="Calibri" panose="020F0502020204030204" pitchFamily="34" charset="0"/>
              </a:rPr>
              <a:t>This phrase macro pieces together some shorter prompts to be used in demo IVR in </a:t>
            </a:r>
            <a:r>
              <a:rPr lang="en-MY" sz="1800" b="0" i="0" dirty="0" err="1">
                <a:solidFill>
                  <a:srgbClr val="000000"/>
                </a:solidFill>
                <a:effectLst/>
                <a:latin typeface="Calibri" panose="020F0502020204030204" pitchFamily="34" charset="0"/>
              </a:rPr>
              <a:t>FreeSWITCH</a:t>
            </a:r>
            <a:r>
              <a:rPr lang="en-MY" sz="1800" b="0" i="0" dirty="0">
                <a:solidFill>
                  <a:srgbClr val="000000"/>
                </a:solidFill>
                <a:effectLst/>
                <a:latin typeface="Calibri" panose="020F0502020204030204" pitchFamily="34" charset="0"/>
              </a:rPr>
              <a:t>.</a:t>
            </a:r>
            <a:endParaRPr lang="en-MY" b="0" i="0" dirty="0">
              <a:solidFill>
                <a:srgbClr val="222222"/>
              </a:solidFill>
              <a:effectLst/>
              <a:latin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4</a:t>
            </a:fld>
            <a:endParaRPr lang="en-US"/>
          </a:p>
        </p:txBody>
      </p:sp>
    </p:spTree>
    <p:extLst>
      <p:ext uri="{BB962C8B-B14F-4D97-AF65-F5344CB8AC3E}">
        <p14:creationId xmlns:p14="http://schemas.microsoft.com/office/powerpoint/2010/main" val="31978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latinLnBrk="0">
              <a:spcBef>
                <a:spcPts val="0"/>
              </a:spcBef>
              <a:spcAft>
                <a:spcPts val="0"/>
              </a:spcAft>
            </a:pPr>
            <a:r>
              <a:rPr lang="en-MY" sz="1800" b="0" i="0" dirty="0">
                <a:solidFill>
                  <a:srgbClr val="000000"/>
                </a:solidFill>
                <a:effectLst/>
                <a:latin typeface="Calibri" panose="020F0502020204030204" pitchFamily="34" charset="0"/>
              </a:rPr>
              <a:t>The Macro name obviously is the name of Phrase Macro that we will use later in the </a:t>
            </a:r>
            <a:r>
              <a:rPr lang="en-MY" sz="1800" b="0" i="0" dirty="0" err="1">
                <a:solidFill>
                  <a:srgbClr val="000000"/>
                </a:solidFill>
                <a:effectLst/>
                <a:latin typeface="Calibri" panose="020F0502020204030204" pitchFamily="34" charset="0"/>
              </a:rPr>
              <a:t>DialPlan</a:t>
            </a:r>
            <a:r>
              <a:rPr lang="en-MY" sz="1800" b="0" i="0" dirty="0">
                <a:solidFill>
                  <a:srgbClr val="000000"/>
                </a:solidFill>
                <a:effectLst/>
                <a:latin typeface="Calibri" panose="020F0502020204030204" pitchFamily="34" charset="0"/>
              </a:rPr>
              <a:t> to call this Phrase,</a:t>
            </a:r>
            <a:endParaRPr lang="en-MY" sz="2800"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"pause" will be the number of milliseconds to sleep after playing each individual sound file.  </a:t>
            </a:r>
            <a:r>
              <a:rPr lang="en-MY" sz="1800" b="0" i="0" dirty="0" err="1">
                <a:solidFill>
                  <a:srgbClr val="000000"/>
                </a:solidFill>
                <a:effectLst/>
                <a:latin typeface="Chalkboard SE" panose="03050602040202020205" pitchFamily="66" charset="77"/>
              </a:rPr>
              <a:t>Ofcourse</a:t>
            </a:r>
            <a:r>
              <a:rPr lang="en-MY" sz="1800" b="0" i="0" dirty="0">
                <a:solidFill>
                  <a:srgbClr val="000000"/>
                </a:solidFill>
                <a:effectLst/>
                <a:latin typeface="Chalkboard SE" panose="03050602040202020205" pitchFamily="66" charset="77"/>
              </a:rPr>
              <a:t> This is an optional input parameter for the Phrase Macro system.</a:t>
            </a:r>
            <a:endParaRPr lang="en-MY" sz="2800"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In this example, we will have 100 </a:t>
            </a:r>
            <a:r>
              <a:rPr lang="en-MY" sz="1800" b="0" i="0" dirty="0" err="1">
                <a:solidFill>
                  <a:srgbClr val="000000"/>
                </a:solidFill>
                <a:effectLst/>
                <a:latin typeface="Chalkboard SE" panose="03050602040202020205" pitchFamily="66" charset="77"/>
              </a:rPr>
              <a:t>ms</a:t>
            </a:r>
            <a:r>
              <a:rPr lang="en-MY" sz="1800" b="0" i="0" dirty="0">
                <a:solidFill>
                  <a:srgbClr val="000000"/>
                </a:solidFill>
                <a:effectLst/>
                <a:latin typeface="Chalkboard SE" panose="03050602040202020205" pitchFamily="66" charset="77"/>
              </a:rPr>
              <a:t> of silence before playing the next sound file.</a:t>
            </a:r>
            <a:endParaRPr lang="en-MY" sz="2800"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5</a:t>
            </a:fld>
            <a:endParaRPr lang="en-US"/>
          </a:p>
        </p:txBody>
      </p:sp>
    </p:spTree>
    <p:extLst>
      <p:ext uri="{BB962C8B-B14F-4D97-AF65-F5344CB8AC3E}">
        <p14:creationId xmlns:p14="http://schemas.microsoft.com/office/powerpoint/2010/main" val="162339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Input pattern</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br>
              <a:rPr lang="en-MY" sz="1800" b="0" i="0" dirty="0">
                <a:solidFill>
                  <a:srgbClr val="000000"/>
                </a:solidFill>
                <a:effectLst/>
                <a:latin typeface="Chalkboard SE" panose="03050602040202020205" pitchFamily="66" charset="77"/>
              </a:rPr>
            </a:b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The regular expression in "input pattern" is checked against the input passed as an argument to "phrase". </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For example here in our </a:t>
            </a:r>
            <a:r>
              <a:rPr lang="en-MY" sz="1800" b="0" i="0" dirty="0" err="1">
                <a:solidFill>
                  <a:srgbClr val="000000"/>
                </a:solidFill>
                <a:effectLst/>
                <a:latin typeface="Chalkboard SE" panose="03050602040202020205" pitchFamily="66" charset="77"/>
              </a:rPr>
              <a:t>Dialplan</a:t>
            </a:r>
            <a:r>
              <a:rPr lang="en-MY" sz="1800" b="0" i="0" dirty="0">
                <a:solidFill>
                  <a:srgbClr val="000000"/>
                </a:solidFill>
                <a:effectLst/>
                <a:latin typeface="Chalkboard SE" panose="03050602040202020205" pitchFamily="66" charset="77"/>
              </a:rPr>
              <a:t> we called lab1 phrase and we passed 1000 as input that will be checked against the input pattern.</a:t>
            </a:r>
            <a:endParaRPr lang="en-MY" b="0" i="0" dirty="0">
              <a:solidFill>
                <a:srgbClr val="222222"/>
              </a:solidFill>
              <a:effectLst/>
              <a:latin typeface="Arial" panose="020B0604020202020204" pitchFamily="34" charset="0"/>
            </a:endParaRPr>
          </a:p>
          <a:p>
            <a:pPr marL="0" marR="0" indent="0" algn="l" rtl="0" latinLnBrk="0">
              <a:spcBef>
                <a:spcPts val="0"/>
              </a:spcBef>
              <a:spcAft>
                <a:spcPts val="0"/>
              </a:spcAft>
            </a:pPr>
            <a:r>
              <a:rPr lang="en-MY" sz="1800" b="0" i="0" dirty="0">
                <a:solidFill>
                  <a:srgbClr val="000000"/>
                </a:solidFill>
                <a:effectLst/>
                <a:latin typeface="Chalkboard SE" panose="03050602040202020205" pitchFamily="66" charset="77"/>
              </a:rPr>
              <a:t>If that expression matches, the phrase macro will execute the actions contained in the "match" section, else if the input pattern is not matched, the phrase macro will execute the actions contained in the "</a:t>
            </a:r>
            <a:r>
              <a:rPr lang="en-MY" sz="1800" b="0" i="0" dirty="0" err="1">
                <a:solidFill>
                  <a:srgbClr val="000000"/>
                </a:solidFill>
                <a:effectLst/>
                <a:latin typeface="Chalkboard SE" panose="03050602040202020205" pitchFamily="66" charset="77"/>
              </a:rPr>
              <a:t>nomatch</a:t>
            </a:r>
            <a:r>
              <a:rPr lang="en-MY" sz="1800" b="0" i="0" dirty="0">
                <a:solidFill>
                  <a:srgbClr val="000000"/>
                </a:solidFill>
                <a:effectLst/>
                <a:latin typeface="Chalkboard SE" panose="03050602040202020205" pitchFamily="66" charset="77"/>
              </a:rPr>
              <a:t>" section</a:t>
            </a:r>
            <a:endParaRPr lang="en-MY" b="0" i="0" dirty="0">
              <a:solidFill>
                <a:srgbClr val="222222"/>
              </a:solidFill>
              <a:effectLst/>
              <a:latin typeface="Arial" panose="020B0604020202020204" pitchFamily="34" charset="0"/>
            </a:endParaRPr>
          </a:p>
          <a:p>
            <a:r>
              <a:rPr lang="en-MY" sz="1800" b="0" i="0" dirty="0">
                <a:solidFill>
                  <a:srgbClr val="000000"/>
                </a:solidFill>
                <a:effectLst/>
                <a:latin typeface="Calibri" panose="020F0502020204030204" pitchFamily="34" charset="0"/>
              </a:rPr>
              <a:t>actions are what we want to do in a  Phrase Macro. The most famous one is play-file which simply plays a file.</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6</a:t>
            </a:fld>
            <a:endParaRPr lang="en-US"/>
          </a:p>
        </p:txBody>
      </p:sp>
    </p:spTree>
    <p:extLst>
      <p:ext uri="{BB962C8B-B14F-4D97-AF65-F5344CB8AC3E}">
        <p14:creationId xmlns:p14="http://schemas.microsoft.com/office/powerpoint/2010/main" val="144577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Let's get into action by Creating a Phrase Macro to read the number of messages that we pass as input.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Here is the Phrase macro that we will implement and test. Let's explore it first.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We gave the phrase a name. I called it Phrare_lab1 and I set the pause to 750 milliseconds</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In this lab, we will accept all inputs so I use dot Star as our input. If you don’t know how regular expression works,  I have a video of regular expression in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that you can find the link in the video description.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 used multiple actions here to execute a sleep app for 1000 </a:t>
            </a:r>
            <a:r>
              <a:rPr lang="en-MY" sz="1800" dirty="0" err="1">
                <a:solidFill>
                  <a:srgbClr val="000000"/>
                </a:solidFill>
                <a:effectLst/>
                <a:latin typeface="Calibri" panose="020F0502020204030204" pitchFamily="34" charset="0"/>
              </a:rPr>
              <a:t>ms</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Play a pre-recorded file in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I used the say function to pronounce the number that we will pass as Phrase input to the phrase macro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finally, I again  used  play-file action to play a pre-recorded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file </a:t>
            </a:r>
            <a:endParaRPr lang="en-MY" dirty="0">
              <a:effectLst/>
            </a:endParaRPr>
          </a:p>
          <a:p>
            <a:pPr marL="0" algn="l" rtl="0" latinLnBrk="0">
              <a:spcBef>
                <a:spcPts val="0"/>
              </a:spcBef>
              <a:spcAft>
                <a:spcPts val="0"/>
              </a:spcAft>
            </a:pPr>
            <a:r>
              <a:rPr lang="en-MY" sz="1800" dirty="0">
                <a:solidFill>
                  <a:srgbClr val="000000"/>
                </a:solidFill>
                <a:effectLst/>
                <a:latin typeface="Calibri" panose="020F0502020204030204" pitchFamily="34" charset="0"/>
              </a:rPr>
              <a:t>Please pay attention in Phrase Macro we are using the function keyword and not the application keyword.</a:t>
            </a:r>
            <a:endParaRPr lang="en-MY" dirty="0">
              <a:effectLst/>
            </a:endParaRP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7</a:t>
            </a:fld>
            <a:endParaRPr lang="en-US"/>
          </a:p>
        </p:txBody>
      </p:sp>
    </p:spTree>
    <p:extLst>
      <p:ext uri="{BB962C8B-B14F-4D97-AF65-F5344CB8AC3E}">
        <p14:creationId xmlns:p14="http://schemas.microsoft.com/office/powerpoint/2010/main" val="370046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After the Phrase Macro definition, we need to call it in the </a:t>
            </a:r>
            <a:r>
              <a:rPr lang="en-MY" sz="1800" dirty="0" err="1">
                <a:solidFill>
                  <a:srgbClr val="000000"/>
                </a:solidFill>
                <a:effectLst/>
                <a:latin typeface="Calibri" panose="020F0502020204030204" pitchFamily="34" charset="0"/>
              </a:rPr>
              <a:t>FreeSWITCH</a:t>
            </a:r>
            <a:r>
              <a:rPr lang="en-MY" sz="1800" dirty="0">
                <a:solidFill>
                  <a:srgbClr val="000000"/>
                </a:solidFill>
                <a:effectLst/>
                <a:latin typeface="Calibri" panose="020F0502020204030204" pitchFamily="34" charset="0"/>
              </a:rPr>
              <a:t> </a:t>
            </a:r>
            <a:r>
              <a:rPr lang="en-MY" sz="1800" dirty="0" err="1">
                <a:solidFill>
                  <a:srgbClr val="000000"/>
                </a:solidFill>
                <a:effectLst/>
                <a:latin typeface="Calibri" panose="020F0502020204030204" pitchFamily="34" charset="0"/>
              </a:rPr>
              <a:t>dialplan</a:t>
            </a:r>
            <a:r>
              <a:rPr lang="en-MY" sz="1800" dirty="0">
                <a:solidFill>
                  <a:srgbClr val="000000"/>
                </a:solidFill>
                <a:effectLst/>
                <a:latin typeface="Calibri" panose="020F0502020204030204" pitchFamily="34" charset="0"/>
              </a:rPr>
              <a: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Here I defined a testing destination number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I answered the channel  and called the phrase macro with the application keyword of Phrase and I passed the Phrase Macro name and input ( 1000 ) as data for this phrase macro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And Finally, I will </a:t>
            </a:r>
            <a:r>
              <a:rPr lang="en-MY" sz="1800" dirty="0" err="1">
                <a:solidFill>
                  <a:srgbClr val="000000"/>
                </a:solidFill>
                <a:effectLst/>
                <a:latin typeface="Calibri" panose="020F0502020204030204" pitchFamily="34" charset="0"/>
              </a:rPr>
              <a:t>hangup</a:t>
            </a:r>
            <a:r>
              <a:rPr lang="en-MY" sz="1800" dirty="0">
                <a:solidFill>
                  <a:srgbClr val="000000"/>
                </a:solidFill>
                <a:effectLst/>
                <a:latin typeface="Calibri" panose="020F0502020204030204" pitchFamily="34" charset="0"/>
              </a:rPr>
              <a:t> the call .</a:t>
            </a:r>
          </a:p>
          <a:p>
            <a:pPr marL="0" rtl="0" latinLnBrk="0">
              <a:spcBef>
                <a:spcPts val="0"/>
              </a:spcBef>
              <a:spcAft>
                <a:spcPts val="0"/>
              </a:spcAft>
            </a:pPr>
            <a:endParaRPr lang="en-MY" sz="1800" dirty="0">
              <a:solidFill>
                <a:srgbClr val="000000"/>
              </a:solidFill>
              <a:effectLst/>
              <a:latin typeface="Calibri" panose="020F0502020204030204" pitchFamily="34" charset="0"/>
            </a:endParaRPr>
          </a:p>
          <a:p>
            <a:pPr marL="0" rtl="0" latinLnBrk="0">
              <a:spcBef>
                <a:spcPts val="0"/>
              </a:spcBef>
              <a:spcAft>
                <a:spcPts val="0"/>
              </a:spcAft>
            </a:pPr>
            <a:r>
              <a:rPr lang="en-MY" sz="1800" dirty="0">
                <a:solidFill>
                  <a:srgbClr val="000000"/>
                </a:solidFill>
                <a:effectLst/>
                <a:latin typeface="Calibri" panose="020F0502020204030204" pitchFamily="34" charset="0"/>
              </a:rPr>
              <a:t>Now lets test our phrase by calling testing number. </a:t>
            </a:r>
            <a:endParaRPr lang="en-MY" dirty="0">
              <a:effectLst/>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8</a:t>
            </a:fld>
            <a:endParaRPr lang="en-US"/>
          </a:p>
        </p:txBody>
      </p:sp>
    </p:spTree>
    <p:extLst>
      <p:ext uri="{BB962C8B-B14F-4D97-AF65-F5344CB8AC3E}">
        <p14:creationId xmlns:p14="http://schemas.microsoft.com/office/powerpoint/2010/main" val="258333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rtl="0" latinLnBrk="0">
              <a:spcBef>
                <a:spcPts val="0"/>
              </a:spcBef>
              <a:spcAft>
                <a:spcPts val="0"/>
              </a:spcAft>
            </a:pPr>
            <a:r>
              <a:rPr lang="en-MY" sz="1800" dirty="0">
                <a:solidFill>
                  <a:srgbClr val="000000"/>
                </a:solidFill>
                <a:effectLst/>
                <a:latin typeface="Calibri" panose="020F0502020204030204" pitchFamily="34" charset="0"/>
              </a:rPr>
              <a:t>Now it's time to learn more advanced phrase Macro with input. </a:t>
            </a:r>
            <a:endParaRPr lang="en-MY" dirty="0">
              <a:effectLst/>
            </a:endParaRPr>
          </a:p>
          <a:p>
            <a:pPr marL="0" rtl="0" latinLnBrk="0">
              <a:spcBef>
                <a:spcPts val="0"/>
              </a:spcBef>
              <a:spcAft>
                <a:spcPts val="0"/>
              </a:spcAft>
            </a:pPr>
            <a:r>
              <a:rPr lang="en-MY" sz="1800" dirty="0">
                <a:solidFill>
                  <a:srgbClr val="000000"/>
                </a:solidFill>
                <a:effectLst/>
                <a:latin typeface="Calibri" panose="020F0502020204030204" pitchFamily="34" charset="0"/>
              </a:rPr>
              <a:t>We want to expand the pervious Lab to read the number of messages and if the number of messages is more than 9999, the Phrase macro plays a different message instead of the number of the messages. </a:t>
            </a:r>
          </a:p>
          <a:p>
            <a:pPr marL="0" rtl="0" latinLnBrk="0">
              <a:spcBef>
                <a:spcPts val="0"/>
              </a:spcBef>
              <a:spcAft>
                <a:spcPts val="0"/>
              </a:spcAft>
            </a:pPr>
            <a:endParaRPr lang="en-MY" sz="1800" dirty="0">
              <a:solidFill>
                <a:srgbClr val="000000"/>
              </a:solidFill>
              <a:effectLst/>
              <a:latin typeface="Calibri" panose="020F0502020204030204" pitchFamily="34" charset="0"/>
            </a:endParaRPr>
          </a:p>
          <a:p>
            <a:pPr marL="0" rtl="0" latinLnBrk="0">
              <a:spcBef>
                <a:spcPts val="0"/>
              </a:spcBef>
              <a:spcAft>
                <a:spcPts val="0"/>
              </a:spcAft>
            </a:pPr>
            <a:r>
              <a:rPr lang="en-MY" sz="1800" b="0" i="0" dirty="0">
                <a:solidFill>
                  <a:srgbClr val="000000"/>
                </a:solidFill>
                <a:effectLst/>
                <a:latin typeface="Calibri" panose="020F0502020204030204" pitchFamily="34" charset="0"/>
              </a:rPr>
              <a:t>In this phrase macro If the input that we pass in </a:t>
            </a:r>
            <a:r>
              <a:rPr lang="en-MY" sz="1800" b="0" i="0" dirty="0" err="1">
                <a:solidFill>
                  <a:srgbClr val="000000"/>
                </a:solidFill>
                <a:effectLst/>
                <a:latin typeface="Calibri" panose="020F0502020204030204" pitchFamily="34" charset="0"/>
              </a:rPr>
              <a:t>dialplan</a:t>
            </a:r>
            <a:r>
              <a:rPr lang="en-MY" sz="1800" b="0" i="0" dirty="0">
                <a:solidFill>
                  <a:srgbClr val="000000"/>
                </a:solidFill>
                <a:effectLst/>
                <a:latin typeface="Calibri" panose="020F0502020204030204" pitchFamily="34" charset="0"/>
              </a:rPr>
              <a:t> is greater than 9999, the actions in no-</a:t>
            </a:r>
            <a:r>
              <a:rPr lang="en-MY" sz="1800" b="0" i="0" dirty="0" err="1">
                <a:solidFill>
                  <a:srgbClr val="000000"/>
                </a:solidFill>
                <a:effectLst/>
                <a:latin typeface="Calibri" panose="020F0502020204030204" pitchFamily="34" charset="0"/>
              </a:rPr>
              <a:t>mach</a:t>
            </a:r>
            <a:r>
              <a:rPr lang="en-MY" sz="1800" b="0" i="0" dirty="0">
                <a:solidFill>
                  <a:srgbClr val="000000"/>
                </a:solidFill>
                <a:effectLst/>
                <a:latin typeface="Calibri" panose="020F0502020204030204" pitchFamily="34" charset="0"/>
              </a:rPr>
              <a:t> block will run.</a:t>
            </a:r>
            <a:endParaRPr lang="en-MY" dirty="0">
              <a:effectLst/>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9</a:t>
            </a:fld>
            <a:endParaRPr lang="en-US"/>
          </a:p>
        </p:txBody>
      </p:sp>
    </p:spTree>
    <p:extLst>
      <p:ext uri="{BB962C8B-B14F-4D97-AF65-F5344CB8AC3E}">
        <p14:creationId xmlns:p14="http://schemas.microsoft.com/office/powerpoint/2010/main" val="208009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D5A-C686-A54E-96F2-A13CA60B8E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0572C-2C3C-354C-BCBB-7B0BD2DF8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1FECA7-3C2F-FF43-A800-72D0485849AA}"/>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081940A1-2623-374E-AE8C-E62B1BFA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97DF-F298-634B-917E-49E204751850}"/>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18537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09E6-CF2C-4241-8570-CF084642C6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AE242A-0797-B147-A08A-ED000B380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7F21DA-91DB-1F4A-800A-635ACF794E15}"/>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DD0B13D2-6383-B54E-AAB4-A086E78C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475E6-6F7C-0C47-90B0-BD54456B640F}"/>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5978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B924A-E0F5-7044-BCA5-4BECEB2F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81BB8-9F6C-1849-BAA5-9EBC05F2C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36AFFD-7E4C-D44E-A86B-B8AB58019D7C}"/>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BE140BD7-587B-0B48-A41F-EA1B797E2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0DBF-69E7-AA4A-A3BC-89AB3920FD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6378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A59B-2D93-0642-B554-8462CA42A0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5D18F-CD13-7442-98D5-69BDFC9F42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3BC3A-BCAB-1D46-AEE8-344223844C70}"/>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4FCB94E2-4F3E-5541-8680-FA976484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26D7-E2F9-5441-9EC5-8BEF5D4CD5D9}"/>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6805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CCF-C029-5340-A5B3-C223A808AE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542A19-0563-4846-AB3F-0090AE14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046B5-E60E-B744-A03C-00D5A601E34E}"/>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268860F7-62C5-6748-B8A2-9E404D2C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FA-28B8-194D-8796-AC354EBFA0C1}"/>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9546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2F7-E33C-C544-A277-B1E4548EE5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AE1015-DE2E-AA4A-AA7E-E558AE2CA7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DAA07-121B-5944-8901-56988922C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A05B0-03CE-EF40-81EB-E2970339FD2D}"/>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871B304D-DC82-9C46-B528-0A303DF5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B198-426F-A643-8491-F2638E02B4A2}"/>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718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4CF-EDA6-C849-86E4-B8EE8E9358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39AD17-A99F-744C-A1F0-07BCC123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89289-6103-CB4D-8826-03E72947C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11C0C-7A9A-CD41-B4CF-5854DAD6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C13A4A-10FB-B843-A6BB-73E43E6D25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1DC3A-5017-5F45-9CE9-9925BB118321}"/>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8" name="Footer Placeholder 7">
            <a:extLst>
              <a:ext uri="{FF2B5EF4-FFF2-40B4-BE49-F238E27FC236}">
                <a16:creationId xmlns:a16="http://schemas.microsoft.com/office/drawing/2014/main" id="{1BAF2FE1-F816-7546-8DA9-94811CFB3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9399E-065E-1448-9A35-EC6805E0BAD8}"/>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5212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AFB2-BA58-AF47-8595-8D9A2FEE1D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2BCA63-7224-5C4E-A212-AC034FBC3158}"/>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4" name="Footer Placeholder 3">
            <a:extLst>
              <a:ext uri="{FF2B5EF4-FFF2-40B4-BE49-F238E27FC236}">
                <a16:creationId xmlns:a16="http://schemas.microsoft.com/office/drawing/2014/main" id="{712A6CDC-19C2-3B41-903D-BEAABCACC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50647-AB3E-1147-A97F-DB12A5182117}"/>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65983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C5D5-A839-4C42-AAF2-E3F49370EE77}"/>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3" name="Footer Placeholder 2">
            <a:extLst>
              <a:ext uri="{FF2B5EF4-FFF2-40B4-BE49-F238E27FC236}">
                <a16:creationId xmlns:a16="http://schemas.microsoft.com/office/drawing/2014/main" id="{05CF420A-A5AD-704B-91D5-13734571D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8483A-14F2-BC41-815E-A04AB1371AC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6542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00F9-D889-764E-A198-062F7E510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54762-927C-2E4F-BA93-D3B42941E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93A94A-0358-784B-ADF4-49A8425E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AC9DF-CCAE-8746-A22E-6E75E86D49F4}"/>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2A705FD4-40A8-324B-B220-80E06318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CD16-EC8D-6E4E-A7B8-EBE25E948C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399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7D02-30AD-B441-95EA-F275CF8863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1874C4-0477-C641-9148-5008D925E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1EBD9-2913-764C-91E2-0982089F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A67C-FD14-FE47-9FCD-CCA6DE3DC44B}"/>
              </a:ext>
            </a:extLst>
          </p:cNvPr>
          <p:cNvSpPr>
            <a:spLocks noGrp="1"/>
          </p:cNvSpPr>
          <p:nvPr>
            <p:ph type="dt" sz="half" idx="10"/>
          </p:nvPr>
        </p:nvSpPr>
        <p:spPr/>
        <p:txBody>
          <a:bodyPr/>
          <a:lstStyle/>
          <a:p>
            <a:fld id="{7B54F8F8-167E-A042-8A94-090F4269C81E}" type="datetimeFigureOut">
              <a:rPr lang="en-US" smtClean="0"/>
              <a:t>9/5/22</a:t>
            </a:fld>
            <a:endParaRPr lang="en-US"/>
          </a:p>
        </p:txBody>
      </p:sp>
      <p:sp>
        <p:nvSpPr>
          <p:cNvPr id="6" name="Footer Placeholder 5">
            <a:extLst>
              <a:ext uri="{FF2B5EF4-FFF2-40B4-BE49-F238E27FC236}">
                <a16:creationId xmlns:a16="http://schemas.microsoft.com/office/drawing/2014/main" id="{3CD00E97-B27A-CE44-9D37-1FF9F121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A6F3-6DA3-4148-BBE5-F2A4AFD6FDE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899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9BBF-63BB-1E4A-A248-95343966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6D858-79E0-7840-943D-10CCB0905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3B9BF-63E3-CE46-BB78-2B6B3B240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4F8F8-167E-A042-8A94-090F4269C81E}" type="datetimeFigureOut">
              <a:rPr lang="en-US" smtClean="0"/>
              <a:t>9/5/22</a:t>
            </a:fld>
            <a:endParaRPr lang="en-US"/>
          </a:p>
        </p:txBody>
      </p:sp>
      <p:sp>
        <p:nvSpPr>
          <p:cNvPr id="5" name="Footer Placeholder 4">
            <a:extLst>
              <a:ext uri="{FF2B5EF4-FFF2-40B4-BE49-F238E27FC236}">
                <a16:creationId xmlns:a16="http://schemas.microsoft.com/office/drawing/2014/main" id="{10AB9130-8CE3-DB4C-B60C-74E567BEE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D0D91-2F3B-5943-8F68-E0A64E93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9C8FD-1152-DE47-9064-166223B187D9}" type="slidenum">
              <a:rPr lang="en-US" smtClean="0"/>
              <a:t>‹#›</a:t>
            </a:fld>
            <a:endParaRPr lang="en-US"/>
          </a:p>
        </p:txBody>
      </p:sp>
    </p:spTree>
    <p:extLst>
      <p:ext uri="{BB962C8B-B14F-4D97-AF65-F5344CB8AC3E}">
        <p14:creationId xmlns:p14="http://schemas.microsoft.com/office/powerpoint/2010/main" val="369977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7AFBAE-341F-894E-9583-4201BFEA4600}"/>
              </a:ext>
            </a:extLst>
          </p:cNvPr>
          <p:cNvSpPr/>
          <p:nvPr/>
        </p:nvSpPr>
        <p:spPr>
          <a:xfrm>
            <a:off x="1221093" y="2113448"/>
            <a:ext cx="10684702" cy="1862048"/>
          </a:xfrm>
          <a:prstGeom prst="rect">
            <a:avLst/>
          </a:prstGeom>
        </p:spPr>
        <p:txBody>
          <a:bodyPr wrap="square">
            <a:spAutoFit/>
          </a:bodyPr>
          <a:lstStyle/>
          <a:p>
            <a:r>
              <a:rPr lang="en-MY" sz="11500" b="1" dirty="0" err="1">
                <a:solidFill>
                  <a:schemeClr val="accent1">
                    <a:lumMod val="50000"/>
                  </a:schemeClr>
                </a:solidFill>
                <a:latin typeface="Segoe Script" panose="020B0804020000000003" pitchFamily="34" charset="0"/>
                <a:cs typeface="Kumar One" pitchFamily="2" charset="0"/>
              </a:rPr>
              <a:t>FreeSWITCH</a:t>
            </a:r>
            <a:endParaRPr lang="en-US" sz="11500" b="1" dirty="0">
              <a:solidFill>
                <a:schemeClr val="accent1">
                  <a:lumMod val="50000"/>
                </a:schemeClr>
              </a:solidFill>
              <a:latin typeface="Segoe Script" panose="020B0804020000000003" pitchFamily="34" charset="0"/>
              <a:cs typeface="Kumar One" pitchFamily="2" charset="0"/>
            </a:endParaRPr>
          </a:p>
        </p:txBody>
      </p:sp>
      <p:sp>
        <p:nvSpPr>
          <p:cNvPr id="10" name="Rectangle 9">
            <a:extLst>
              <a:ext uri="{FF2B5EF4-FFF2-40B4-BE49-F238E27FC236}">
                <a16:creationId xmlns:a16="http://schemas.microsoft.com/office/drawing/2014/main" id="{6584129E-DABD-BB46-B174-700D18A01F8A}"/>
              </a:ext>
            </a:extLst>
          </p:cNvPr>
          <p:cNvSpPr/>
          <p:nvPr/>
        </p:nvSpPr>
        <p:spPr>
          <a:xfrm>
            <a:off x="2815326" y="4099634"/>
            <a:ext cx="11329987" cy="1107996"/>
          </a:xfrm>
          <a:prstGeom prst="rect">
            <a:avLst/>
          </a:prstGeom>
        </p:spPr>
        <p:txBody>
          <a:bodyPr wrap="square">
            <a:spAutoFit/>
          </a:bodyPr>
          <a:lstStyle/>
          <a:p>
            <a:r>
              <a:rPr lang="en-MY" sz="6600" b="1" dirty="0">
                <a:solidFill>
                  <a:srgbClr val="C00000"/>
                </a:solidFill>
                <a:latin typeface="Segoe Print" panose="02000800000000000000" pitchFamily="2" charset="0"/>
                <a:cs typeface="PHOSPHATE INLINE" panose="02000506050000020004" pitchFamily="2" charset="77"/>
              </a:rPr>
              <a:t>Phrase Macro</a:t>
            </a:r>
            <a:endParaRPr lang="en-MY" sz="8800" b="1" i="0" dirty="0">
              <a:solidFill>
                <a:srgbClr val="C00000"/>
              </a:solidFill>
              <a:effectLst/>
              <a:latin typeface="Segoe Print" panose="02000800000000000000" pitchFamily="2" charset="0"/>
              <a:cs typeface="PHOSPHATE INLINE" panose="02000506050000020004" pitchFamily="2" charset="77"/>
            </a:endParaRPr>
          </a:p>
        </p:txBody>
      </p:sp>
    </p:spTree>
    <p:extLst>
      <p:ext uri="{BB962C8B-B14F-4D97-AF65-F5344CB8AC3E}">
        <p14:creationId xmlns:p14="http://schemas.microsoft.com/office/powerpoint/2010/main" val="35296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2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pic>
        <p:nvPicPr>
          <p:cNvPr id="6" name="Picture 5">
            <a:extLst>
              <a:ext uri="{FF2B5EF4-FFF2-40B4-BE49-F238E27FC236}">
                <a16:creationId xmlns:a16="http://schemas.microsoft.com/office/drawing/2014/main" id="{E519ED47-FA3F-B64D-A1BB-C6F9DED29FFA}"/>
              </a:ext>
            </a:extLst>
          </p:cNvPr>
          <p:cNvPicPr>
            <a:picLocks noChangeAspect="1"/>
          </p:cNvPicPr>
          <p:nvPr/>
        </p:nvPicPr>
        <p:blipFill>
          <a:blip r:embed="rId3"/>
          <a:stretch>
            <a:fillRect/>
          </a:stretch>
        </p:blipFill>
        <p:spPr>
          <a:xfrm>
            <a:off x="790338" y="2127250"/>
            <a:ext cx="10147300" cy="2603500"/>
          </a:xfrm>
          <a:prstGeom prst="rect">
            <a:avLst/>
          </a:prstGeom>
        </p:spPr>
      </p:pic>
    </p:spTree>
    <p:extLst>
      <p:ext uri="{BB962C8B-B14F-4D97-AF65-F5344CB8AC3E}">
        <p14:creationId xmlns:p14="http://schemas.microsoft.com/office/powerpoint/2010/main" val="2454349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Agenda</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7" name="TextBox 6">
            <a:extLst>
              <a:ext uri="{FF2B5EF4-FFF2-40B4-BE49-F238E27FC236}">
                <a16:creationId xmlns:a16="http://schemas.microsoft.com/office/drawing/2014/main" id="{B9BFA196-D799-D145-B1D6-94B392261748}"/>
              </a:ext>
            </a:extLst>
          </p:cNvPr>
          <p:cNvSpPr txBox="1"/>
          <p:nvPr/>
        </p:nvSpPr>
        <p:spPr>
          <a:xfrm>
            <a:off x="583440" y="1949187"/>
            <a:ext cx="11508476" cy="584775"/>
          </a:xfrm>
          <a:prstGeom prst="rect">
            <a:avLst/>
          </a:prstGeom>
          <a:noFill/>
        </p:spPr>
        <p:txBody>
          <a:bodyPr wrap="square">
            <a:spAutoFit/>
          </a:bodyPr>
          <a:lstStyle/>
          <a:p>
            <a:r>
              <a:rPr lang="en-US" sz="3200" dirty="0">
                <a:latin typeface="Chalkboard SE" panose="03050602040202020205" pitchFamily="66" charset="77"/>
              </a:rPr>
              <a:t>Phrase Macro Syntax</a:t>
            </a:r>
          </a:p>
        </p:txBody>
      </p:sp>
      <p:sp>
        <p:nvSpPr>
          <p:cNvPr id="10" name="TextBox 9">
            <a:extLst>
              <a:ext uri="{FF2B5EF4-FFF2-40B4-BE49-F238E27FC236}">
                <a16:creationId xmlns:a16="http://schemas.microsoft.com/office/drawing/2014/main" id="{99D0C828-DE49-8A4D-A446-78744BF2FC94}"/>
              </a:ext>
            </a:extLst>
          </p:cNvPr>
          <p:cNvSpPr txBox="1"/>
          <p:nvPr/>
        </p:nvSpPr>
        <p:spPr>
          <a:xfrm>
            <a:off x="583440" y="2826537"/>
            <a:ext cx="11508476" cy="584775"/>
          </a:xfrm>
          <a:prstGeom prst="rect">
            <a:avLst/>
          </a:prstGeom>
          <a:noFill/>
        </p:spPr>
        <p:txBody>
          <a:bodyPr wrap="square">
            <a:spAutoFit/>
          </a:bodyPr>
          <a:lstStyle/>
          <a:p>
            <a:r>
              <a:rPr lang="en-US" sz="3200" dirty="0">
                <a:latin typeface="Chalkboard SE" panose="03050602040202020205" pitchFamily="66" charset="77"/>
              </a:rPr>
              <a:t>Phrase Macro by Example</a:t>
            </a:r>
          </a:p>
        </p:txBody>
      </p:sp>
      <p:sp>
        <p:nvSpPr>
          <p:cNvPr id="13" name="TextBox 12">
            <a:extLst>
              <a:ext uri="{FF2B5EF4-FFF2-40B4-BE49-F238E27FC236}">
                <a16:creationId xmlns:a16="http://schemas.microsoft.com/office/drawing/2014/main" id="{0E3CDCB1-03F4-C640-A7B6-FA7D26998A09}"/>
              </a:ext>
            </a:extLst>
          </p:cNvPr>
          <p:cNvSpPr txBox="1"/>
          <p:nvPr/>
        </p:nvSpPr>
        <p:spPr>
          <a:xfrm>
            <a:off x="583440" y="3703887"/>
            <a:ext cx="11508476" cy="584775"/>
          </a:xfrm>
          <a:prstGeom prst="rect">
            <a:avLst/>
          </a:prstGeom>
          <a:noFill/>
        </p:spPr>
        <p:txBody>
          <a:bodyPr wrap="square">
            <a:spAutoFit/>
          </a:bodyPr>
          <a:lstStyle/>
          <a:p>
            <a:r>
              <a:rPr lang="en-US" sz="3200" dirty="0">
                <a:latin typeface="Chalkboard SE" panose="03050602040202020205" pitchFamily="66" charset="77"/>
              </a:rPr>
              <a:t>Lab 1 – a basic Phrase Macro</a:t>
            </a:r>
          </a:p>
        </p:txBody>
      </p:sp>
      <p:sp>
        <p:nvSpPr>
          <p:cNvPr id="14" name="TextBox 13">
            <a:extLst>
              <a:ext uri="{FF2B5EF4-FFF2-40B4-BE49-F238E27FC236}">
                <a16:creationId xmlns:a16="http://schemas.microsoft.com/office/drawing/2014/main" id="{04E20656-CF38-6147-8C5A-19661036ADA8}"/>
              </a:ext>
            </a:extLst>
          </p:cNvPr>
          <p:cNvSpPr txBox="1"/>
          <p:nvPr/>
        </p:nvSpPr>
        <p:spPr>
          <a:xfrm>
            <a:off x="583440" y="4581237"/>
            <a:ext cx="11508476" cy="584775"/>
          </a:xfrm>
          <a:prstGeom prst="rect">
            <a:avLst/>
          </a:prstGeom>
          <a:noFill/>
        </p:spPr>
        <p:txBody>
          <a:bodyPr wrap="square">
            <a:spAutoFit/>
          </a:bodyPr>
          <a:lstStyle/>
          <a:p>
            <a:r>
              <a:rPr lang="en-US" sz="3200" dirty="0">
                <a:latin typeface="Chalkboard SE" panose="03050602040202020205" pitchFamily="66" charset="77"/>
              </a:rPr>
              <a:t>Lab 2 – Match and </a:t>
            </a:r>
            <a:r>
              <a:rPr lang="en-US" sz="3200" dirty="0" err="1">
                <a:latin typeface="Chalkboard SE" panose="03050602040202020205" pitchFamily="66" charset="77"/>
              </a:rPr>
              <a:t>Nomatch</a:t>
            </a:r>
            <a:r>
              <a:rPr lang="en-US" sz="3200" dirty="0">
                <a:latin typeface="Chalkboard SE" panose="03050602040202020205" pitchFamily="66" charset="77"/>
              </a:rPr>
              <a:t> in Phrase Macro</a:t>
            </a:r>
          </a:p>
        </p:txBody>
      </p:sp>
    </p:spTree>
    <p:extLst>
      <p:ext uri="{BB962C8B-B14F-4D97-AF65-F5344CB8AC3E}">
        <p14:creationId xmlns:p14="http://schemas.microsoft.com/office/powerpoint/2010/main" val="878142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Usage</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7" name="TextBox 6">
            <a:extLst>
              <a:ext uri="{FF2B5EF4-FFF2-40B4-BE49-F238E27FC236}">
                <a16:creationId xmlns:a16="http://schemas.microsoft.com/office/drawing/2014/main" id="{B9BFA196-D799-D145-B1D6-94B392261748}"/>
              </a:ext>
            </a:extLst>
          </p:cNvPr>
          <p:cNvSpPr txBox="1"/>
          <p:nvPr/>
        </p:nvSpPr>
        <p:spPr>
          <a:xfrm>
            <a:off x="341762" y="2069258"/>
            <a:ext cx="11508476" cy="369332"/>
          </a:xfrm>
          <a:prstGeom prst="rect">
            <a:avLst/>
          </a:prstGeom>
          <a:noFill/>
        </p:spPr>
        <p:txBody>
          <a:bodyPr wrap="square">
            <a:spAutoFit/>
          </a:bodyPr>
          <a:lstStyle/>
          <a:p>
            <a:r>
              <a:rPr lang="en-US" dirty="0">
                <a:latin typeface="Chalkboard SE" panose="03050602040202020205" pitchFamily="66" charset="77"/>
              </a:rPr>
              <a:t>Phrase macros definitions are found in files included by </a:t>
            </a:r>
            <a:r>
              <a:rPr lang="en-US" dirty="0" err="1">
                <a:latin typeface="Chalkboard SE" panose="03050602040202020205" pitchFamily="66" charset="77"/>
              </a:rPr>
              <a:t>FreeSWITCH</a:t>
            </a:r>
            <a:r>
              <a:rPr lang="en-US" dirty="0">
                <a:latin typeface="Chalkboard SE" panose="03050602040202020205" pitchFamily="66" charset="77"/>
              </a:rPr>
              <a:t> conf directory /lang/</a:t>
            </a:r>
            <a:r>
              <a:rPr lang="en-US" dirty="0" err="1">
                <a:latin typeface="Chalkboard SE" panose="03050602040202020205" pitchFamily="66" charset="77"/>
              </a:rPr>
              <a:t>en</a:t>
            </a:r>
            <a:r>
              <a:rPr lang="en-US" dirty="0">
                <a:latin typeface="Chalkboard SE" panose="03050602040202020205" pitchFamily="66" charset="77"/>
              </a:rPr>
              <a:t>/</a:t>
            </a:r>
            <a:r>
              <a:rPr lang="en-US" dirty="0" err="1">
                <a:latin typeface="Chalkboard SE" panose="03050602040202020205" pitchFamily="66" charset="77"/>
              </a:rPr>
              <a:t>en.xml</a:t>
            </a:r>
            <a:endParaRPr lang="en-US" dirty="0">
              <a:latin typeface="Chalkboard SE" panose="03050602040202020205" pitchFamily="66" charset="77"/>
            </a:endParaRPr>
          </a:p>
        </p:txBody>
      </p:sp>
      <p:pic>
        <p:nvPicPr>
          <p:cNvPr id="6" name="Picture 5">
            <a:extLst>
              <a:ext uri="{FF2B5EF4-FFF2-40B4-BE49-F238E27FC236}">
                <a16:creationId xmlns:a16="http://schemas.microsoft.com/office/drawing/2014/main" id="{A7872847-C70C-DC48-BED5-5ABEDCD36D71}"/>
              </a:ext>
            </a:extLst>
          </p:cNvPr>
          <p:cNvPicPr>
            <a:picLocks noChangeAspect="1"/>
          </p:cNvPicPr>
          <p:nvPr/>
        </p:nvPicPr>
        <p:blipFill>
          <a:blip r:embed="rId3"/>
          <a:stretch>
            <a:fillRect/>
          </a:stretch>
        </p:blipFill>
        <p:spPr>
          <a:xfrm>
            <a:off x="472922" y="2603770"/>
            <a:ext cx="9867900" cy="736600"/>
          </a:xfrm>
          <a:prstGeom prst="rect">
            <a:avLst/>
          </a:prstGeom>
        </p:spPr>
      </p:pic>
      <p:pic>
        <p:nvPicPr>
          <p:cNvPr id="15" name="Picture 14">
            <a:extLst>
              <a:ext uri="{FF2B5EF4-FFF2-40B4-BE49-F238E27FC236}">
                <a16:creationId xmlns:a16="http://schemas.microsoft.com/office/drawing/2014/main" id="{3C17DB5F-3FB4-BB4F-A923-BCB79B39B7AC}"/>
              </a:ext>
            </a:extLst>
          </p:cNvPr>
          <p:cNvPicPr>
            <a:picLocks noChangeAspect="1"/>
          </p:cNvPicPr>
          <p:nvPr/>
        </p:nvPicPr>
        <p:blipFill>
          <a:blip r:embed="rId4"/>
          <a:stretch>
            <a:fillRect/>
          </a:stretch>
        </p:blipFill>
        <p:spPr>
          <a:xfrm>
            <a:off x="472921" y="3505550"/>
            <a:ext cx="9867901" cy="2830955"/>
          </a:xfrm>
          <a:prstGeom prst="rect">
            <a:avLst/>
          </a:prstGeom>
        </p:spPr>
      </p:pic>
    </p:spTree>
    <p:extLst>
      <p:ext uri="{BB962C8B-B14F-4D97-AF65-F5344CB8AC3E}">
        <p14:creationId xmlns:p14="http://schemas.microsoft.com/office/powerpoint/2010/main" val="261863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13" name="TextBox 12">
            <a:extLst>
              <a:ext uri="{FF2B5EF4-FFF2-40B4-BE49-F238E27FC236}">
                <a16:creationId xmlns:a16="http://schemas.microsoft.com/office/drawing/2014/main" id="{314472B9-9068-0E47-AD68-DE3C7147507F}"/>
              </a:ext>
            </a:extLst>
          </p:cNvPr>
          <p:cNvSpPr txBox="1"/>
          <p:nvPr/>
        </p:nvSpPr>
        <p:spPr>
          <a:xfrm>
            <a:off x="3261746" y="5333485"/>
            <a:ext cx="7444852" cy="369332"/>
          </a:xfrm>
          <a:prstGeom prst="rect">
            <a:avLst/>
          </a:prstGeom>
          <a:noFill/>
        </p:spPr>
        <p:txBody>
          <a:bodyPr wrap="square">
            <a:spAutoFit/>
          </a:bodyPr>
          <a:lstStyle/>
          <a:p>
            <a:r>
              <a:rPr lang="en-MY" sz="1800" dirty="0">
                <a:effectLst/>
                <a:latin typeface="PalatinoLinotype"/>
              </a:rPr>
              <a:t>lang/</a:t>
            </a:r>
            <a:r>
              <a:rPr lang="en-MY" sz="1800" dirty="0" err="1">
                <a:effectLst/>
                <a:latin typeface="PalatinoLinotype"/>
              </a:rPr>
              <a:t>en</a:t>
            </a:r>
            <a:r>
              <a:rPr lang="en-MY" sz="1800" dirty="0">
                <a:effectLst/>
                <a:latin typeface="PalatinoLinotype"/>
              </a:rPr>
              <a:t>/demo/demo-</a:t>
            </a:r>
            <a:r>
              <a:rPr lang="en-MY" sz="1800" dirty="0" err="1">
                <a:effectLst/>
                <a:latin typeface="PalatinoLinotype"/>
              </a:rPr>
              <a:t>ivr.xml</a:t>
            </a:r>
            <a:r>
              <a:rPr lang="en-MY" sz="1800" dirty="0">
                <a:effectLst/>
                <a:latin typeface="PalatinoLinotype"/>
              </a:rPr>
              <a:t> </a:t>
            </a:r>
            <a:endParaRPr lang="en-MY" dirty="0"/>
          </a:p>
        </p:txBody>
      </p:sp>
      <p:pic>
        <p:nvPicPr>
          <p:cNvPr id="10" name="Picture 9">
            <a:extLst>
              <a:ext uri="{FF2B5EF4-FFF2-40B4-BE49-F238E27FC236}">
                <a16:creationId xmlns:a16="http://schemas.microsoft.com/office/drawing/2014/main" id="{31791650-4CCB-EA49-8971-5586783A0A62}"/>
              </a:ext>
            </a:extLst>
          </p:cNvPr>
          <p:cNvPicPr>
            <a:picLocks noChangeAspect="1"/>
          </p:cNvPicPr>
          <p:nvPr/>
        </p:nvPicPr>
        <p:blipFill>
          <a:blip r:embed="rId3"/>
          <a:stretch>
            <a:fillRect/>
          </a:stretch>
        </p:blipFill>
        <p:spPr>
          <a:xfrm>
            <a:off x="684592" y="1533380"/>
            <a:ext cx="9128148" cy="3475571"/>
          </a:xfrm>
          <a:prstGeom prst="rect">
            <a:avLst/>
          </a:prstGeom>
        </p:spPr>
      </p:pic>
    </p:spTree>
    <p:extLst>
      <p:ext uri="{BB962C8B-B14F-4D97-AF65-F5344CB8AC3E}">
        <p14:creationId xmlns:p14="http://schemas.microsoft.com/office/powerpoint/2010/main" val="2996654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 </a:t>
            </a:r>
            <a:r>
              <a:rPr lang="en-MY" sz="2000" b="1" dirty="0">
                <a:solidFill>
                  <a:srgbClr val="C00000"/>
                </a:solidFill>
                <a:latin typeface="Segoe Print" panose="02000800000000000000" pitchFamily="2" charset="0"/>
                <a:cs typeface="PHOSPHATE INLINE" panose="02000506050000020004" pitchFamily="2" charset="77"/>
              </a:rPr>
              <a:t>(</a:t>
            </a:r>
            <a:r>
              <a:rPr lang="en-MY" sz="2000" b="1" dirty="0">
                <a:solidFill>
                  <a:srgbClr val="002060"/>
                </a:solidFill>
                <a:latin typeface="Segoe Print" panose="02000800000000000000" pitchFamily="2" charset="0"/>
                <a:cs typeface="PHOSPHATE INLINE" panose="02000506050000020004" pitchFamily="2" charset="77"/>
              </a:rPr>
              <a:t>macro name and pause</a:t>
            </a:r>
            <a:r>
              <a:rPr lang="en-MY" sz="2000" b="1" dirty="0">
                <a:solidFill>
                  <a:srgbClr val="FF0000"/>
                </a:solidFill>
                <a:latin typeface="Segoe Print" panose="02000800000000000000" pitchFamily="2" charset="0"/>
                <a:cs typeface="PHOSPHATE INLINE" panose="02000506050000020004" pitchFamily="2" charset="77"/>
              </a:rPr>
              <a:t>)</a:t>
            </a:r>
            <a:endParaRPr lang="en-MY" sz="4400" b="1" i="0" dirty="0">
              <a:solidFill>
                <a:srgbClr val="FF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CFABFC1C-18B1-C143-9B0A-EDE9576BE133}"/>
              </a:ext>
            </a:extLst>
          </p:cNvPr>
          <p:cNvPicPr>
            <a:picLocks noChangeAspect="1"/>
          </p:cNvPicPr>
          <p:nvPr/>
        </p:nvPicPr>
        <p:blipFill>
          <a:blip r:embed="rId3"/>
          <a:stretch>
            <a:fillRect/>
          </a:stretch>
        </p:blipFill>
        <p:spPr>
          <a:xfrm>
            <a:off x="641446" y="1507713"/>
            <a:ext cx="9116706" cy="3471213"/>
          </a:xfrm>
          <a:prstGeom prst="rect">
            <a:avLst/>
          </a:prstGeom>
        </p:spPr>
      </p:pic>
      <p:sp>
        <p:nvSpPr>
          <p:cNvPr id="9" name="TextBox 8">
            <a:extLst>
              <a:ext uri="{FF2B5EF4-FFF2-40B4-BE49-F238E27FC236}">
                <a16:creationId xmlns:a16="http://schemas.microsoft.com/office/drawing/2014/main" id="{5C5F6381-F9E3-4948-95ED-DC2DB90AD3F2}"/>
              </a:ext>
            </a:extLst>
          </p:cNvPr>
          <p:cNvSpPr txBox="1"/>
          <p:nvPr/>
        </p:nvSpPr>
        <p:spPr>
          <a:xfrm>
            <a:off x="641446" y="5350287"/>
            <a:ext cx="8752763" cy="369332"/>
          </a:xfrm>
          <a:prstGeom prst="rect">
            <a:avLst/>
          </a:prstGeom>
          <a:noFill/>
        </p:spPr>
        <p:txBody>
          <a:bodyPr wrap="square">
            <a:spAutoFit/>
          </a:bodyPr>
          <a:lstStyle/>
          <a:p>
            <a:r>
              <a:rPr lang="en-MY" sz="1800" dirty="0">
                <a:effectLst/>
                <a:latin typeface="Chalkboard SE" panose="03050602040202020205" pitchFamily="66" charset="77"/>
              </a:rPr>
              <a:t>Macro "name" is what we will use in phrase call from </a:t>
            </a:r>
            <a:r>
              <a:rPr lang="en-MY" sz="1800" dirty="0" err="1">
                <a:effectLst/>
                <a:latin typeface="Chalkboard SE" panose="03050602040202020205" pitchFamily="66" charset="77"/>
              </a:rPr>
              <a:t>dialplan</a:t>
            </a:r>
            <a:r>
              <a:rPr lang="en-MY" sz="1800" dirty="0">
                <a:effectLst/>
                <a:latin typeface="Chalkboard SE" panose="03050602040202020205" pitchFamily="66" charset="77"/>
              </a:rPr>
              <a:t> or script. </a:t>
            </a:r>
            <a:endParaRPr lang="en-MY" dirty="0">
              <a:latin typeface="Chalkboard SE" panose="03050602040202020205" pitchFamily="66" charset="77"/>
            </a:endParaRPr>
          </a:p>
        </p:txBody>
      </p:sp>
      <p:sp>
        <p:nvSpPr>
          <p:cNvPr id="11" name="TextBox 10">
            <a:extLst>
              <a:ext uri="{FF2B5EF4-FFF2-40B4-BE49-F238E27FC236}">
                <a16:creationId xmlns:a16="http://schemas.microsoft.com/office/drawing/2014/main" id="{26519350-2444-EC49-8078-D6F2D08A0A12}"/>
              </a:ext>
            </a:extLst>
          </p:cNvPr>
          <p:cNvSpPr txBox="1"/>
          <p:nvPr/>
        </p:nvSpPr>
        <p:spPr>
          <a:xfrm>
            <a:off x="641446" y="5767814"/>
            <a:ext cx="8752763" cy="646331"/>
          </a:xfrm>
          <a:prstGeom prst="rect">
            <a:avLst/>
          </a:prstGeom>
          <a:noFill/>
        </p:spPr>
        <p:txBody>
          <a:bodyPr wrap="square">
            <a:spAutoFit/>
          </a:bodyPr>
          <a:lstStyle/>
          <a:p>
            <a:r>
              <a:rPr lang="en-MY" sz="1800" dirty="0">
                <a:effectLst/>
                <a:latin typeface="Chalkboard SE" panose="03050602040202020205" pitchFamily="66" charset="77"/>
              </a:rPr>
              <a:t>"pause" will be the number of milliseconds to sleep after playing each individual sound file </a:t>
            </a:r>
            <a:r>
              <a:rPr lang="en-MY" dirty="0">
                <a:latin typeface="Chalkboard SE" panose="03050602040202020205" pitchFamily="66" charset="77"/>
              </a:rPr>
              <a:t>(optional)</a:t>
            </a:r>
          </a:p>
        </p:txBody>
      </p:sp>
    </p:spTree>
    <p:extLst>
      <p:ext uri="{BB962C8B-B14F-4D97-AF65-F5344CB8AC3E}">
        <p14:creationId xmlns:p14="http://schemas.microsoft.com/office/powerpoint/2010/main" val="2947171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Example </a:t>
            </a:r>
            <a:r>
              <a:rPr lang="en-MY" sz="2000" b="1" dirty="0">
                <a:solidFill>
                  <a:srgbClr val="C00000"/>
                </a:solidFill>
                <a:latin typeface="Segoe Print" panose="02000800000000000000" pitchFamily="2" charset="0"/>
                <a:cs typeface="PHOSPHATE INLINE" panose="02000506050000020004" pitchFamily="2" charset="77"/>
              </a:rPr>
              <a:t>(</a:t>
            </a:r>
            <a:r>
              <a:rPr lang="en-MY" sz="2000" b="1" dirty="0">
                <a:solidFill>
                  <a:srgbClr val="002060"/>
                </a:solidFill>
                <a:latin typeface="Segoe Print" panose="02000800000000000000" pitchFamily="2" charset="0"/>
                <a:cs typeface="PHOSPHATE INLINE" panose="02000506050000020004" pitchFamily="2" charset="77"/>
              </a:rPr>
              <a:t>input pattern</a:t>
            </a:r>
            <a:r>
              <a:rPr lang="en-MY" sz="2000" b="1" dirty="0">
                <a:solidFill>
                  <a:srgbClr val="FF0000"/>
                </a:solidFill>
                <a:latin typeface="Segoe Print" panose="02000800000000000000" pitchFamily="2" charset="0"/>
                <a:cs typeface="PHOSPHATE INLINE" panose="02000506050000020004" pitchFamily="2" charset="77"/>
              </a:rPr>
              <a:t>)</a:t>
            </a:r>
            <a:endParaRPr lang="en-MY" sz="2000" b="1" i="0" dirty="0">
              <a:solidFill>
                <a:srgbClr val="C0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CFABFC1C-18B1-C143-9B0A-EDE9576BE133}"/>
              </a:ext>
            </a:extLst>
          </p:cNvPr>
          <p:cNvPicPr>
            <a:picLocks noChangeAspect="1"/>
          </p:cNvPicPr>
          <p:nvPr/>
        </p:nvPicPr>
        <p:blipFill>
          <a:blip r:embed="rId3"/>
          <a:srcRect/>
          <a:stretch/>
        </p:blipFill>
        <p:spPr>
          <a:xfrm>
            <a:off x="661977" y="1507713"/>
            <a:ext cx="9075644" cy="3471213"/>
          </a:xfrm>
          <a:prstGeom prst="rect">
            <a:avLst/>
          </a:prstGeom>
        </p:spPr>
      </p:pic>
      <p:sp>
        <p:nvSpPr>
          <p:cNvPr id="9" name="TextBox 8">
            <a:extLst>
              <a:ext uri="{FF2B5EF4-FFF2-40B4-BE49-F238E27FC236}">
                <a16:creationId xmlns:a16="http://schemas.microsoft.com/office/drawing/2014/main" id="{5C5F6381-F9E3-4948-95ED-DC2DB90AD3F2}"/>
              </a:ext>
            </a:extLst>
          </p:cNvPr>
          <p:cNvSpPr txBox="1"/>
          <p:nvPr/>
        </p:nvSpPr>
        <p:spPr>
          <a:xfrm>
            <a:off x="661977" y="5211787"/>
            <a:ext cx="8939282" cy="276999"/>
          </a:xfrm>
          <a:prstGeom prst="rect">
            <a:avLst/>
          </a:prstGeom>
          <a:noFill/>
        </p:spPr>
        <p:txBody>
          <a:bodyPr wrap="square">
            <a:spAutoFit/>
          </a:bodyPr>
          <a:lstStyle/>
          <a:p>
            <a:r>
              <a:rPr lang="en-MY" sz="1200" dirty="0">
                <a:effectLst/>
                <a:latin typeface="Chalkboard SE" panose="03050602040202020205" pitchFamily="66" charset="77"/>
              </a:rPr>
              <a:t>The regular expression in "input pattern" is checked against the input passed as an argument to "phrase" </a:t>
            </a:r>
            <a:endParaRPr lang="en-MY" sz="1200" dirty="0">
              <a:latin typeface="Chalkboard SE" panose="03050602040202020205" pitchFamily="66" charset="77"/>
            </a:endParaRPr>
          </a:p>
        </p:txBody>
      </p:sp>
      <p:sp>
        <p:nvSpPr>
          <p:cNvPr id="10" name="TextBox 9">
            <a:extLst>
              <a:ext uri="{FF2B5EF4-FFF2-40B4-BE49-F238E27FC236}">
                <a16:creationId xmlns:a16="http://schemas.microsoft.com/office/drawing/2014/main" id="{598F612D-BA7B-D546-B85A-D3096FD2F9C7}"/>
              </a:ext>
            </a:extLst>
          </p:cNvPr>
          <p:cNvSpPr txBox="1"/>
          <p:nvPr/>
        </p:nvSpPr>
        <p:spPr>
          <a:xfrm>
            <a:off x="661977" y="6109328"/>
            <a:ext cx="8318250" cy="461665"/>
          </a:xfrm>
          <a:prstGeom prst="rect">
            <a:avLst/>
          </a:prstGeom>
          <a:noFill/>
        </p:spPr>
        <p:txBody>
          <a:bodyPr wrap="square">
            <a:spAutoFit/>
          </a:bodyPr>
          <a:lstStyle/>
          <a:p>
            <a:r>
              <a:rPr lang="en-MY" sz="1200" dirty="0">
                <a:effectLst/>
                <a:latin typeface="Chalkboard SE" panose="03050602040202020205" pitchFamily="66" charset="77"/>
              </a:rPr>
              <a:t>If that expression matches, the phrase macro will execute the actions contained in the "match" section, else if the input pattern is not matched, the phrase macro will execute the actions contained in the "</a:t>
            </a:r>
            <a:r>
              <a:rPr lang="en-MY" sz="1200" dirty="0" err="1">
                <a:effectLst/>
                <a:latin typeface="Chalkboard SE" panose="03050602040202020205" pitchFamily="66" charset="77"/>
              </a:rPr>
              <a:t>nomatch</a:t>
            </a:r>
            <a:r>
              <a:rPr lang="en-MY" sz="1200" dirty="0">
                <a:effectLst/>
                <a:latin typeface="Chalkboard SE" panose="03050602040202020205" pitchFamily="66" charset="77"/>
              </a:rPr>
              <a:t>" section </a:t>
            </a:r>
            <a:endParaRPr lang="en-MY" sz="1200" dirty="0">
              <a:latin typeface="Chalkboard SE" panose="03050602040202020205" pitchFamily="66" charset="77"/>
            </a:endParaRPr>
          </a:p>
        </p:txBody>
      </p:sp>
      <p:pic>
        <p:nvPicPr>
          <p:cNvPr id="12" name="Picture 11">
            <a:extLst>
              <a:ext uri="{FF2B5EF4-FFF2-40B4-BE49-F238E27FC236}">
                <a16:creationId xmlns:a16="http://schemas.microsoft.com/office/drawing/2014/main" id="{589F3CD8-2E57-5641-96AC-271AB13523B8}"/>
              </a:ext>
            </a:extLst>
          </p:cNvPr>
          <p:cNvPicPr>
            <a:picLocks noChangeAspect="1"/>
          </p:cNvPicPr>
          <p:nvPr/>
        </p:nvPicPr>
        <p:blipFill>
          <a:blip r:embed="rId4"/>
          <a:stretch>
            <a:fillRect/>
          </a:stretch>
        </p:blipFill>
        <p:spPr>
          <a:xfrm>
            <a:off x="1070780" y="5562897"/>
            <a:ext cx="7239000" cy="317500"/>
          </a:xfrm>
          <a:prstGeom prst="rect">
            <a:avLst/>
          </a:prstGeom>
        </p:spPr>
      </p:pic>
    </p:spTree>
    <p:extLst>
      <p:ext uri="{BB962C8B-B14F-4D97-AF65-F5344CB8AC3E}">
        <p14:creationId xmlns:p14="http://schemas.microsoft.com/office/powerpoint/2010/main" val="325674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1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9" name="TextBox 8">
            <a:extLst>
              <a:ext uri="{FF2B5EF4-FFF2-40B4-BE49-F238E27FC236}">
                <a16:creationId xmlns:a16="http://schemas.microsoft.com/office/drawing/2014/main" id="{5C5F6381-F9E3-4948-95ED-DC2DB90AD3F2}"/>
              </a:ext>
            </a:extLst>
          </p:cNvPr>
          <p:cNvSpPr txBox="1"/>
          <p:nvPr/>
        </p:nvSpPr>
        <p:spPr>
          <a:xfrm>
            <a:off x="689470" y="1595131"/>
            <a:ext cx="10979366" cy="400110"/>
          </a:xfrm>
          <a:prstGeom prst="rect">
            <a:avLst/>
          </a:prstGeom>
          <a:noFill/>
        </p:spPr>
        <p:txBody>
          <a:bodyPr wrap="square">
            <a:spAutoFit/>
          </a:bodyPr>
          <a:lstStyle/>
          <a:p>
            <a:r>
              <a:rPr lang="en-MY" sz="2000" dirty="0">
                <a:effectLst/>
                <a:latin typeface="Chalkboard SE" panose="03050602040202020205" pitchFamily="66" charset="77"/>
              </a:rPr>
              <a:t>Create a Phrase Macro to read the number of messages that we pass as input.</a:t>
            </a:r>
            <a:endParaRPr lang="en-MY" sz="2000" dirty="0">
              <a:latin typeface="Chalkboard SE" panose="03050602040202020205" pitchFamily="66" charset="77"/>
            </a:endParaRPr>
          </a:p>
        </p:txBody>
      </p:sp>
      <p:pic>
        <p:nvPicPr>
          <p:cNvPr id="6" name="Picture 5">
            <a:extLst>
              <a:ext uri="{FF2B5EF4-FFF2-40B4-BE49-F238E27FC236}">
                <a16:creationId xmlns:a16="http://schemas.microsoft.com/office/drawing/2014/main" id="{9FC202B4-D233-0649-98A4-1CDAC15E17D6}"/>
              </a:ext>
            </a:extLst>
          </p:cNvPr>
          <p:cNvPicPr>
            <a:picLocks noChangeAspect="1"/>
          </p:cNvPicPr>
          <p:nvPr/>
        </p:nvPicPr>
        <p:blipFill>
          <a:blip r:embed="rId3"/>
          <a:stretch>
            <a:fillRect/>
          </a:stretch>
        </p:blipFill>
        <p:spPr>
          <a:xfrm>
            <a:off x="689470" y="2256925"/>
            <a:ext cx="8313736" cy="3005944"/>
          </a:xfrm>
          <a:prstGeom prst="rect">
            <a:avLst/>
          </a:prstGeom>
        </p:spPr>
      </p:pic>
    </p:spTree>
    <p:extLst>
      <p:ext uri="{BB962C8B-B14F-4D97-AF65-F5344CB8AC3E}">
        <p14:creationId xmlns:p14="http://schemas.microsoft.com/office/powerpoint/2010/main" val="339520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1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pic>
        <p:nvPicPr>
          <p:cNvPr id="3" name="Picture 2">
            <a:extLst>
              <a:ext uri="{FF2B5EF4-FFF2-40B4-BE49-F238E27FC236}">
                <a16:creationId xmlns:a16="http://schemas.microsoft.com/office/drawing/2014/main" id="{E2468835-F6DD-AE4C-B5FF-74A4565BE101}"/>
              </a:ext>
            </a:extLst>
          </p:cNvPr>
          <p:cNvPicPr>
            <a:picLocks noChangeAspect="1"/>
          </p:cNvPicPr>
          <p:nvPr/>
        </p:nvPicPr>
        <p:blipFill>
          <a:blip r:embed="rId3"/>
          <a:stretch>
            <a:fillRect/>
          </a:stretch>
        </p:blipFill>
        <p:spPr>
          <a:xfrm>
            <a:off x="689470" y="2154590"/>
            <a:ext cx="9409152" cy="2708169"/>
          </a:xfrm>
          <a:prstGeom prst="rect">
            <a:avLst/>
          </a:prstGeom>
        </p:spPr>
      </p:pic>
    </p:spTree>
    <p:extLst>
      <p:ext uri="{BB962C8B-B14F-4D97-AF65-F5344CB8AC3E}">
        <p14:creationId xmlns:p14="http://schemas.microsoft.com/office/powerpoint/2010/main" val="1303758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F425F-980C-D44E-B0C4-6F19FBD263BA}"/>
              </a:ext>
            </a:extLst>
          </p:cNvPr>
          <p:cNvSpPr/>
          <p:nvPr/>
        </p:nvSpPr>
        <p:spPr>
          <a:xfrm>
            <a:off x="472922" y="748672"/>
            <a:ext cx="6760589" cy="584775"/>
          </a:xfrm>
          <a:prstGeom prst="rect">
            <a:avLst/>
          </a:prstGeom>
        </p:spPr>
        <p:txBody>
          <a:bodyPr wrap="square">
            <a:spAutoFit/>
          </a:bodyPr>
          <a:lstStyle/>
          <a:p>
            <a:r>
              <a:rPr lang="en-MY" sz="3200" b="1" dirty="0" err="1">
                <a:solidFill>
                  <a:schemeClr val="accent1">
                    <a:lumMod val="50000"/>
                  </a:schemeClr>
                </a:solidFill>
                <a:latin typeface="Segoe Script" panose="020B0804020000000003" pitchFamily="34" charset="0"/>
                <a:cs typeface="Kumar One" pitchFamily="2" charset="0"/>
              </a:rPr>
              <a:t>FreeSWITCH</a:t>
            </a:r>
            <a:endParaRPr lang="en-US" sz="3200" b="1" dirty="0">
              <a:solidFill>
                <a:schemeClr val="accent1">
                  <a:lumMod val="50000"/>
                </a:schemeClr>
              </a:solidFill>
              <a:latin typeface="Segoe Script" panose="020B0804020000000003" pitchFamily="34" charset="0"/>
              <a:cs typeface="Kumar One" pitchFamily="2" charset="0"/>
            </a:endParaRPr>
          </a:p>
        </p:txBody>
      </p:sp>
      <p:sp>
        <p:nvSpPr>
          <p:cNvPr id="5" name="Rectangle 4">
            <a:extLst>
              <a:ext uri="{FF2B5EF4-FFF2-40B4-BE49-F238E27FC236}">
                <a16:creationId xmlns:a16="http://schemas.microsoft.com/office/drawing/2014/main" id="{61F82C62-EEF3-144B-8AA8-B86554FDB5C7}"/>
              </a:ext>
            </a:extLst>
          </p:cNvPr>
          <p:cNvSpPr/>
          <p:nvPr/>
        </p:nvSpPr>
        <p:spPr>
          <a:xfrm>
            <a:off x="3552305" y="748671"/>
            <a:ext cx="11329987" cy="584775"/>
          </a:xfrm>
          <a:prstGeom prst="rect">
            <a:avLst/>
          </a:prstGeom>
        </p:spPr>
        <p:txBody>
          <a:bodyPr wrap="square">
            <a:spAutoFit/>
          </a:bodyPr>
          <a:lstStyle/>
          <a:p>
            <a:r>
              <a:rPr lang="en-MY" sz="3200" b="1" dirty="0">
                <a:solidFill>
                  <a:srgbClr val="C00000"/>
                </a:solidFill>
                <a:latin typeface="Segoe Print" panose="02000800000000000000" pitchFamily="2" charset="0"/>
                <a:cs typeface="PHOSPHATE INLINE" panose="02000506050000020004" pitchFamily="2" charset="77"/>
              </a:rPr>
              <a:t>Phrase Macro – Lab 2 </a:t>
            </a:r>
            <a:endParaRPr lang="en-MY" sz="4400" b="1" i="0" dirty="0">
              <a:solidFill>
                <a:srgbClr val="C00000"/>
              </a:solidFill>
              <a:effectLst/>
              <a:latin typeface="Segoe Print" panose="02000800000000000000" pitchFamily="2" charset="0"/>
              <a:cs typeface="PHOSPHATE INLINE" panose="02000506050000020004" pitchFamily="2" charset="77"/>
            </a:endParaRPr>
          </a:p>
        </p:txBody>
      </p:sp>
      <p:sp>
        <p:nvSpPr>
          <p:cNvPr id="9" name="TextBox 8">
            <a:extLst>
              <a:ext uri="{FF2B5EF4-FFF2-40B4-BE49-F238E27FC236}">
                <a16:creationId xmlns:a16="http://schemas.microsoft.com/office/drawing/2014/main" id="{5C5F6381-F9E3-4948-95ED-DC2DB90AD3F2}"/>
              </a:ext>
            </a:extLst>
          </p:cNvPr>
          <p:cNvSpPr txBox="1"/>
          <p:nvPr/>
        </p:nvSpPr>
        <p:spPr>
          <a:xfrm>
            <a:off x="689470" y="1595131"/>
            <a:ext cx="10979366" cy="707886"/>
          </a:xfrm>
          <a:prstGeom prst="rect">
            <a:avLst/>
          </a:prstGeom>
          <a:noFill/>
        </p:spPr>
        <p:txBody>
          <a:bodyPr wrap="square">
            <a:spAutoFit/>
          </a:bodyPr>
          <a:lstStyle/>
          <a:p>
            <a:r>
              <a:rPr lang="en-MY" sz="2000" b="0" i="0" dirty="0">
                <a:solidFill>
                  <a:srgbClr val="000000"/>
                </a:solidFill>
                <a:effectLst/>
                <a:latin typeface="Chalkboard SE" panose="03050602040202020205" pitchFamily="66" charset="77"/>
              </a:rPr>
              <a:t>Create a Phrase Macro to read the number of messages and if the number of messages is more than 9999, Phrase Macro plays “that mailbox is full, please try the call again later”.</a:t>
            </a:r>
            <a:endParaRPr lang="en-MY" sz="2000" dirty="0">
              <a:latin typeface="Chalkboard SE" panose="03050602040202020205" pitchFamily="66" charset="77"/>
            </a:endParaRPr>
          </a:p>
        </p:txBody>
      </p:sp>
      <p:pic>
        <p:nvPicPr>
          <p:cNvPr id="6" name="Picture 5">
            <a:extLst>
              <a:ext uri="{FF2B5EF4-FFF2-40B4-BE49-F238E27FC236}">
                <a16:creationId xmlns:a16="http://schemas.microsoft.com/office/drawing/2014/main" id="{9FC202B4-D233-0649-98A4-1CDAC15E17D6}"/>
              </a:ext>
            </a:extLst>
          </p:cNvPr>
          <p:cNvPicPr>
            <a:picLocks noChangeAspect="1"/>
          </p:cNvPicPr>
          <p:nvPr/>
        </p:nvPicPr>
        <p:blipFill>
          <a:blip r:embed="rId3"/>
          <a:srcRect/>
          <a:stretch/>
        </p:blipFill>
        <p:spPr>
          <a:xfrm>
            <a:off x="887104" y="2466067"/>
            <a:ext cx="7683689" cy="3537927"/>
          </a:xfrm>
          <a:prstGeom prst="rect">
            <a:avLst/>
          </a:prstGeom>
        </p:spPr>
      </p:pic>
    </p:spTree>
    <p:extLst>
      <p:ext uri="{BB962C8B-B14F-4D97-AF65-F5344CB8AC3E}">
        <p14:creationId xmlns:p14="http://schemas.microsoft.com/office/powerpoint/2010/main" val="3141856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3185</TotalTime>
  <Words>1012</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Chalkboard SE</vt:lpstr>
      <vt:lpstr>PalatinoLinotype</vt:lpstr>
      <vt:lpstr>Segoe Print</vt:lpstr>
      <vt:lpstr>Segoe Script</vt:lpstr>
      <vt:lpstr>walsheim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Mohajerani</dc:creator>
  <cp:lastModifiedBy>Omid Mohajerani</cp:lastModifiedBy>
  <cp:revision>68</cp:revision>
  <dcterms:created xsi:type="dcterms:W3CDTF">2022-05-01T10:46:34Z</dcterms:created>
  <dcterms:modified xsi:type="dcterms:W3CDTF">2022-09-06T15:29:27Z</dcterms:modified>
</cp:coreProperties>
</file>