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85" r:id="rId4"/>
    <p:sldId id="286" r:id="rId5"/>
    <p:sldId id="288" r:id="rId6"/>
    <p:sldId id="291" r:id="rId7"/>
    <p:sldId id="289" r:id="rId8"/>
    <p:sldId id="290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94541"/>
  </p:normalViewPr>
  <p:slideViewPr>
    <p:cSldViewPr snapToGrid="0" snapToObjects="1">
      <p:cViewPr varScale="1">
        <p:scale>
          <a:sx n="124" d="100"/>
          <a:sy n="124" d="100"/>
        </p:scale>
        <p:origin x="8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A444-12B9-1A40-980E-85DB3A7D8F15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4628-D64F-9544-A333-152B6799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34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18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68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2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90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40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5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23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7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64628-D64F-9544-A333-152B6799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89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AD5A-C686-A54E-96F2-A13CA60B8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572C-2C3C-354C-BCBB-7B0BD2DF8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FECA7-3C2F-FF43-A800-72D048584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40A1-2623-374E-AE8C-E62B1BFA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A97DF-F298-634B-917E-49E20475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7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09E6-CF2C-4241-8570-CF084642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E242A-0797-B147-A08A-ED000B380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F21DA-91DB-1F4A-800A-635ACF794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13D2-6383-B54E-AAB4-A086E78C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75E6-6F7C-0C47-90B0-BD54456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B924A-E0F5-7044-BCA5-4BECEB2F7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81BB8-9F6C-1849-BAA5-9EBC05F2C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AFFD-7E4C-D44E-A86B-B8AB5801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0BD7-587B-0B48-A41F-EA1B797E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30DBF-69E7-AA4A-A3BC-89AB3920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1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A59B-2D93-0642-B554-8462CA42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5D18F-CD13-7442-98D5-69BDFC9F4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BC3A-BCAB-1D46-AEE8-34422384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B94E2-4F3E-5541-8680-FA9764841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326D7-E2F9-5441-9EC5-8BEF5D4C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5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CCF-C029-5340-A5B3-C223A808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42A19-0563-4846-AB3F-0090AE144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46B5-E60E-B744-A03C-00D5A601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860F7-62C5-6748-B8A2-9E404D2C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7EFA-28B8-194D-8796-AC354EBF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4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82F7-E33C-C544-A277-B1E4548E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1015-DE2E-AA4A-AA7E-E558AE2CA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DAA07-121B-5944-8901-56988922C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A05B0-03CE-EF40-81EB-E2970339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304D-DC82-9C46-B528-0A303DF5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CB198-426F-A643-8491-F2638E0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64CF-EDA6-C849-86E4-B8EE8E93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9AD17-A99F-744C-A1F0-07BCC1238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89289-6103-CB4D-8826-03E72947C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11C0C-7A9A-CD41-B4CF-5854DAD69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13A4A-10FB-B843-A6BB-73E43E6D25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1DC3A-5017-5F45-9CE9-9925BB1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2FE1-F816-7546-8DA9-94811CFB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9399E-065E-1448-9A35-EC6805E0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4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AFB2-BA58-AF47-8595-8D9A2FEE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BCA63-7224-5C4E-A212-AC034FBC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6CDC-19C2-3B41-903D-BEAABCAC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50647-AB3E-1147-A97F-DB12A518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3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EC5D5-A839-4C42-AAF2-E3F49370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F420A-A5AD-704B-91D5-13734571D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8483A-14F2-BC41-815E-A04AB137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4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00F9-D889-764E-A198-062F7E51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4762-927C-2E4F-BA93-D3B42941E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3A94A-0358-784B-ADF4-49A8425E7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AC9DF-CCAE-8746-A22E-6E75E86D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5FD4-40A8-324B-B220-80E06318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CD16-EC8D-6E4E-A7B8-EBE25E94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37D02-30AD-B441-95EA-F275CF88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1874C4-0477-C641-9148-5008D925E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BD9-2913-764C-91E2-0982089F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FA67C-FD14-FE47-9FCD-CCA6DE3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0E97-B27A-CE44-9D37-1FF9F1216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8A6F3-6DA3-4148-BBE5-F2A4AFD6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79BBF-63BB-1E4A-A248-95343966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6D858-79E0-7840-943D-10CCB0905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3B9BF-63E3-CE46-BB78-2B6B3B240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4F8F8-167E-A042-8A94-090F4269C81E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B9130-8CE3-DB4C-B60C-74E567BEE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D0D91-2F3B-5943-8F68-E0A64E938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9C8FD-1152-DE47-9064-166223B18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7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65F68-1881-D941-A4ED-5F754B35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307" y="0"/>
            <a:ext cx="13150368" cy="70403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369D8-9C0D-CA48-8CD8-278D8BE4FCEC}"/>
              </a:ext>
            </a:extLst>
          </p:cNvPr>
          <p:cNvSpPr/>
          <p:nvPr/>
        </p:nvSpPr>
        <p:spPr>
          <a:xfrm>
            <a:off x="768231" y="3983646"/>
            <a:ext cx="1102222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Bridge</a:t>
            </a:r>
            <a:r>
              <a:rPr lang="en-MY" sz="7200" dirty="0">
                <a:solidFill>
                  <a:srgbClr val="FFFF00"/>
                </a:solidFill>
                <a:latin typeface="Chalkboard SE" panose="03050602040202020205" pitchFamily="66" charset="77"/>
              </a:rPr>
              <a:t> </a:t>
            </a:r>
            <a:r>
              <a:rPr lang="en-MY" sz="8800" dirty="0">
                <a:solidFill>
                  <a:srgbClr val="FFFF00"/>
                </a:solidFill>
                <a:latin typeface="Chalkboard SE" panose="03050602040202020205" pitchFamily="66" charset="77"/>
              </a:rPr>
              <a:t>Application</a:t>
            </a:r>
            <a:endParaRPr lang="en-US" sz="213200" b="1" dirty="0">
              <a:solidFill>
                <a:srgbClr val="FFFF00"/>
              </a:solidFill>
              <a:latin typeface="Chalkboard SE" panose="03050602040202020205" pitchFamily="66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C45A3-B4D2-7247-8419-946CCE0F5577}"/>
              </a:ext>
            </a:extLst>
          </p:cNvPr>
          <p:cNvSpPr/>
          <p:nvPr/>
        </p:nvSpPr>
        <p:spPr>
          <a:xfrm>
            <a:off x="7866345" y="301063"/>
            <a:ext cx="36521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bg1">
                    <a:lumMod val="85000"/>
                  </a:schemeClr>
                </a:solidFill>
              </a:rPr>
              <a:t>Part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81D17-E3B9-1E49-8178-F72A7B332D74}"/>
              </a:ext>
            </a:extLst>
          </p:cNvPr>
          <p:cNvSpPr/>
          <p:nvPr/>
        </p:nvSpPr>
        <p:spPr>
          <a:xfrm>
            <a:off x="-3469314" y="2166469"/>
            <a:ext cx="110222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4000" b="1" dirty="0">
                <a:solidFill>
                  <a:schemeClr val="bg1"/>
                </a:solidFill>
                <a:latin typeface="Chalkboard SE" panose="03050602040202020205" pitchFamily="66" charset="77"/>
              </a:rPr>
              <a:t>Learn</a:t>
            </a:r>
            <a:endParaRPr lang="en-US" sz="40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813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Sending </a:t>
            </a:r>
            <a:r>
              <a:rPr lang="en-MY" sz="28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RingBack</a:t>
            </a:r>
            <a:endParaRPr lang="en-MY" sz="28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023F89-81DE-4147-808B-1CA0A4F0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6" y="3278860"/>
            <a:ext cx="10953027" cy="2299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You may want to simulate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ringback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to your internal users while you dial a provider, or you may need to force a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ringback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back upstream when you are </a:t>
            </a:r>
            <a:r>
              <a:rPr lang="en-MY" b="0" i="0" dirty="0" err="1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dialing</a:t>
            </a:r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 multiple extensions.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5763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Setting Outgoing </a:t>
            </a:r>
            <a:r>
              <a:rPr lang="en-MY" sz="2800" b="1" dirty="0" err="1">
                <a:solidFill>
                  <a:schemeClr val="bg1"/>
                </a:solidFill>
                <a:latin typeface="Chalkboard SE" panose="03050602040202020205" pitchFamily="66" charset="77"/>
              </a:rPr>
              <a:t>CallerID</a:t>
            </a:r>
            <a:endParaRPr lang="en-MY" sz="2800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 You can control the outgoing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CallerID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that is sent to the PSTN or your SIP provider.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B60C3-5341-4B47-A2C4-A88275C17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86" y="3059452"/>
            <a:ext cx="10468479" cy="26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4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86" y="91866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No Media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5220E-E651-1F41-A668-A2AB8B40BD85}"/>
              </a:ext>
            </a:extLst>
          </p:cNvPr>
          <p:cNvSpPr txBox="1"/>
          <p:nvPr/>
        </p:nvSpPr>
        <p:spPr>
          <a:xfrm>
            <a:off x="580766" y="2121748"/>
            <a:ext cx="108829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No media mode is an SDP Passthrough feature that permits two endpoints that can see each other (no N.A.T.) to connect their media sessions directly while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maintains control of the SIP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signaling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. </a:t>
            </a:r>
            <a:endParaRPr lang="fa-IR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endParaRPr lang="fa-IR" dirty="0">
              <a:solidFill>
                <a:schemeClr val="bg1"/>
              </a:solidFill>
              <a:latin typeface="Chalkboard SE" panose="03050602040202020205" pitchFamily="66" charset="77"/>
            </a:endParaRPr>
          </a:p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When set, the media (RTP) from the originating endpoint is sent directly to the destination endpoint and vice versa. The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signaling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 (SIP) for both endpoints still goes through </a:t>
            </a:r>
            <a:r>
              <a:rPr lang="en-MY" dirty="0" err="1">
                <a:solidFill>
                  <a:schemeClr val="bg1"/>
                </a:solidFill>
                <a:latin typeface="Chalkboard SE" panose="03050602040202020205" pitchFamily="66" charset="77"/>
              </a:rPr>
              <a:t>FreeSWITCH</a:t>
            </a:r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, but the media is point-to-point.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F01A01-F71F-E346-AFC1-DABAE9BC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4344431"/>
            <a:ext cx="112268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2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1095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Chalkboard SE" panose="03050602040202020205" pitchFamily="66" charset="77"/>
              </a:rPr>
              <a:t>Bridge an incoming call to an external SIP address or termination provider.</a:t>
            </a:r>
            <a:endParaRPr lang="en-MY" sz="48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2C180-6D6E-024F-AC7E-B9118908A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850726"/>
            <a:ext cx="11607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3416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solidFill>
                  <a:schemeClr val="bg1"/>
                </a:solidFill>
                <a:latin typeface="Chalkboard SE" panose="03050602040202020205" pitchFamily="66" charset="77"/>
              </a:rPr>
              <a:t>Bridge call to a user</a:t>
            </a:r>
            <a:endParaRPr lang="en-MY" sz="48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095054-6AD5-0B48-90C9-77B09C17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6" y="2969233"/>
            <a:ext cx="11217959" cy="18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46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292100" y="1845401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Dial multiple contacts all at once</a:t>
            </a:r>
            <a:endParaRPr lang="en-MY" sz="66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EF40C6-62AB-C04F-AE0D-8FAD9E528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2995973"/>
            <a:ext cx="11411164" cy="14662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EE06CE-FC80-BC45-AF5C-24F68B031F78}"/>
              </a:ext>
            </a:extLst>
          </p:cNvPr>
          <p:cNvSpPr txBox="1"/>
          <p:nvPr/>
        </p:nvSpPr>
        <p:spPr>
          <a:xfrm>
            <a:off x="844693" y="5151119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no limit to concurrency, first one to answer wins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A53A8E-889E-F446-BD48-38036D1F3371}"/>
              </a:ext>
            </a:extLst>
          </p:cNvPr>
          <p:cNvSpPr txBox="1"/>
          <p:nvPr/>
        </p:nvSpPr>
        <p:spPr>
          <a:xfrm>
            <a:off x="-570573" y="4720232"/>
            <a:ext cx="10054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By using commas to separate the addresses, bridge will dial them simultaneously.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573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1860790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MY" sz="2800" dirty="0">
                <a:solidFill>
                  <a:schemeClr val="bg1"/>
                </a:solidFill>
                <a:latin typeface="Chalkboard SE" panose="03050602040202020205" pitchFamily="66" charset="77"/>
              </a:rPr>
              <a:t>Dial multiple contacts one at a time</a:t>
            </a:r>
            <a:endParaRPr lang="en-MY" sz="6600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13770-D71F-1E4D-9B33-8B6FFAED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66" y="2856215"/>
            <a:ext cx="11260590" cy="1503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Multiple endpoints sequential -- no limit to failover number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D3AD7-1AAB-BE41-8F6C-1E127E15179A}"/>
              </a:ext>
            </a:extLst>
          </p:cNvPr>
          <p:cNvSpPr txBox="1"/>
          <p:nvPr/>
        </p:nvSpPr>
        <p:spPr>
          <a:xfrm>
            <a:off x="-1615610" y="5436893"/>
            <a:ext cx="6179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MY" b="0" i="0" dirty="0">
                <a:solidFill>
                  <a:schemeClr val="bg1"/>
                </a:solidFill>
                <a:effectLst/>
                <a:latin typeface="Chalkboard SE" panose="03050602040202020205" pitchFamily="66" charset="77"/>
              </a:rPr>
              <a:t>Using pipes, it'll dial one at a time. 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291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1860790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Implementing Failover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Failover for your outbound gateway is easy to implement at bridge time using the | separator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EC02F-D4AC-C544-BFC9-662317186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6" y="3010328"/>
            <a:ext cx="10511763" cy="146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8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7289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19411" y="693613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Timeout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685776" y="4898182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The maximum number of seconds to wait for an answer state from a remote endpoint.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17D4AF-F2D8-A44C-AC00-E4CA72142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24" y="2373039"/>
            <a:ext cx="9572090" cy="211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21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27289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636850" y="586794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Timeout</a:t>
            </a:r>
            <a:endParaRPr lang="en-MY" b="1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3535304" y="6086540"/>
            <a:ext cx="11050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Timeout is between INVITE to CANCEL 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7E18D-0EDA-3840-9AF6-8F698350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131" y="1834993"/>
            <a:ext cx="6196458" cy="395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38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874CF5-9DAD-814F-A3FC-735DBBA03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528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DE5B8C-E7E0-1D4F-99CD-D9B2F5EDE3F3}"/>
              </a:ext>
            </a:extLst>
          </p:cNvPr>
          <p:cNvSpPr/>
          <p:nvPr/>
        </p:nvSpPr>
        <p:spPr>
          <a:xfrm>
            <a:off x="580766" y="1937734"/>
            <a:ext cx="10054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EC8AE7-052B-D844-B18F-CF5E29DC4619}"/>
              </a:ext>
            </a:extLst>
          </p:cNvPr>
          <p:cNvSpPr/>
          <p:nvPr/>
        </p:nvSpPr>
        <p:spPr>
          <a:xfrm>
            <a:off x="580766" y="707257"/>
            <a:ext cx="6077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800" b="1" dirty="0">
                <a:solidFill>
                  <a:schemeClr val="bg1"/>
                </a:solidFill>
                <a:latin typeface="Chalkboard SE" panose="03050602040202020205" pitchFamily="66" charset="77"/>
              </a:rPr>
              <a:t>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50898-2CAE-6040-9611-B4FFDCC257EF}"/>
              </a:ext>
            </a:extLst>
          </p:cNvPr>
          <p:cNvSpPr txBox="1"/>
          <p:nvPr/>
        </p:nvSpPr>
        <p:spPr>
          <a:xfrm>
            <a:off x="580766" y="1614568"/>
            <a:ext cx="103201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chemeClr val="bg1"/>
                </a:solidFill>
                <a:latin typeface="Chalkboard SE" panose="03050602040202020205" pitchFamily="66" charset="77"/>
              </a:rPr>
              <a:t>The group special channel will dynamically create a dial string to reach all endpoints defined as part of a group in the directory</a:t>
            </a:r>
            <a:endParaRPr lang="en-US" dirty="0">
              <a:solidFill>
                <a:schemeClr val="bg1"/>
              </a:solidFill>
              <a:latin typeface="Chalkboard SE" panose="03050602040202020205" pitchFamily="66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16B61-6578-A747-8454-0B09894B6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7" y="2682355"/>
            <a:ext cx="10548135" cy="1674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116165-DD6C-0C44-BCFE-57054B0EC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676" y="4778277"/>
            <a:ext cx="10548135" cy="16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</TotalTime>
  <Words>309</Words>
  <Application>Microsoft Macintosh PowerPoint</Application>
  <PresentationFormat>Widescreen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Chalkboard 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Mohajerani</dc:creator>
  <cp:lastModifiedBy>Omid Mohajerani</cp:lastModifiedBy>
  <cp:revision>81</cp:revision>
  <dcterms:created xsi:type="dcterms:W3CDTF">2022-05-01T10:46:34Z</dcterms:created>
  <dcterms:modified xsi:type="dcterms:W3CDTF">2022-08-10T07:28:53Z</dcterms:modified>
</cp:coreProperties>
</file>