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837" y="0"/>
            <a:ext cx="1280983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494271" y="4238694"/>
            <a:ext cx="11022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An introduction to </a:t>
            </a:r>
            <a:r>
              <a:rPr lang="en-MY" sz="40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 Configuration files and folders.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3173626" y="3308616"/>
            <a:ext cx="5226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646"/>
            <a:ext cx="12192000" cy="688528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53C7F7-2526-CF4D-BFE3-1B556399537C}"/>
              </a:ext>
            </a:extLst>
          </p:cNvPr>
          <p:cNvSpPr/>
          <p:nvPr/>
        </p:nvSpPr>
        <p:spPr>
          <a:xfrm>
            <a:off x="580767" y="2782668"/>
            <a:ext cx="8550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ships with a large number of configuration files. Today I will help  to explain the various configuration files and their default contents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13EA9-A700-7A4A-B399-A73FB9597150}"/>
              </a:ext>
            </a:extLst>
          </p:cNvPr>
          <p:cNvSpPr/>
          <p:nvPr/>
        </p:nvSpPr>
        <p:spPr>
          <a:xfrm>
            <a:off x="580767" y="3627602"/>
            <a:ext cx="10651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-apple-system"/>
              </a:rPr>
              <a:t>Most of the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configuration files are formatted in XML. We will learn about XML in the late videos.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9F08D-2B17-F047-A9DF-16BF47FEA69B}"/>
              </a:ext>
            </a:extLst>
          </p:cNvPr>
          <p:cNvSpPr/>
          <p:nvPr/>
        </p:nvSpPr>
        <p:spPr>
          <a:xfrm>
            <a:off x="580767" y="4195537"/>
            <a:ext cx="10371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-apple-system"/>
              </a:rPr>
              <a:t>When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starts or when the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reloadxml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command is issued to the API,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compiles all configuration files into one huge file that is kept in memory.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53CDB-A0FA-F74E-8F1A-73CCF015882B}"/>
              </a:ext>
            </a:extLst>
          </p:cNvPr>
          <p:cNvSpPr/>
          <p:nvPr/>
        </p:nvSpPr>
        <p:spPr>
          <a:xfrm>
            <a:off x="580766" y="5040471"/>
            <a:ext cx="10824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log/</a:t>
            </a:r>
            <a:r>
              <a:rPr lang="en-MY" dirty="0" err="1">
                <a:solidFill>
                  <a:schemeClr val="bg1"/>
                </a:solidFill>
              </a:rPr>
              <a:t>freeswitch.xml.fsxml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 contains all the individual configuration files concatenated together into one huge file. When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reports a configuration file error, the line number in the error message refers to this file, which can have more than 10 thousand lines.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MY" dirty="0">
                <a:solidFill>
                  <a:schemeClr val="bg1"/>
                </a:solidFill>
                <a:latin typeface="-apple-system"/>
              </a:rPr>
            </a:br>
            <a:r>
              <a:rPr lang="en-MY" dirty="0">
                <a:solidFill>
                  <a:schemeClr val="bg1"/>
                </a:solidFill>
                <a:latin typeface="-apple-system"/>
              </a:rPr>
              <a:t>When we install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from source by default it will be installed in /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usr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/local/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3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2FC03-A0B6-2044-818A-E428024D1D53}"/>
              </a:ext>
            </a:extLst>
          </p:cNvPr>
          <p:cNvSpPr/>
          <p:nvPr/>
        </p:nvSpPr>
        <p:spPr>
          <a:xfrm>
            <a:off x="860854" y="1001223"/>
            <a:ext cx="71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chemeClr val="bg1"/>
                </a:solidFill>
              </a:rPr>
              <a:t>/</a:t>
            </a:r>
            <a:r>
              <a:rPr lang="en-MY" sz="2800" dirty="0" err="1">
                <a:solidFill>
                  <a:schemeClr val="bg1"/>
                </a:solidFill>
              </a:rPr>
              <a:t>usr</a:t>
            </a:r>
            <a:r>
              <a:rPr lang="en-MY" sz="2800" dirty="0">
                <a:solidFill>
                  <a:schemeClr val="bg1"/>
                </a:solidFill>
              </a:rPr>
              <a:t>/local/</a:t>
            </a:r>
            <a:r>
              <a:rPr lang="en-MY" sz="2800" dirty="0" err="1">
                <a:solidFill>
                  <a:schemeClr val="bg1"/>
                </a:solidFill>
              </a:rPr>
              <a:t>freeswitch</a:t>
            </a:r>
            <a:r>
              <a:rPr lang="en-MY" sz="2800" dirty="0">
                <a:solidFill>
                  <a:schemeClr val="bg1"/>
                </a:solidFill>
              </a:rPr>
              <a:t>/conf    Directory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FAA6104A-EA7D-F44F-9AC8-8D41D05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02451"/>
              </p:ext>
            </p:extLst>
          </p:nvPr>
        </p:nvGraphicFramePr>
        <p:xfrm>
          <a:off x="1198605" y="2177762"/>
          <a:ext cx="9403492" cy="40542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3708">
                  <a:extLst>
                    <a:ext uri="{9D8B030D-6E8A-4147-A177-3AD203B41FA5}">
                      <a16:colId xmlns:a16="http://schemas.microsoft.com/office/drawing/2014/main" val="61893687"/>
                    </a:ext>
                  </a:extLst>
                </a:gridCol>
                <a:gridCol w="6919784">
                  <a:extLst>
                    <a:ext uri="{9D8B030D-6E8A-4147-A177-3AD203B41FA5}">
                      <a16:colId xmlns:a16="http://schemas.microsoft.com/office/drawing/2014/main" val="1299751829"/>
                    </a:ext>
                  </a:extLst>
                </a:gridCol>
              </a:tblGrid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autoload_configs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bg1"/>
                          </a:solidFill>
                          <a:effectLst/>
                        </a:rPr>
                        <a:t>It contains configuration information for all the core modules and these configuration files will automatically load into </a:t>
                      </a:r>
                      <a:r>
                        <a:rPr lang="en-MY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FreeSWITCH</a:t>
                      </a:r>
                      <a:r>
                        <a:rPr lang="en-MY" sz="1800" b="0" kern="12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70894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dialplan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MY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dialplan</a:t>
                      </a:r>
                      <a:r>
                        <a:rPr lang="en-MY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section is where you setup all your call-routing rules.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0099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>
                          <a:solidFill>
                            <a:schemeClr val="lt1"/>
                          </a:solidFill>
                          <a:effectLst/>
                        </a:rPr>
                        <a:t>directory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It will hold all of the users allowed access to make calls via </a:t>
                      </a:r>
                      <a:r>
                        <a:rPr lang="en-MY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FreeSWITCH</a:t>
                      </a:r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41116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jingle_profiles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This is a module which handles XMPP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17776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>
                          <a:solidFill>
                            <a:schemeClr val="lt1"/>
                          </a:solidFill>
                          <a:effectLst/>
                        </a:rPr>
                        <a:t>lang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It tells </a:t>
                      </a:r>
                      <a:r>
                        <a:rPr lang="en-MY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FreeSWITCH</a:t>
                      </a:r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 in which language  to say the like currency etc.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96143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mrcp_profiles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MRCP is used to allow </a:t>
                      </a:r>
                      <a:r>
                        <a:rPr lang="en-MY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FreeSWITCH</a:t>
                      </a:r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 to use speech recognition and TTS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575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MY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sip_profiles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Tells </a:t>
                      </a:r>
                      <a:r>
                        <a:rPr lang="en-MY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FreeSWITCH</a:t>
                      </a:r>
                      <a:r>
                        <a:rPr lang="en-MY" sz="1800" b="0" kern="1200" dirty="0">
                          <a:solidFill>
                            <a:schemeClr val="lt1"/>
                          </a:solidFill>
                          <a:effectLst/>
                        </a:rPr>
                        <a:t> how to talk sip. Each profile has it's own 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19442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chatplan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you setup routing rules for SMS and other chatting platforms.</a:t>
                      </a:r>
                      <a:endParaRPr lang="en-MY" sz="1800" b="0" kern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05626"/>
                  </a:ext>
                </a:extLst>
              </a:tr>
              <a:tr h="426766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ivr_menus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IVR </a:t>
                      </a:r>
                      <a:r>
                        <a:rPr lang="en-MY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 config directory.</a:t>
                      </a:r>
                      <a:endParaRPr lang="en-MY" sz="1800" b="0" kern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0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5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65564F-4070-E641-8F18-E77493E7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12192000" cy="65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07"/>
            <a:ext cx="12192000" cy="6885289"/>
          </a:xfr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5CDCEB1-18E7-B448-8A1C-85B21B1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568"/>
            <a:ext cx="12192000" cy="6885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C80C79-25B8-0E49-B9CD-A42920F86378}"/>
              </a:ext>
            </a:extLst>
          </p:cNvPr>
          <p:cNvSpPr/>
          <p:nvPr/>
        </p:nvSpPr>
        <p:spPr>
          <a:xfrm>
            <a:off x="860854" y="1001223"/>
            <a:ext cx="71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 err="1">
                <a:solidFill>
                  <a:schemeClr val="bg1"/>
                </a:solidFill>
              </a:rPr>
              <a:t>FreeSWITCH</a:t>
            </a:r>
            <a:r>
              <a:rPr lang="en-MY" sz="2800" dirty="0">
                <a:solidFill>
                  <a:schemeClr val="bg1"/>
                </a:solidFill>
              </a:rPr>
              <a:t> main Configuration files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F9D0-2272-F548-BC3A-CAB4B82646DE}"/>
              </a:ext>
            </a:extLst>
          </p:cNvPr>
          <p:cNvSpPr/>
          <p:nvPr/>
        </p:nvSpPr>
        <p:spPr>
          <a:xfrm>
            <a:off x="860854" y="1899448"/>
            <a:ext cx="7109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bg1"/>
                </a:solidFill>
              </a:rPr>
              <a:t>usr</a:t>
            </a:r>
            <a:r>
              <a:rPr lang="en-MY" sz="2000" dirty="0">
                <a:solidFill>
                  <a:schemeClr val="bg1"/>
                </a:solidFill>
              </a:rPr>
              <a:t>/local/</a:t>
            </a:r>
            <a:r>
              <a:rPr lang="en-MY" sz="2000" dirty="0" err="1">
                <a:solidFill>
                  <a:schemeClr val="bg1"/>
                </a:solidFill>
              </a:rPr>
              <a:t>freeswitch</a:t>
            </a:r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freeswitch.xml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7F432-37AE-6B41-9170-4772C5555B19}"/>
              </a:ext>
            </a:extLst>
          </p:cNvPr>
          <p:cNvSpPr/>
          <p:nvPr/>
        </p:nvSpPr>
        <p:spPr>
          <a:xfrm>
            <a:off x="498389" y="2476884"/>
            <a:ext cx="10783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dirty="0">
                <a:solidFill>
                  <a:schemeClr val="bg1"/>
                </a:solidFill>
                <a:latin typeface="-apple-system"/>
              </a:rPr>
              <a:t>This is the main configuration file, and the only one that has a fixed name. When you start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™ it will locate this file and process it. The default configuration of most of these files is suitable for first time users, until you become more familiar with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™ it is advised that you leave them to their default settings.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024DE-0F49-1D46-9654-C5485BEFB5EE}"/>
              </a:ext>
            </a:extLst>
          </p:cNvPr>
          <p:cNvSpPr/>
          <p:nvPr/>
        </p:nvSpPr>
        <p:spPr>
          <a:xfrm>
            <a:off x="860853" y="3451751"/>
            <a:ext cx="1026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1483F-952A-1243-8472-D877C3A27ADD}"/>
              </a:ext>
            </a:extLst>
          </p:cNvPr>
          <p:cNvSpPr/>
          <p:nvPr/>
        </p:nvSpPr>
        <p:spPr>
          <a:xfrm>
            <a:off x="498389" y="3837821"/>
            <a:ext cx="10783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freeswitch.xml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is divided into multiple sections, and each section is used by a different component in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™. The sections are as follows:</a:t>
            </a:r>
          </a:p>
          <a:p>
            <a:pPr algn="just"/>
            <a:endParaRPr lang="en-MY" dirty="0">
              <a:solidFill>
                <a:schemeClr val="bg1"/>
              </a:solidFill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-apple-system"/>
              </a:rPr>
              <a:t>The 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configuration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section has children for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switch.conf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and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modules.conf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which are used by the core, as well as a child for each module in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-apple-system"/>
              </a:rPr>
              <a:t>The </a:t>
            </a:r>
            <a:r>
              <a:rPr lang="en-MY" dirty="0" err="1">
                <a:solidFill>
                  <a:srgbClr val="FFC000"/>
                </a:solidFill>
                <a:latin typeface="-apple-system"/>
              </a:rPr>
              <a:t>dialplan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section defines which action to invoke when a call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arrvies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to the switch.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-apple-system"/>
              </a:rPr>
              <a:t>The 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directory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defines the users that can connect to the switch (user agents).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-apple-system"/>
              </a:rPr>
              <a:t>The 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phrases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section defines where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can find the sound files, and if it can use any TTS engine</a:t>
            </a:r>
          </a:p>
          <a:p>
            <a:pPr algn="just"/>
            <a:endParaRPr lang="en-MY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633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07"/>
            <a:ext cx="12192000" cy="6885289"/>
          </a:xfr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5CDCEB1-18E7-B448-8A1C-85B21B1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568"/>
            <a:ext cx="12192000" cy="6885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C80C79-25B8-0E49-B9CD-A42920F86378}"/>
              </a:ext>
            </a:extLst>
          </p:cNvPr>
          <p:cNvSpPr/>
          <p:nvPr/>
        </p:nvSpPr>
        <p:spPr>
          <a:xfrm>
            <a:off x="860854" y="1001223"/>
            <a:ext cx="71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 err="1">
                <a:solidFill>
                  <a:schemeClr val="bg1"/>
                </a:solidFill>
              </a:rPr>
              <a:t>freeswitch.xml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024DE-0F49-1D46-9654-C5485BEFB5EE}"/>
              </a:ext>
            </a:extLst>
          </p:cNvPr>
          <p:cNvSpPr/>
          <p:nvPr/>
        </p:nvSpPr>
        <p:spPr>
          <a:xfrm>
            <a:off x="860853" y="3451751"/>
            <a:ext cx="1026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32597-01E4-1B41-B3FA-E86243A0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8" y="1540330"/>
            <a:ext cx="7448550" cy="49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07"/>
            <a:ext cx="12192000" cy="6885289"/>
          </a:xfr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5CDCEB1-18E7-B448-8A1C-85B21B1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568"/>
            <a:ext cx="12192000" cy="6885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C80C79-25B8-0E49-B9CD-A42920F86378}"/>
              </a:ext>
            </a:extLst>
          </p:cNvPr>
          <p:cNvSpPr/>
          <p:nvPr/>
        </p:nvSpPr>
        <p:spPr>
          <a:xfrm>
            <a:off x="860854" y="1001223"/>
            <a:ext cx="71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 err="1">
                <a:solidFill>
                  <a:schemeClr val="bg1"/>
                </a:solidFill>
              </a:rPr>
              <a:t>FreeSWITCH</a:t>
            </a:r>
            <a:r>
              <a:rPr lang="en-MY" sz="2800" dirty="0">
                <a:solidFill>
                  <a:schemeClr val="bg1"/>
                </a:solidFill>
              </a:rPr>
              <a:t> main Configuration files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F9D0-2272-F548-BC3A-CAB4B82646DE}"/>
              </a:ext>
            </a:extLst>
          </p:cNvPr>
          <p:cNvSpPr/>
          <p:nvPr/>
        </p:nvSpPr>
        <p:spPr>
          <a:xfrm>
            <a:off x="860854" y="1899448"/>
            <a:ext cx="7109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bg1"/>
                </a:solidFill>
              </a:rPr>
              <a:t>usr</a:t>
            </a:r>
            <a:r>
              <a:rPr lang="en-MY" sz="2000" dirty="0">
                <a:solidFill>
                  <a:schemeClr val="bg1"/>
                </a:solidFill>
              </a:rPr>
              <a:t>/local/</a:t>
            </a:r>
            <a:r>
              <a:rPr lang="en-MY" sz="2000" dirty="0" err="1">
                <a:solidFill>
                  <a:schemeClr val="bg1"/>
                </a:solidFill>
              </a:rPr>
              <a:t>freeswitch</a:t>
            </a:r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vars.xml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7F432-37AE-6B41-9170-4772C5555B19}"/>
              </a:ext>
            </a:extLst>
          </p:cNvPr>
          <p:cNvSpPr/>
          <p:nvPr/>
        </p:nvSpPr>
        <p:spPr>
          <a:xfrm>
            <a:off x="498389" y="2476884"/>
            <a:ext cx="1078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dirty="0" err="1">
                <a:solidFill>
                  <a:schemeClr val="bg1"/>
                </a:solidFill>
              </a:rPr>
              <a:t>FreeSWITCH</a:t>
            </a:r>
            <a:r>
              <a:rPr lang="en-MY" dirty="0">
                <a:solidFill>
                  <a:schemeClr val="bg1"/>
                </a:solidFill>
              </a:rPr>
              <a:t>™ </a:t>
            </a:r>
            <a:r>
              <a:rPr lang="en-MY" dirty="0" err="1">
                <a:solidFill>
                  <a:schemeClr val="bg1"/>
                </a:solidFill>
              </a:rPr>
              <a:t>vars.xml</a:t>
            </a:r>
            <a:r>
              <a:rPr lang="en-MY" dirty="0">
                <a:solidFill>
                  <a:schemeClr val="bg1"/>
                </a:solidFill>
              </a:rPr>
              <a:t> contains some variables used throughout the system. This is the first place to start when configuring a new installation.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024DE-0F49-1D46-9654-C5485BEFB5EE}"/>
              </a:ext>
            </a:extLst>
          </p:cNvPr>
          <p:cNvSpPr/>
          <p:nvPr/>
        </p:nvSpPr>
        <p:spPr>
          <a:xfrm>
            <a:off x="860853" y="3451751"/>
            <a:ext cx="1026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121E6-38AC-D24A-BDCA-6A713F7F64B5}"/>
              </a:ext>
            </a:extLst>
          </p:cNvPr>
          <p:cNvSpPr/>
          <p:nvPr/>
        </p:nvSpPr>
        <p:spPr>
          <a:xfrm>
            <a:off x="547816" y="3429000"/>
            <a:ext cx="109192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dirty="0">
                <a:solidFill>
                  <a:schemeClr val="bg1"/>
                </a:solidFill>
                <a:latin typeface="-apple-system"/>
              </a:rPr>
              <a:t>Notable variables defined in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vars.xml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include:</a:t>
            </a:r>
          </a:p>
          <a:p>
            <a:pPr algn="just"/>
            <a:endParaRPr lang="en-MY" dirty="0">
              <a:solidFill>
                <a:schemeClr val="bg1"/>
              </a:solidFill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rgbClr val="FFC000"/>
                </a:solidFill>
                <a:latin typeface="-apple-system"/>
              </a:rPr>
              <a:t>default_password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 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– YOU SHOULD CHANGE THIS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default_password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value if you don't want to be subject to any toll fraud in the future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b="1" dirty="0" err="1">
                <a:solidFill>
                  <a:srgbClr val="FFC000"/>
                </a:solidFill>
                <a:latin typeface="-apple-system"/>
              </a:rPr>
              <a:t>outbound_caller_name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 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- Name shown in phones when you make outbound calls.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b="1" dirty="0" err="1">
                <a:solidFill>
                  <a:srgbClr val="FFC000"/>
                </a:solidFill>
                <a:latin typeface="-apple-system"/>
              </a:rPr>
              <a:t>outbound_caller_number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 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- Number shown in phones when you make outbound calls.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b="1" dirty="0">
                <a:solidFill>
                  <a:srgbClr val="FFC000"/>
                </a:solidFill>
                <a:latin typeface="-apple-system"/>
              </a:rPr>
              <a:t>domain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 - IP address or DNS name that entries in the user directory register. This is typically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b="1" dirty="0" err="1">
                <a:solidFill>
                  <a:srgbClr val="FFC000"/>
                </a:solidFill>
                <a:latin typeface="-apple-system"/>
              </a:rPr>
              <a:t>external_rtp_ip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 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and </a:t>
            </a:r>
            <a:r>
              <a:rPr lang="en-MY" b="1" dirty="0" err="1">
                <a:solidFill>
                  <a:srgbClr val="FFC000"/>
                </a:solidFill>
                <a:latin typeface="-apple-system"/>
              </a:rPr>
              <a:t>external_sip_ip</a:t>
            </a:r>
            <a:r>
              <a:rPr lang="en-MY" dirty="0">
                <a:solidFill>
                  <a:srgbClr val="FFC000"/>
                </a:solidFill>
                <a:latin typeface="-apple-system"/>
              </a:rPr>
              <a:t> 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- Public IP addresses of this </a:t>
            </a:r>
            <a:r>
              <a:rPr lang="en-MY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-apple-system"/>
              </a:rPr>
              <a:t> system. Safest to use an IP address rather than DNS, in case a device can't resolve the domain.</a:t>
            </a:r>
            <a:endParaRPr lang="en-MY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43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07"/>
            <a:ext cx="12192000" cy="6885289"/>
          </a:xfr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5CDCEB1-18E7-B448-8A1C-85B21B1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568"/>
            <a:ext cx="12192000" cy="6885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C80C79-25B8-0E49-B9CD-A42920F86378}"/>
              </a:ext>
            </a:extLst>
          </p:cNvPr>
          <p:cNvSpPr/>
          <p:nvPr/>
        </p:nvSpPr>
        <p:spPr>
          <a:xfrm>
            <a:off x="860854" y="1001223"/>
            <a:ext cx="71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 err="1">
                <a:solidFill>
                  <a:schemeClr val="bg1"/>
                </a:solidFill>
              </a:rPr>
              <a:t>FreeSWITCH</a:t>
            </a:r>
            <a:r>
              <a:rPr lang="en-MY" sz="2800" dirty="0">
                <a:solidFill>
                  <a:schemeClr val="bg1"/>
                </a:solidFill>
              </a:rPr>
              <a:t> main Configuration files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F9D0-2272-F548-BC3A-CAB4B82646DE}"/>
              </a:ext>
            </a:extLst>
          </p:cNvPr>
          <p:cNvSpPr/>
          <p:nvPr/>
        </p:nvSpPr>
        <p:spPr>
          <a:xfrm>
            <a:off x="860854" y="1899448"/>
            <a:ext cx="7109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bg1"/>
                </a:solidFill>
              </a:rPr>
              <a:t>usr</a:t>
            </a:r>
            <a:r>
              <a:rPr lang="en-MY" sz="2000" dirty="0">
                <a:solidFill>
                  <a:schemeClr val="bg1"/>
                </a:solidFill>
              </a:rPr>
              <a:t>/local/</a:t>
            </a:r>
            <a:r>
              <a:rPr lang="en-MY" sz="2000" dirty="0" err="1">
                <a:solidFill>
                  <a:schemeClr val="bg1"/>
                </a:solidFill>
              </a:rPr>
              <a:t>freeswitch</a:t>
            </a:r>
            <a:r>
              <a:rPr lang="en-MY" sz="2000" dirty="0">
                <a:solidFill>
                  <a:schemeClr val="bg1"/>
                </a:solidFill>
              </a:rPr>
              <a:t>/</a:t>
            </a:r>
            <a:r>
              <a:rPr lang="en-MY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vars.xml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024DE-0F49-1D46-9654-C5485BEFB5EE}"/>
              </a:ext>
            </a:extLst>
          </p:cNvPr>
          <p:cNvSpPr/>
          <p:nvPr/>
        </p:nvSpPr>
        <p:spPr>
          <a:xfrm>
            <a:off x="860853" y="3451751"/>
            <a:ext cx="1026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C3D16-78C7-B74D-B1D1-7DCBC234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11" y="2698920"/>
            <a:ext cx="8153400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2B8F3-10E7-CC4A-916A-51CE5274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10" y="3648937"/>
            <a:ext cx="8153401" cy="9195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8E316A-8CEE-2B4B-9CCD-FEBFBC8FC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310" y="4859308"/>
            <a:ext cx="8153400" cy="787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1FD23A-D766-394E-A534-7F76B299D7CB}"/>
              </a:ext>
            </a:extLst>
          </p:cNvPr>
          <p:cNvSpPr/>
          <p:nvPr/>
        </p:nvSpPr>
        <p:spPr>
          <a:xfrm>
            <a:off x="440725" y="5852383"/>
            <a:ext cx="115947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-apple-system"/>
              </a:rPr>
              <a:t>Standard XML comments have no effect on Pre-Process commands. If you want to comment out a Pre-Process Command you can replace X-PRE-PROCESS with X-NO-PRE-PROCESS.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4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692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17</cp:revision>
  <dcterms:created xsi:type="dcterms:W3CDTF">2022-05-01T10:46:34Z</dcterms:created>
  <dcterms:modified xsi:type="dcterms:W3CDTF">2022-05-03T15:43:35Z</dcterms:modified>
</cp:coreProperties>
</file>