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4" r:id="rId5"/>
    <p:sldId id="267" r:id="rId6"/>
    <p:sldId id="265" r:id="rId7"/>
    <p:sldId id="266" r:id="rId8"/>
    <p:sldId id="268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24"/>
  </p:normalViewPr>
  <p:slideViewPr>
    <p:cSldViewPr snapToGrid="0" snapToObjects="1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7A444-12B9-1A40-980E-85DB3A7D8F15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64628-D64F-9544-A333-152B6799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07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43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18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43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33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71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56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75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9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1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94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04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86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76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5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AD5A-C686-A54E-96F2-A13CA60B8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0572C-2C3C-354C-BCBB-7B0BD2DF8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FECA7-3C2F-FF43-A800-72D04858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940A1-2623-374E-AE8C-E62B1BFA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A97DF-F298-634B-917E-49E20475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7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09E6-CF2C-4241-8570-CF084642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E242A-0797-B147-A08A-ED000B380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F21DA-91DB-1F4A-800A-635ACF79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B13D2-6383-B54E-AAB4-A086E78C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475E6-6F7C-0C47-90B0-BD54456B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1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B924A-E0F5-7044-BCA5-4BECEB2F7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81BB8-9F6C-1849-BAA5-9EBC05F2C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6AFFD-7E4C-D44E-A86B-B8AB5801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40BD7-587B-0B48-A41F-EA1B797E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0DBF-69E7-AA4A-A3BC-89AB3920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1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A59B-2D93-0642-B554-8462CA42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5D18F-CD13-7442-98D5-69BDFC9F4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3BC3A-BCAB-1D46-AEE8-34422384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B94E2-4F3E-5541-8680-FA976484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326D7-E2F9-5441-9EC5-8BEF5D4C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5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BCCF-C029-5340-A5B3-C223A808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42A19-0563-4846-AB3F-0090AE144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46B5-E60E-B744-A03C-00D5A601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860F7-62C5-6748-B8A2-9E404D2C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27EFA-28B8-194D-8796-AC354EBF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4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82F7-E33C-C544-A277-B1E4548E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1015-DE2E-AA4A-AA7E-E558AE2CA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DAA07-121B-5944-8901-56988922C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A05B0-03CE-EF40-81EB-E2970339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B304D-DC82-9C46-B528-0A303DF5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CB198-426F-A643-8491-F2638E02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64CF-EDA6-C849-86E4-B8EE8E93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9AD17-A99F-744C-A1F0-07BCC1238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89289-6103-CB4D-8826-03E72947C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11C0C-7A9A-CD41-B4CF-5854DAD69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13A4A-10FB-B843-A6BB-73E43E6D2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1DC3A-5017-5F45-9CE9-9925BB1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F2FE1-F816-7546-8DA9-94811CFB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9399E-065E-1448-9A35-EC6805E0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4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FB2-BA58-AF47-8595-8D9A2FEE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BCA63-7224-5C4E-A212-AC034FBC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A6CDC-19C2-3B41-903D-BEAABCAC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50647-AB3E-1147-A97F-DB12A518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3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EC5D5-A839-4C42-AAF2-E3F49370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F420A-A5AD-704B-91D5-13734571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8483A-14F2-BC41-815E-A04AB137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4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00F9-D889-764E-A198-062F7E51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4762-927C-2E4F-BA93-D3B42941E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3A94A-0358-784B-ADF4-49A8425E7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AC9DF-CCAE-8746-A22E-6E75E86D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05FD4-40A8-324B-B220-80E06318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2CD16-EC8D-6E4E-A7B8-EBE25E94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7D02-30AD-B441-95EA-F275CF88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874C4-0477-C641-9148-5008D925E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1EBD9-2913-764C-91E2-0982089F9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FA67C-FD14-FE47-9FCD-CCA6DE3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00E97-B27A-CE44-9D37-1FF9F121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8A6F3-6DA3-4148-BBE5-F2A4AFD6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1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79BBF-63BB-1E4A-A248-95343966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6D858-79E0-7840-943D-10CCB0905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3B9BF-63E3-CE46-BB78-2B6B3B240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4F8F8-167E-A042-8A94-090F4269C81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B9130-8CE3-DB4C-B60C-74E567BEE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D0D91-2F3B-5943-8F68-E0A64E938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7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165F68-1881-D941-A4ED-5F754B355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7837" y="-275572"/>
            <a:ext cx="12809837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B369D8-9C0D-CA48-8CD8-278D8BE4FCEC}"/>
              </a:ext>
            </a:extLst>
          </p:cNvPr>
          <p:cNvSpPr/>
          <p:nvPr/>
        </p:nvSpPr>
        <p:spPr>
          <a:xfrm>
            <a:off x="494271" y="4238694"/>
            <a:ext cx="11022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4000" b="1" dirty="0">
                <a:solidFill>
                  <a:srgbClr val="FFFF00"/>
                </a:solidFill>
                <a:latin typeface="Chalkboard SE" panose="03050602040202020205" pitchFamily="66" charset="77"/>
              </a:rPr>
              <a:t>Regular Expression</a:t>
            </a:r>
            <a:endParaRPr lang="en-US" sz="4000" b="1" dirty="0">
              <a:solidFill>
                <a:srgbClr val="FFFF00"/>
              </a:solidFill>
              <a:latin typeface="Chalkboard SE" panose="03050602040202020205" pitchFamily="66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C45A3-B4D2-7247-8419-946CCE0F5577}"/>
              </a:ext>
            </a:extLst>
          </p:cNvPr>
          <p:cNvSpPr/>
          <p:nvPr/>
        </p:nvSpPr>
        <p:spPr>
          <a:xfrm>
            <a:off x="3173626" y="3308616"/>
            <a:ext cx="52269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Part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81D17-E3B9-1E49-8178-F72A7B332D74}"/>
              </a:ext>
            </a:extLst>
          </p:cNvPr>
          <p:cNvSpPr/>
          <p:nvPr/>
        </p:nvSpPr>
        <p:spPr>
          <a:xfrm>
            <a:off x="-3469314" y="2166469"/>
            <a:ext cx="11022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4000" b="1" dirty="0">
                <a:solidFill>
                  <a:schemeClr val="bg1"/>
                </a:solidFill>
                <a:latin typeface="Chalkboard SE" panose="03050602040202020205" pitchFamily="66" charset="77"/>
              </a:rPr>
              <a:t>Learn</a:t>
            </a:r>
            <a:endParaRPr lang="en-US" sz="4000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781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5CC5F8-D16F-EA44-AB32-28B6FE403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49" y="2358193"/>
            <a:ext cx="11049000" cy="64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1ACA8B-9729-4449-9565-7E24C0FC1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851" y="3442644"/>
            <a:ext cx="10651298" cy="287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0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04499A-776A-DE4D-831B-DDEEE2438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30" y="1858898"/>
            <a:ext cx="10998200" cy="63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5F5766-1946-F14D-9EB9-B504AD660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560" y="2638438"/>
            <a:ext cx="10920870" cy="377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8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3C6B82-E1D0-C443-A4F4-0CF6ACE2C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908654"/>
            <a:ext cx="11049000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4DD796-BD9E-A549-B909-2B46D32C0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930" y="3081403"/>
            <a:ext cx="10906549" cy="310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80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91CB63-2A97-0A4A-8E53-8D9F87E38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0" y="2303658"/>
            <a:ext cx="10998200" cy="62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AD191C-6B05-FF4C-86E0-A0FA816F2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94" y="3279635"/>
            <a:ext cx="10899906" cy="314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5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91CB63-2A97-0A4A-8E53-8D9F87E38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0" y="2303658"/>
            <a:ext cx="10998200" cy="62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AD191C-6B05-FF4C-86E0-A0FA816F2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94" y="3279635"/>
            <a:ext cx="10899906" cy="314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42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EFCE30-3018-194F-B625-B54493BA8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79" y="1857883"/>
            <a:ext cx="10559441" cy="642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339EE5-CF80-C74F-9793-E45529A68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279" y="2692336"/>
            <a:ext cx="10559441" cy="379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32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F43181-DEB3-A74E-A05B-AED591A08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50" y="1834597"/>
            <a:ext cx="10985500" cy="63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8F3509-F9DB-104E-AA25-6B5582C50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23" y="2569805"/>
            <a:ext cx="10860154" cy="404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50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49DB1E-6EA3-1247-AF9F-BE6A05A22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50" y="1933880"/>
            <a:ext cx="11036300" cy="66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7815E6-91B4-534B-A83E-B4D5A3305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50" y="2696288"/>
            <a:ext cx="11036300" cy="388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07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53B6A9-8264-3F4E-9EAB-0A8802CAC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777565"/>
            <a:ext cx="11049000" cy="62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335690-736A-0947-87A4-DC6B04E9E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2534479"/>
            <a:ext cx="11049001" cy="421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99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70566A-42C9-A24A-8E3F-4E892F63D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1984158"/>
            <a:ext cx="11023600" cy="63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1B2E77-6015-A641-A686-967837A57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00" y="2854470"/>
            <a:ext cx="11023600" cy="374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3646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DA295-D4CA-1641-8A6C-EFCE2725EE23}"/>
              </a:ext>
            </a:extLst>
          </p:cNvPr>
          <p:cNvSpPr/>
          <p:nvPr/>
        </p:nvSpPr>
        <p:spPr>
          <a:xfrm>
            <a:off x="1068859" y="2828833"/>
            <a:ext cx="100542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  <a:latin typeface="Chalkboard" panose="03050602040202020205" pitchFamily="66" charset="77"/>
              </a:rPr>
              <a:t>Regular Expressions are "formulas" used to describe a string of text. Regular expressions (regex, regexes) are at the heart of </a:t>
            </a:r>
            <a:r>
              <a:rPr lang="en-MY" sz="2400" dirty="0" err="1">
                <a:solidFill>
                  <a:schemeClr val="bg1"/>
                </a:solidFill>
                <a:latin typeface="Chalkboard" panose="03050602040202020205" pitchFamily="66" charset="77"/>
              </a:rPr>
              <a:t>dialplan</a:t>
            </a:r>
            <a:r>
              <a:rPr lang="en-MY" sz="2400" dirty="0">
                <a:solidFill>
                  <a:schemeClr val="bg1"/>
                </a:solidFill>
                <a:latin typeface="Chalkboard" panose="03050602040202020205" pitchFamily="66" charset="77"/>
              </a:rPr>
              <a:t>, and are used in many other parts of </a:t>
            </a:r>
            <a:r>
              <a:rPr lang="en-MY" sz="2400" dirty="0" err="1">
                <a:solidFill>
                  <a:schemeClr val="bg1"/>
                </a:solidFill>
                <a:latin typeface="Chalkboard" panose="03050602040202020205" pitchFamily="66" charset="77"/>
              </a:rPr>
              <a:t>FreeSWITCH</a:t>
            </a:r>
            <a:r>
              <a:rPr lang="en-MY" sz="2400" dirty="0">
                <a:solidFill>
                  <a:schemeClr val="bg1"/>
                </a:solidFill>
                <a:latin typeface="Chalkboard" panose="03050602040202020205" pitchFamily="66" charset="77"/>
              </a:rPr>
              <a:t> configuration. You can describe patterns of extensions, DIDs, users, callers, callees, gateways, etc with regular expressions in </a:t>
            </a:r>
            <a:r>
              <a:rPr lang="en-MY" sz="2400" dirty="0" err="1">
                <a:solidFill>
                  <a:schemeClr val="bg1"/>
                </a:solidFill>
                <a:latin typeface="Chalkboard" panose="03050602040202020205" pitchFamily="66" charset="77"/>
              </a:rPr>
              <a:t>FreeSWITCH</a:t>
            </a:r>
            <a:r>
              <a:rPr lang="en-MY" sz="2400" dirty="0">
                <a:solidFill>
                  <a:schemeClr val="bg1"/>
                </a:solidFill>
                <a:latin typeface="Chalkboard" panose="03050602040202020205" pitchFamily="66" charset="77"/>
              </a:rPr>
              <a:t>.</a:t>
            </a:r>
            <a:endParaRPr lang="en-US" sz="2400" dirty="0">
              <a:solidFill>
                <a:schemeClr val="bg1"/>
              </a:solidFill>
              <a:latin typeface="Chalkboard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38036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0B5D1F-A95B-784E-84DD-29994171E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0" y="2040438"/>
            <a:ext cx="10998200" cy="64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2D7BFB-25E7-8847-8814-E080DBA18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99" y="2729986"/>
            <a:ext cx="10998199" cy="402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73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A51AFA-83BB-4044-873A-5265D531B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" y="2349413"/>
            <a:ext cx="112649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17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AD8A5E-6116-9040-8489-B60803E2C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2556353"/>
            <a:ext cx="11468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DD1A382-23D9-F84B-B84B-7E60B05083D8}"/>
              </a:ext>
            </a:extLst>
          </p:cNvPr>
          <p:cNvSpPr/>
          <p:nvPr/>
        </p:nvSpPr>
        <p:spPr>
          <a:xfrm>
            <a:off x="500063" y="2000161"/>
            <a:ext cx="113299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000" dirty="0">
                <a:solidFill>
                  <a:schemeClr val="bg1"/>
                </a:solidFill>
                <a:latin typeface="Chalkboard" panose="03050602040202020205" pitchFamily="66" charset="77"/>
              </a:rPr>
              <a:t>In </a:t>
            </a:r>
            <a:r>
              <a:rPr lang="en-MY" sz="2000" dirty="0" err="1">
                <a:solidFill>
                  <a:schemeClr val="bg1"/>
                </a:solidFill>
                <a:latin typeface="Chalkboard" panose="03050602040202020205" pitchFamily="66" charset="77"/>
              </a:rPr>
              <a:t>dialplan</a:t>
            </a:r>
            <a:r>
              <a:rPr lang="en-MY" sz="2000" dirty="0">
                <a:solidFill>
                  <a:schemeClr val="bg1"/>
                </a:solidFill>
                <a:latin typeface="Chalkboard" panose="03050602040202020205" pitchFamily="66" charset="77"/>
              </a:rPr>
              <a:t> regexes are used to define the "expression" criterion of the "condition" tag.</a:t>
            </a:r>
          </a:p>
          <a:p>
            <a:br>
              <a:rPr lang="en-MY" sz="3200" dirty="0">
                <a:solidFill>
                  <a:srgbClr val="24292F"/>
                </a:solidFill>
                <a:latin typeface="-apple-system"/>
              </a:rPr>
            </a:br>
            <a:endParaRPr lang="en-MY" sz="32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E3E1D-3831-F142-9698-2324F487E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" y="2909888"/>
            <a:ext cx="108077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1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28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B61FEC-0C09-4D47-95A0-BBAEA17D4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820" y="1571625"/>
            <a:ext cx="6604439" cy="49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6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4AF1F88-8801-384C-B7E6-CACB77308264}"/>
              </a:ext>
            </a:extLst>
          </p:cNvPr>
          <p:cNvSpPr/>
          <p:nvPr/>
        </p:nvSpPr>
        <p:spPr>
          <a:xfrm>
            <a:off x="1343026" y="828675"/>
            <a:ext cx="86296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MY" sz="4000" dirty="0">
              <a:solidFill>
                <a:schemeClr val="bg1"/>
              </a:solidFill>
              <a:latin typeface="Chalkboard" panose="03050602040202020205" pitchFamily="66" charset="77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MY" sz="4000" dirty="0">
                <a:solidFill>
                  <a:schemeClr val="bg1"/>
                </a:solidFill>
                <a:latin typeface="Chalkboard" panose="03050602040202020205" pitchFamily="66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https://regex101.com/</a:t>
            </a:r>
            <a:endParaRPr lang="en-US" sz="4000" dirty="0">
              <a:solidFill>
                <a:schemeClr val="bg1"/>
              </a:solidFill>
              <a:latin typeface="Chalkboard" panose="03050602040202020205" pitchFamily="66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C9E3D-7D93-A04F-ADF2-8D85167D0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48" y="2372874"/>
            <a:ext cx="10933304" cy="410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5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5E6122-11EB-3D4D-A9EA-234E752F33AA}"/>
              </a:ext>
            </a:extLst>
          </p:cNvPr>
          <p:cNvSpPr/>
          <p:nvPr/>
        </p:nvSpPr>
        <p:spPr>
          <a:xfrm>
            <a:off x="616743" y="1761648"/>
            <a:ext cx="113418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  <a:latin typeface="-apple-system"/>
              </a:rPr>
              <a:t>The regex </a:t>
            </a:r>
            <a:r>
              <a:rPr lang="en-MY" sz="2400" dirty="0" err="1">
                <a:solidFill>
                  <a:schemeClr val="bg1"/>
                </a:solidFill>
                <a:latin typeface="-apple-system"/>
              </a:rPr>
              <a:t>FreeSWITCH</a:t>
            </a:r>
            <a:r>
              <a:rPr lang="en-MY" sz="2400" dirty="0">
                <a:solidFill>
                  <a:schemeClr val="bg1"/>
                </a:solidFill>
                <a:latin typeface="-apple-system"/>
              </a:rPr>
              <a:t> console command needs at least two arguments: the data to test and the pattern to match against. The arguments are separated by a | (pipe) character. The regex command will return true if the data and the pattern match, otherwise it will return false.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83F1C0-F4FD-F846-871F-606ACC677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4" y="3526693"/>
            <a:ext cx="10691812" cy="266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3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4AF1F88-8801-384C-B7E6-CACB77308264}"/>
              </a:ext>
            </a:extLst>
          </p:cNvPr>
          <p:cNvSpPr/>
          <p:nvPr/>
        </p:nvSpPr>
        <p:spPr>
          <a:xfrm>
            <a:off x="1285875" y="2834372"/>
            <a:ext cx="92725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Chalkboard" panose="03050602040202020205" pitchFamily="66" charset="77"/>
              </a:rPr>
              <a:t>You can check regular expression online here: </a:t>
            </a:r>
          </a:p>
          <a:p>
            <a:endParaRPr lang="en-MY" sz="4000" dirty="0">
              <a:solidFill>
                <a:schemeClr val="bg1"/>
              </a:solidFill>
              <a:latin typeface="Chalkboard" panose="03050602040202020205" pitchFamily="66" charset="77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MY" sz="4000" dirty="0">
                <a:solidFill>
                  <a:schemeClr val="bg1"/>
                </a:solidFill>
                <a:latin typeface="Chalkboard" panose="03050602040202020205" pitchFamily="66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https://regex101.com/</a:t>
            </a:r>
            <a:endParaRPr lang="en-US" sz="4000" dirty="0">
              <a:solidFill>
                <a:schemeClr val="bg1"/>
              </a:solidFill>
              <a:latin typeface="Chalkboard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7890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7C8949-CFE5-854A-8528-66865B618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49" y="2011908"/>
            <a:ext cx="110363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5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A9C90B-978C-3C42-A292-39251D3BB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49" y="3294969"/>
            <a:ext cx="11036300" cy="2977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81C66E-CE01-CE46-A960-519972388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49" y="2259905"/>
            <a:ext cx="11036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9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177</Words>
  <Application>Microsoft Macintosh PowerPoint</Application>
  <PresentationFormat>Widescreen</PresentationFormat>
  <Paragraphs>27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Chalkboard</vt:lpstr>
      <vt:lpstr>Chalkboard SE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Mohajerani</dc:creator>
  <cp:lastModifiedBy>Omid Mohajerani</cp:lastModifiedBy>
  <cp:revision>36</cp:revision>
  <dcterms:created xsi:type="dcterms:W3CDTF">2022-05-01T10:46:34Z</dcterms:created>
  <dcterms:modified xsi:type="dcterms:W3CDTF">2022-07-14T15:27:43Z</dcterms:modified>
</cp:coreProperties>
</file>