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24"/>
  </p:notesMasterIdLst>
  <p:sldIdLst>
    <p:sldId id="256" r:id="rId3"/>
    <p:sldId id="347" r:id="rId4"/>
    <p:sldId id="348" r:id="rId5"/>
    <p:sldId id="342" r:id="rId6"/>
    <p:sldId id="346" r:id="rId7"/>
    <p:sldId id="349" r:id="rId8"/>
    <p:sldId id="355" r:id="rId9"/>
    <p:sldId id="351" r:id="rId10"/>
    <p:sldId id="354" r:id="rId11"/>
    <p:sldId id="356" r:id="rId12"/>
    <p:sldId id="360" r:id="rId13"/>
    <p:sldId id="362" r:id="rId14"/>
    <p:sldId id="361" r:id="rId15"/>
    <p:sldId id="358" r:id="rId16"/>
    <p:sldId id="363" r:id="rId17"/>
    <p:sldId id="369" r:id="rId18"/>
    <p:sldId id="357" r:id="rId19"/>
    <p:sldId id="365" r:id="rId20"/>
    <p:sldId id="366" r:id="rId21"/>
    <p:sldId id="367" r:id="rId22"/>
    <p:sldId id="3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503"/>
    <a:srgbClr val="03691E"/>
    <a:srgbClr val="024E06"/>
    <a:srgbClr val="024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8" autoAdjust="0"/>
    <p:restoredTop sz="87590" autoAdjust="0"/>
  </p:normalViewPr>
  <p:slideViewPr>
    <p:cSldViewPr>
      <p:cViewPr varScale="1">
        <p:scale>
          <a:sx n="94" d="100"/>
          <a:sy n="94" d="100"/>
        </p:scale>
        <p:origin x="1458"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AC1D8-DE24-4C14-9802-61CE3F34E42D}" type="datetimeFigureOut">
              <a:rPr lang="en-AU" smtClean="0"/>
              <a:t>14/01/2021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8B966-E5D4-4997-A639-A4644368F632}" type="slidenum">
              <a:rPr lang="en-AU" smtClean="0"/>
              <a:t>‹#›</a:t>
            </a:fld>
            <a:endParaRPr lang="en-AU"/>
          </a:p>
        </p:txBody>
      </p:sp>
    </p:spTree>
    <p:extLst>
      <p:ext uri="{BB962C8B-B14F-4D97-AF65-F5344CB8AC3E}">
        <p14:creationId xmlns:p14="http://schemas.microsoft.com/office/powerpoint/2010/main" val="156486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8B966-E5D4-4997-A639-A4644368F632}" type="slidenum">
              <a:rPr lang="en-AU" smtClean="0"/>
              <a:t>1</a:t>
            </a:fld>
            <a:endParaRPr lang="en-AU"/>
          </a:p>
        </p:txBody>
      </p:sp>
    </p:spTree>
    <p:extLst>
      <p:ext uri="{BB962C8B-B14F-4D97-AF65-F5344CB8AC3E}">
        <p14:creationId xmlns:p14="http://schemas.microsoft.com/office/powerpoint/2010/main" val="3907270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baseline="0" dirty="0" smtClean="0">
                <a:solidFill>
                  <a:schemeClr val="tx1"/>
                </a:solidFill>
                <a:latin typeface="+mn-lt"/>
                <a:ea typeface="+mn-ea"/>
                <a:cs typeface="+mn-cs"/>
              </a:rPr>
              <a:t>A zero-order correlation is one without controls; it is just basic correlation. </a:t>
            </a:r>
            <a:r>
              <a:rPr lang="en-AU" sz="1200" b="0" i="0" u="none" strike="noStrike" kern="1200" baseline="0" dirty="0" smtClean="0">
                <a:solidFill>
                  <a:schemeClr val="tx1"/>
                </a:solidFill>
                <a:latin typeface="+mn-lt"/>
                <a:ea typeface="+mn-ea"/>
                <a:cs typeface="+mn-cs"/>
              </a:rPr>
              <a:t>A first-order correlation has one controlling variable (for simplicity’s sake, we will focus on that in this chapter), a second-order correlation has two controlling variables, while a third-order correlation has three, and so 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Also, it is possible to conduct partial correlation where the controlling variable is categorical. So you could examine the relationship between sleep quality perceptions and mood, controlling for gender. However, the controlling categorical variable must be dichotomous (there must be only two levels, such as male vs. female).</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15</a:t>
            </a:fld>
            <a:endParaRPr lang="en-AU"/>
          </a:p>
        </p:txBody>
      </p:sp>
    </p:spTree>
    <p:extLst>
      <p:ext uri="{BB962C8B-B14F-4D97-AF65-F5344CB8AC3E}">
        <p14:creationId xmlns:p14="http://schemas.microsoft.com/office/powerpoint/2010/main" val="139991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The variable we want to predict is called the dependent variable (or sometimes, the outcome, target or criterion variable).</a:t>
            </a:r>
          </a:p>
          <a:p>
            <a:r>
              <a:rPr lang="en-AU" sz="1200" b="0" i="0" kern="1200" dirty="0" smtClean="0">
                <a:solidFill>
                  <a:schemeClr val="tx1"/>
                </a:solidFill>
                <a:effectLst/>
                <a:latin typeface="+mn-lt"/>
                <a:ea typeface="+mn-ea"/>
                <a:cs typeface="+mn-cs"/>
              </a:rPr>
              <a:t>The predictor variables are sometimes</a:t>
            </a:r>
            <a:r>
              <a:rPr lang="en-AU" sz="1200" b="0" i="0" kern="1200" baseline="0" dirty="0" smtClean="0">
                <a:solidFill>
                  <a:schemeClr val="tx1"/>
                </a:solidFill>
                <a:effectLst/>
                <a:latin typeface="+mn-lt"/>
                <a:ea typeface="+mn-ea"/>
                <a:cs typeface="+mn-cs"/>
              </a:rPr>
              <a:t> called: </a:t>
            </a:r>
            <a:r>
              <a:rPr lang="en-AU" sz="1200" b="0" i="0" kern="1200" dirty="0" smtClean="0">
                <a:solidFill>
                  <a:schemeClr val="tx1"/>
                </a:solidFill>
                <a:effectLst/>
                <a:latin typeface="+mn-lt"/>
                <a:ea typeface="+mn-ea"/>
                <a:cs typeface="+mn-cs"/>
              </a:rPr>
              <a:t>the predictor, explanatory or </a:t>
            </a:r>
            <a:r>
              <a:rPr lang="en-AU" sz="1200" b="0" i="0" kern="1200" dirty="0" err="1" smtClean="0">
                <a:solidFill>
                  <a:schemeClr val="tx1"/>
                </a:solidFill>
                <a:effectLst/>
                <a:latin typeface="+mn-lt"/>
                <a:ea typeface="+mn-ea"/>
                <a:cs typeface="+mn-cs"/>
              </a:rPr>
              <a:t>regressor</a:t>
            </a:r>
            <a:r>
              <a:rPr lang="en-AU" sz="1200" b="0" i="0" kern="1200" dirty="0" smtClean="0">
                <a:solidFill>
                  <a:schemeClr val="tx1"/>
                </a:solidFill>
                <a:effectLst/>
                <a:latin typeface="+mn-lt"/>
                <a:ea typeface="+mn-ea"/>
                <a:cs typeface="+mn-cs"/>
              </a:rPr>
              <a:t> variables.</a:t>
            </a: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16</a:t>
            </a:fld>
            <a:endParaRPr lang="en-AU"/>
          </a:p>
        </p:txBody>
      </p:sp>
    </p:spTree>
    <p:extLst>
      <p:ext uri="{BB962C8B-B14F-4D97-AF65-F5344CB8AC3E}">
        <p14:creationId xmlns:p14="http://schemas.microsoft.com/office/powerpoint/2010/main" val="29512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18</a:t>
            </a:fld>
            <a:endParaRPr lang="en-AU"/>
          </a:p>
        </p:txBody>
      </p:sp>
    </p:spTree>
    <p:extLst>
      <p:ext uri="{BB962C8B-B14F-4D97-AF65-F5344CB8AC3E}">
        <p14:creationId xmlns:p14="http://schemas.microsoft.com/office/powerpoint/2010/main" val="164003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buFont typeface="Arial" panose="020B0604020202020204" pitchFamily="34" charset="0"/>
              <a:buChar char="•"/>
            </a:pPr>
            <a:r>
              <a:rPr lang="en-AU" dirty="0" smtClean="0"/>
              <a:t>Thus, when one uses </a:t>
            </a:r>
            <a:r>
              <a:rPr lang="en-AU" dirty="0" err="1" smtClean="0"/>
              <a:t>RStudio</a:t>
            </a:r>
            <a:r>
              <a:rPr lang="en-AU" dirty="0" smtClean="0"/>
              <a:t>, they are still using the full version of R while also getting the benefit of greater functionality and usability due to an improved user interface. As a result, when using R, one should always use </a:t>
            </a:r>
            <a:r>
              <a:rPr lang="en-AU" dirty="0" err="1" smtClean="0"/>
              <a:t>RStudio</a:t>
            </a:r>
            <a:r>
              <a:rPr lang="en-AU" dirty="0" smtClean="0"/>
              <a:t>; working with R itself is very cumbersome.</a:t>
            </a:r>
          </a:p>
          <a:p>
            <a:pPr>
              <a:spcBef>
                <a:spcPts val="1200"/>
              </a:spcBef>
              <a:buFont typeface="Arial" panose="020B0604020202020204" pitchFamily="34" charset="0"/>
              <a:buChar char="•"/>
            </a:pPr>
            <a:r>
              <a:rPr lang="en-AU" dirty="0" smtClean="0"/>
              <a:t>On your computer, you will see R and </a:t>
            </a:r>
            <a:r>
              <a:rPr lang="en-AU" dirty="0" err="1" smtClean="0"/>
              <a:t>RStudio</a:t>
            </a:r>
            <a:r>
              <a:rPr lang="en-AU" dirty="0" smtClean="0"/>
              <a:t> as separate installed programs. When using R for data analysis, you will always open and work in </a:t>
            </a:r>
            <a:r>
              <a:rPr lang="en-AU" dirty="0" err="1" smtClean="0"/>
              <a:t>RStudio</a:t>
            </a:r>
            <a:r>
              <a:rPr lang="en-AU" dirty="0" smtClean="0"/>
              <a:t>; you must leave R </a:t>
            </a:r>
            <a:r>
              <a:rPr lang="en-AU" dirty="0" err="1" smtClean="0"/>
              <a:t>isntalled</a:t>
            </a:r>
            <a:r>
              <a:rPr lang="en-AU" dirty="0" smtClean="0"/>
              <a:t> on the computer for </a:t>
            </a:r>
            <a:r>
              <a:rPr lang="en-AU" dirty="0" err="1" smtClean="0"/>
              <a:t>RStudio</a:t>
            </a:r>
            <a:r>
              <a:rPr lang="en-AU" dirty="0" smtClean="0"/>
              <a:t> to work, even though you will likely never open R itself.</a:t>
            </a:r>
            <a:endParaRPr lang="en-AU" sz="1600" dirty="0" smtClean="0">
              <a:latin typeface="Times New Roman" panose="02020603050405020304" pitchFamily="18" charset="0"/>
              <a:cs typeface="Times New Roman" panose="02020603050405020304" pitchFamily="18" charset="0"/>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3</a:t>
            </a:fld>
            <a:endParaRPr lang="en-AU"/>
          </a:p>
        </p:txBody>
      </p:sp>
    </p:spTree>
    <p:extLst>
      <p:ext uri="{BB962C8B-B14F-4D97-AF65-F5344CB8AC3E}">
        <p14:creationId xmlns:p14="http://schemas.microsoft.com/office/powerpoint/2010/main" val="110380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R provides exemplary support for data wrangling. The packages like </a:t>
            </a:r>
            <a:r>
              <a:rPr lang="en-AU" i="1" dirty="0" err="1" smtClean="0"/>
              <a:t>dplyr</a:t>
            </a:r>
            <a:r>
              <a:rPr lang="en-AU" i="1" dirty="0" smtClean="0"/>
              <a:t>, </a:t>
            </a:r>
            <a:r>
              <a:rPr lang="en-AU" i="1" dirty="0" err="1" smtClean="0"/>
              <a:t>readr</a:t>
            </a:r>
            <a:r>
              <a:rPr lang="en-AU" dirty="0" smtClean="0"/>
              <a:t> are capable of transforming messy data into a structured 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R has a vast array of packages. With over 10,000 packages in the CRAN repository, the number is constantly growing. These packages appeal to all the areas of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R is highly compatible and can be paired with many other programming languages like C, C++, Java, and Python. It can also be integrated with technologies like Hadoop and various other database management systems as well.</a:t>
            </a:r>
            <a:endParaRPr lang="en-A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smtClean="0"/>
          </a:p>
          <a:p>
            <a:r>
              <a:rPr lang="en-AU" sz="1200" b="0" i="0" kern="1200" dirty="0" smtClean="0">
                <a:solidFill>
                  <a:schemeClr val="tx1"/>
                </a:solidFill>
                <a:effectLst/>
                <a:latin typeface="+mn-lt"/>
                <a:ea typeface="+mn-ea"/>
                <a:cs typeface="+mn-cs"/>
              </a:rPr>
              <a:t>With packages like Shiny and Markdown, reporting the results of an analysis is extremely easy with R. You can make reports with the data, plots and R scripts embedded in them.</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R is a constantly evolving programming language. It is a state of the art technology that provides updates whenever any new feature is added.</a:t>
            </a:r>
          </a:p>
          <a:p>
            <a:pPr marL="0" indent="0" fontAlgn="base">
              <a:buNone/>
            </a:pPr>
            <a:endParaRPr lang="en-AU" dirty="0" smtClean="0"/>
          </a:p>
          <a:p>
            <a:pPr marL="0" indent="0" fontAlgn="base">
              <a:buNone/>
            </a:pPr>
            <a:r>
              <a:rPr lang="en-AU" dirty="0" smtClean="0"/>
              <a:t>Basically, it is the most comprehensive statistical analysis package. As new technology and ideas often appear first in R.</a:t>
            </a:r>
          </a:p>
          <a:p>
            <a:endParaRPr lang="en-AU" sz="1200" b="0" i="0" kern="1200" dirty="0" smtClean="0">
              <a:solidFill>
                <a:schemeClr val="tx1"/>
              </a:solidFill>
              <a:effectLst/>
              <a:latin typeface="+mn-lt"/>
              <a:ea typeface="+mn-ea"/>
              <a:cs typeface="+mn-cs"/>
            </a:endParaRPr>
          </a:p>
          <a:p>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4</a:t>
            </a:fld>
            <a:endParaRPr lang="en-AU"/>
          </a:p>
        </p:txBody>
      </p:sp>
    </p:spTree>
    <p:extLst>
      <p:ext uri="{BB962C8B-B14F-4D97-AF65-F5344CB8AC3E}">
        <p14:creationId xmlns:p14="http://schemas.microsoft.com/office/powerpoint/2010/main" val="346707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The algorithms in R are spread across different packages. Programmers without prior knowledge of packages may find it difficult to implement algorithms.</a:t>
            </a: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5</a:t>
            </a:fld>
            <a:endParaRPr lang="en-AU"/>
          </a:p>
        </p:txBody>
      </p:sp>
    </p:spTree>
    <p:extLst>
      <p:ext uri="{BB962C8B-B14F-4D97-AF65-F5344CB8AC3E}">
        <p14:creationId xmlns:p14="http://schemas.microsoft.com/office/powerpoint/2010/main" val="2301719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the non-parametric equivalent to the independent t-test = Mann-Whitney U test</a:t>
            </a:r>
          </a:p>
          <a:p>
            <a:endParaRPr lang="en-AU"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u="none" strike="noStrike" kern="1200" baseline="0" dirty="0" smtClean="0">
                <a:solidFill>
                  <a:schemeClr val="tx1"/>
                </a:solidFill>
                <a:latin typeface="+mn-lt"/>
                <a:ea typeface="+mn-ea"/>
                <a:cs typeface="+mn-cs"/>
              </a:rPr>
              <a:t>the non-parametric equivalent to the paired sample t-test = Wilcoxon signed-rank test</a:t>
            </a:r>
            <a:endParaRPr lang="en-AU" dirty="0" smtClean="0"/>
          </a:p>
          <a:p>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10</a:t>
            </a:fld>
            <a:endParaRPr lang="en-AU"/>
          </a:p>
        </p:txBody>
      </p:sp>
    </p:spTree>
    <p:extLst>
      <p:ext uri="{BB962C8B-B14F-4D97-AF65-F5344CB8AC3E}">
        <p14:creationId xmlns:p14="http://schemas.microsoft.com/office/powerpoint/2010/main" val="386187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An independent t-test assesses whether the observed difference in the mean dependent variable scores between the two groups is large enough, relative to the standard error of differences. The standard error in short is an estimation of the standard deviation in the overall population. The sample standard deviation measures the average variation of scores either side of the mean. To obtain the standard error, we divide the sample standard deviation by the square root of the sample size. The standard error of differences is calculated in a similar way, but outcomes are based on the variance of the scores within each group. </a:t>
            </a:r>
            <a:r>
              <a:rPr lang="en-AU" sz="1200" b="1" i="0" u="none" strike="noStrike" kern="1200" baseline="0" dirty="0" smtClean="0">
                <a:solidFill>
                  <a:schemeClr val="tx1"/>
                </a:solidFill>
                <a:latin typeface="+mn-lt"/>
                <a:ea typeface="+mn-ea"/>
                <a:cs typeface="+mn-cs"/>
              </a:rPr>
              <a:t>So, two factors will determine whether a difference is significant: </a:t>
            </a:r>
            <a:r>
              <a:rPr lang="en-AU" sz="1200" b="0" i="0" u="none" strike="noStrike" kern="1200" baseline="0" dirty="0" smtClean="0">
                <a:solidFill>
                  <a:schemeClr val="tx1"/>
                </a:solidFill>
                <a:latin typeface="+mn-lt"/>
                <a:ea typeface="+mn-ea"/>
                <a:cs typeface="+mn-cs"/>
              </a:rPr>
              <a:t>how much larger the mean difference is than zero and the standard error of differences. This ‘error’ represents how much the observed differences are explained by random chance factors. To calculate significance, we divide the observed ‘mean difference’ by that error. The higher the outcome, the more it will be that the difference is significant.</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11</a:t>
            </a:fld>
            <a:endParaRPr lang="en-AU"/>
          </a:p>
        </p:txBody>
      </p:sp>
    </p:spTree>
    <p:extLst>
      <p:ext uri="{BB962C8B-B14F-4D97-AF65-F5344CB8AC3E}">
        <p14:creationId xmlns:p14="http://schemas.microsoft.com/office/powerpoint/2010/main" val="51581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12</a:t>
            </a:fld>
            <a:endParaRPr lang="en-AU"/>
          </a:p>
        </p:txBody>
      </p:sp>
    </p:spTree>
    <p:extLst>
      <p:ext uri="{BB962C8B-B14F-4D97-AF65-F5344CB8AC3E}">
        <p14:creationId xmlns:p14="http://schemas.microsoft.com/office/powerpoint/2010/main" val="27727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1. Between;</a:t>
            </a:r>
          </a:p>
          <a:p>
            <a:r>
              <a:rPr lang="en-AU" sz="1200" b="0" i="0" u="none" strike="noStrike" kern="1200" baseline="0" dirty="0" smtClean="0">
                <a:solidFill>
                  <a:schemeClr val="tx1"/>
                </a:solidFill>
                <a:latin typeface="+mn-lt"/>
                <a:ea typeface="+mn-ea"/>
                <a:cs typeface="+mn-cs"/>
              </a:rPr>
              <a:t>2. Within;</a:t>
            </a:r>
          </a:p>
          <a:p>
            <a:r>
              <a:rPr lang="en-AU" sz="1200" b="0" i="0" u="none" strike="noStrike" kern="1200" baseline="0" dirty="0" smtClean="0">
                <a:solidFill>
                  <a:schemeClr val="tx1"/>
                </a:solidFill>
                <a:latin typeface="+mn-lt"/>
                <a:ea typeface="+mn-ea"/>
                <a:cs typeface="+mn-cs"/>
              </a:rPr>
              <a:t>3. Between;</a:t>
            </a:r>
          </a:p>
          <a:p>
            <a:r>
              <a:rPr lang="en-AU" sz="1200" b="0" i="0" u="none" strike="noStrike" kern="1200" baseline="0" dirty="0" smtClean="0">
                <a:solidFill>
                  <a:schemeClr val="tx1"/>
                </a:solidFill>
                <a:latin typeface="+mn-lt"/>
                <a:ea typeface="+mn-ea"/>
                <a:cs typeface="+mn-cs"/>
              </a:rPr>
              <a:t>4. Within</a:t>
            </a:r>
          </a:p>
        </p:txBody>
      </p:sp>
      <p:sp>
        <p:nvSpPr>
          <p:cNvPr id="4" name="Slide Number Placeholder 3"/>
          <p:cNvSpPr>
            <a:spLocks noGrp="1"/>
          </p:cNvSpPr>
          <p:nvPr>
            <p:ph type="sldNum" sz="quarter" idx="10"/>
          </p:nvPr>
        </p:nvSpPr>
        <p:spPr/>
        <p:txBody>
          <a:bodyPr/>
          <a:lstStyle/>
          <a:p>
            <a:fld id="{B8C8B966-E5D4-4997-A639-A4644368F632}" type="slidenum">
              <a:rPr lang="en-AU" smtClean="0"/>
              <a:t>13</a:t>
            </a:fld>
            <a:endParaRPr lang="en-AU"/>
          </a:p>
        </p:txBody>
      </p:sp>
    </p:spTree>
    <p:extLst>
      <p:ext uri="{BB962C8B-B14F-4D97-AF65-F5344CB8AC3E}">
        <p14:creationId xmlns:p14="http://schemas.microsoft.com/office/powerpoint/2010/main" val="380392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We assess that relationship (or association) in terms of a ‘correlation coefficient’, which measures the way in which the ‘values’ in one variable change in relation to ‘values’ in a second variable. A positive correlation coefficient occurs when values change in the same direction. For example, we might expect the sale of ice creams to increase as temperature increases. A negative correlation will exist when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+1 Perfect positive correlation</a:t>
            </a:r>
          </a:p>
          <a:p>
            <a:r>
              <a:rPr lang="en-AU" sz="1200" b="0" i="0" u="none" strike="noStrike" kern="1200" baseline="0" dirty="0" smtClean="0">
                <a:solidFill>
                  <a:schemeClr val="tx1"/>
                </a:solidFill>
                <a:latin typeface="+mn-lt"/>
                <a:ea typeface="+mn-ea"/>
                <a:cs typeface="+mn-cs"/>
              </a:rPr>
              <a:t>-1 Perfect negative correlation</a:t>
            </a:r>
          </a:p>
          <a:p>
            <a:r>
              <a:rPr lang="en-AU" sz="1200" b="0" i="0" u="none" strike="noStrike" kern="1200" baseline="0" dirty="0" smtClean="0">
                <a:solidFill>
                  <a:schemeClr val="tx1"/>
                </a:solidFill>
                <a:latin typeface="+mn-lt"/>
                <a:ea typeface="+mn-ea"/>
                <a:cs typeface="+mn-cs"/>
              </a:rPr>
              <a:t>0 No correlation</a:t>
            </a:r>
            <a:endParaRPr lang="en-AU" dirty="0"/>
          </a:p>
        </p:txBody>
      </p:sp>
      <p:sp>
        <p:nvSpPr>
          <p:cNvPr id="4" name="Slide Number Placeholder 3"/>
          <p:cNvSpPr>
            <a:spLocks noGrp="1"/>
          </p:cNvSpPr>
          <p:nvPr>
            <p:ph type="sldNum" sz="quarter" idx="10"/>
          </p:nvPr>
        </p:nvSpPr>
        <p:spPr/>
        <p:txBody>
          <a:bodyPr/>
          <a:lstStyle/>
          <a:p>
            <a:fld id="{B8C8B966-E5D4-4997-A639-A4644368F632}" type="slidenum">
              <a:rPr lang="en-AU" smtClean="0"/>
              <a:t>14</a:t>
            </a:fld>
            <a:endParaRPr lang="en-AU"/>
          </a:p>
        </p:txBody>
      </p:sp>
    </p:spTree>
    <p:extLst>
      <p:ext uri="{BB962C8B-B14F-4D97-AF65-F5344CB8AC3E}">
        <p14:creationId xmlns:p14="http://schemas.microsoft.com/office/powerpoint/2010/main" val="897660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16" name="Picture 6" descr="W:\Emily\Presentation assets\UWAM0289 Presentation pg1.png"/>
          <p:cNvPicPr>
            <a:picLocks noChangeAspect="1" noChangeArrowheads="1"/>
          </p:cNvPicPr>
          <p:nvPr/>
        </p:nvPicPr>
        <p:blipFill rotWithShape="1">
          <a:blip r:embed="rId3">
            <a:extLst>
              <a:ext uri="{28A0092B-C50C-407E-A947-70E740481C1C}">
                <a14:useLocalDpi xmlns:a14="http://schemas.microsoft.com/office/drawing/2010/main" val="0"/>
              </a:ext>
            </a:extLst>
          </a:blip>
          <a:srcRect l="91964" t="87895"/>
          <a:stretch/>
        </p:blipFill>
        <p:spPr bwMode="auto">
          <a:xfrm>
            <a:off x="8417859" y="6033246"/>
            <a:ext cx="735536" cy="8309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75488" y="1625724"/>
            <a:ext cx="5590392" cy="1803276"/>
          </a:xfrm>
          <a:prstGeom prst="rect">
            <a:avLst/>
          </a:prstGeom>
        </p:spPr>
        <p:txBody>
          <a:bodyPr/>
          <a:lstStyle>
            <a:lvl1pPr algn="l">
              <a:lnSpc>
                <a:spcPts val="6600"/>
              </a:lnSpc>
              <a:defRPr sz="6200" baseline="0">
                <a:solidFill>
                  <a:schemeClr val="bg1"/>
                </a:solidFill>
                <a:latin typeface="Arial" pitchFamily="34" charset="0"/>
                <a:cs typeface="Arial" pitchFamily="34" charset="0"/>
              </a:defRPr>
            </a:lvl1pPr>
          </a:lstStyle>
          <a:p>
            <a:r>
              <a:rPr lang="en-US" dirty="0"/>
              <a:t>Main heading</a:t>
            </a:r>
            <a:endParaRPr lang="en-AU" dirty="0"/>
          </a:p>
        </p:txBody>
      </p:sp>
      <p:sp>
        <p:nvSpPr>
          <p:cNvPr id="5" name="Subtitle 2"/>
          <p:cNvSpPr>
            <a:spLocks noGrp="1"/>
          </p:cNvSpPr>
          <p:nvPr>
            <p:ph type="subTitle" idx="1" hasCustomPrompt="1"/>
          </p:nvPr>
        </p:nvSpPr>
        <p:spPr>
          <a:xfrm>
            <a:off x="475488" y="3455288"/>
            <a:ext cx="5563248" cy="288032"/>
          </a:xfrm>
          <a:prstGeom prst="rect">
            <a:avLst/>
          </a:prstGeom>
        </p:spPr>
        <p:txBody>
          <a:bodyPr/>
          <a:lstStyle>
            <a:lvl1pPr marL="0" indent="0" algn="l">
              <a:buNone/>
              <a:defRPr sz="1230" b="1" baseline="0">
                <a:solidFill>
                  <a:srgbClr val="DDB10A"/>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Subheading</a:t>
            </a:r>
            <a:endParaRPr lang="en-AU" dirty="0"/>
          </a:p>
        </p:txBody>
      </p:sp>
      <p:cxnSp>
        <p:nvCxnSpPr>
          <p:cNvPr id="4" name="Straight Connector 3"/>
          <p:cNvCxnSpPr/>
          <p:nvPr/>
        </p:nvCxnSpPr>
        <p:spPr>
          <a:xfrm>
            <a:off x="475488"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32240"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46656"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61072" y="5512280"/>
            <a:ext cx="1800200" cy="0"/>
          </a:xfrm>
          <a:prstGeom prst="line">
            <a:avLst/>
          </a:prstGeom>
          <a:ln w="12700">
            <a:solidFill>
              <a:srgbClr val="DDB10A"/>
            </a:solidFill>
          </a:ln>
        </p:spPr>
        <p:style>
          <a:lnRef idx="1">
            <a:schemeClr val="accent1"/>
          </a:lnRef>
          <a:fillRef idx="0">
            <a:schemeClr val="accent1"/>
          </a:fillRef>
          <a:effectRef idx="0">
            <a:schemeClr val="accent1"/>
          </a:effectRef>
          <a:fontRef idx="minor">
            <a:schemeClr val="tx1"/>
          </a:fontRef>
        </p:style>
      </p:cxnSp>
      <p:sp>
        <p:nvSpPr>
          <p:cNvPr id="18" name="Text Placeholder 6"/>
          <p:cNvSpPr>
            <a:spLocks noGrp="1"/>
          </p:cNvSpPr>
          <p:nvPr>
            <p:ph type="body" sz="quarter" idx="16" hasCustomPrompt="1"/>
          </p:nvPr>
        </p:nvSpPr>
        <p:spPr>
          <a:xfrm>
            <a:off x="2462944"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19" name="Text Placeholder 6"/>
          <p:cNvSpPr>
            <a:spLocks noGrp="1"/>
          </p:cNvSpPr>
          <p:nvPr>
            <p:ph type="body" sz="quarter" idx="17" hasCustomPrompt="1"/>
          </p:nvPr>
        </p:nvSpPr>
        <p:spPr>
          <a:xfrm>
            <a:off x="4549092"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20" name="Text Placeholder 6"/>
          <p:cNvSpPr>
            <a:spLocks noGrp="1"/>
          </p:cNvSpPr>
          <p:nvPr>
            <p:ph type="body" sz="quarter" idx="18" hasCustomPrompt="1"/>
          </p:nvPr>
        </p:nvSpPr>
        <p:spPr>
          <a:xfrm>
            <a:off x="6635240"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
        <p:nvSpPr>
          <p:cNvPr id="21" name="Text Placeholder 6"/>
          <p:cNvSpPr>
            <a:spLocks noGrp="1"/>
          </p:cNvSpPr>
          <p:nvPr>
            <p:ph type="body" sz="quarter" idx="19" hasCustomPrompt="1"/>
          </p:nvPr>
        </p:nvSpPr>
        <p:spPr>
          <a:xfrm>
            <a:off x="376796" y="5576400"/>
            <a:ext cx="1897200" cy="792162"/>
          </a:xfrm>
          <a:prstGeom prst="rect">
            <a:avLst/>
          </a:prstGeom>
        </p:spPr>
        <p:txBody>
          <a:bodyPr/>
          <a:lstStyle>
            <a:lvl1pPr marL="0" indent="0">
              <a:buNone/>
              <a:defRPr sz="1100" b="1">
                <a:solidFill>
                  <a:schemeClr val="bg1"/>
                </a:solidFill>
                <a:latin typeface="Arial" pitchFamily="34" charset="0"/>
                <a:cs typeface="Arial" pitchFamily="34" charset="0"/>
              </a:defRPr>
            </a:lvl1pPr>
          </a:lstStyle>
          <a:p>
            <a:pPr lvl="0"/>
            <a:r>
              <a:rPr lang="en-US" sz="1200" dirty="0"/>
              <a:t>Type information here</a:t>
            </a:r>
            <a:endParaRPr lang="en-AU" dirty="0"/>
          </a:p>
        </p:txBody>
      </p:sp>
    </p:spTree>
    <p:extLst>
      <p:ext uri="{BB962C8B-B14F-4D97-AF65-F5344CB8AC3E}">
        <p14:creationId xmlns:p14="http://schemas.microsoft.com/office/powerpoint/2010/main" val="9719799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25960D-D1C6-454A-B00B-BD29AE45A244}" type="datetime1">
              <a:rPr lang="en-AU" smtClean="0"/>
              <a:t>14/01/2021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27598543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25960D-D1C6-454A-B00B-BD29AE45A244}" type="datetime1">
              <a:rPr lang="en-AU" smtClean="0"/>
              <a:t>14/01/2021</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87145911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25960D-D1C6-454A-B00B-BD29AE45A244}" type="datetime1">
              <a:rPr lang="en-AU" smtClean="0"/>
              <a:t>14/01/2021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92499643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960D-D1C6-454A-B00B-BD29AE45A244}" type="datetime1">
              <a:rPr lang="en-AU" smtClean="0"/>
              <a:t>14/01/2021</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7193577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C25960D-D1C6-454A-B00B-BD29AE45A244}" type="datetime1">
              <a:rPr lang="en-AU" smtClean="0"/>
              <a:t>14/01/2021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208725409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25960D-D1C6-454A-B00B-BD29AE45A244}" type="datetime1">
              <a:rPr lang="en-AU" smtClean="0"/>
              <a:t>14/01/2021</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7229236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46834299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57558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48798064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873365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
        <p:nvSpPr>
          <p:cNvPr id="7"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14/01/2021</a:t>
            </a:fld>
            <a:endParaRPr lang="en-AU" dirty="0"/>
          </a:p>
        </p:txBody>
      </p:sp>
      <p:sp>
        <p:nvSpPr>
          <p:cNvPr id="8"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9"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Content Placeholder 2"/>
          <p:cNvSpPr>
            <a:spLocks noGrp="1"/>
          </p:cNvSpPr>
          <p:nvPr>
            <p:ph sz="half" idx="1"/>
          </p:nvPr>
        </p:nvSpPr>
        <p:spPr>
          <a:xfrm>
            <a:off x="457200" y="1556792"/>
            <a:ext cx="8219256" cy="4824536"/>
          </a:xfrm>
          <a:prstGeom prst="rect">
            <a:avLst/>
          </a:prstGeom>
        </p:spPr>
        <p:txBody>
          <a:bodyPr/>
          <a:lstStyle>
            <a:lvl1pPr marL="342900" indent="-342900">
              <a:buFont typeface="Wingdings" panose="05000000000000000000" pitchFamily="2" charset="2"/>
              <a:buChar cha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9384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62960056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363624176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75149810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with Sub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normAutofit/>
          </a:bodyPr>
          <a:lstStyle>
            <a:lvl1pPr marL="0" indent="0" algn="ctr">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02006"/>
            <a:ext cx="4040188" cy="3724157"/>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normAutofit/>
          </a:bodyPr>
          <a:lstStyle>
            <a:lvl1pPr marL="0" indent="0" algn="ctr">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02006"/>
            <a:ext cx="4041775" cy="3724157"/>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14/01/2021</a:t>
            </a:fld>
            <a:endParaRPr lang="en-AU" dirty="0"/>
          </a:p>
        </p:txBody>
      </p:sp>
      <p:sp>
        <p:nvSpPr>
          <p:cNvPr id="12"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13" name="Slide Number Placeholder 5"/>
          <p:cNvSpPr>
            <a:spLocks noGrp="1"/>
          </p:cNvSpPr>
          <p:nvPr>
            <p:ph type="sldNum" sz="quarter" idx="12"/>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without Subtitle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56792"/>
            <a:ext cx="4040188" cy="4569371"/>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6" name="Content Placeholder 5"/>
          <p:cNvSpPr>
            <a:spLocks noGrp="1"/>
          </p:cNvSpPr>
          <p:nvPr>
            <p:ph sz="quarter" idx="4"/>
          </p:nvPr>
        </p:nvSpPr>
        <p:spPr>
          <a:xfrm>
            <a:off x="4645025" y="1556792"/>
            <a:ext cx="4041775" cy="4569371"/>
          </a:xfrm>
          <a:prstGeom prst="rect">
            <a:avLst/>
          </a:prstGeom>
        </p:spPr>
        <p:txBody>
          <a:bodyPr/>
          <a:lstStyle>
            <a:lvl1pPr marL="180975" indent="-180975">
              <a:buFont typeface="Wingdings" panose="05000000000000000000" pitchFamily="2" charset="2"/>
              <a:buChar char="§"/>
              <a:defRPr sz="2000">
                <a:latin typeface="Arial" panose="020B0604020202020204" pitchFamily="34" charset="0"/>
                <a:cs typeface="Arial" panose="020B0604020202020204" pitchFamily="34" charset="0"/>
              </a:defRPr>
            </a:lvl1pPr>
            <a:lvl2pPr marL="361950" indent="-180975">
              <a:defRPr sz="1800">
                <a:latin typeface="Arial" panose="020B0604020202020204" pitchFamily="34" charset="0"/>
                <a:cs typeface="Arial" panose="020B0604020202020204" pitchFamily="34" charset="0"/>
              </a:defRPr>
            </a:lvl2pPr>
            <a:lvl3pPr marL="714375" indent="-171450">
              <a:buFont typeface="Wingdings" panose="05000000000000000000" pitchFamily="2" charset="2"/>
              <a:buChar char="§"/>
              <a:defRPr sz="1400">
                <a:latin typeface="Arial" panose="020B0604020202020204" pitchFamily="34" charset="0"/>
                <a:cs typeface="Arial" panose="020B0604020202020204" pitchFamily="34" charset="0"/>
              </a:defRPr>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14/01/2021</a:t>
            </a:fld>
            <a:endParaRPr lang="en-AU" dirty="0"/>
          </a:p>
        </p:txBody>
      </p:sp>
      <p:sp>
        <p:nvSpPr>
          <p:cNvPr id="12"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13" name="Slide Number Placeholder 5"/>
          <p:cNvSpPr>
            <a:spLocks noGrp="1"/>
          </p:cNvSpPr>
          <p:nvPr>
            <p:ph type="sldNum" sz="quarter" idx="12"/>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
        <p:nvSpPr>
          <p:cNvPr id="10" name="Title 1"/>
          <p:cNvSpPr>
            <a:spLocks noGrp="1"/>
          </p:cNvSpPr>
          <p:nvPr>
            <p:ph type="title"/>
          </p:nvPr>
        </p:nvSpPr>
        <p:spPr>
          <a:xfrm>
            <a:off x="457200" y="274638"/>
            <a:ext cx="6491064" cy="706090"/>
          </a:xfrm>
          <a:prstGeom prst="rect">
            <a:avLst/>
          </a:prstGeom>
        </p:spPr>
        <p:txBody>
          <a:bodyPr/>
          <a:lstStyle>
            <a:lvl1pPr algn="l">
              <a:defRPr lang="en-AU" sz="4000" b="1" kern="1200" baseline="0" dirty="0">
                <a:solidFill>
                  <a:srgbClr val="27348B"/>
                </a:solidFill>
                <a:latin typeface="Arial" panose="020B0604020202020204" pitchFamily="34" charset="0"/>
                <a:ea typeface="+mn-ea"/>
                <a:cs typeface="Arial" panose="020B060402020202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14407922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ection Breaker">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u="none">
                <a:latin typeface="Arial" panose="020B0604020202020204" pitchFamily="34" charset="0"/>
                <a:cs typeface="Arial" panose="020B0604020202020204" pitchFamily="34" charset="0"/>
              </a:defRPr>
            </a:lvl1pPr>
          </a:lstStyle>
          <a:p>
            <a:r>
              <a:rPr lang="en-US" dirty="0"/>
              <a:t>Click to edit Master title style</a:t>
            </a:r>
            <a:endParaRPr lang="en-AU"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u="none">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
        <p:nvSpPr>
          <p:cNvPr id="7" name="Date Placeholder 3"/>
          <p:cNvSpPr>
            <a:spLocks noGrp="1"/>
          </p:cNvSpPr>
          <p:nvPr>
            <p:ph type="dt" sz="half" idx="10"/>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14/01/2021</a:t>
            </a:fld>
            <a:endParaRPr lang="en-AU" dirty="0"/>
          </a:p>
        </p:txBody>
      </p:sp>
      <p:sp>
        <p:nvSpPr>
          <p:cNvPr id="8" name="Footer Placeholder 4"/>
          <p:cNvSpPr>
            <a:spLocks noGrp="1"/>
          </p:cNvSpPr>
          <p:nvPr>
            <p:ph type="ftr" sz="quarter" idx="11"/>
          </p:nvPr>
        </p:nvSpPr>
        <p:spPr>
          <a:xfrm>
            <a:off x="1475656" y="6473825"/>
            <a:ext cx="1944216" cy="365125"/>
          </a:xfrm>
          <a:prstGeom prst="rect">
            <a:avLst/>
          </a:prstGeom>
        </p:spPr>
        <p:txBody>
          <a:bodyPr/>
          <a:lstStyle>
            <a:lvl1pPr>
              <a:defRPr sz="1050"/>
            </a:lvl1pPr>
          </a:lstStyle>
          <a:p>
            <a:endParaRPr lang="en-AU" dirty="0"/>
          </a:p>
        </p:txBody>
      </p:sp>
      <p:sp>
        <p:nvSpPr>
          <p:cNvPr id="9"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2892820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C25960D-D1C6-454A-B00B-BD29AE45A244}" type="datetime1">
              <a:rPr lang="en-AU" smtClean="0"/>
              <a:t>14/01/2021</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4127844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8784064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61314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25960D-D1C6-454A-B00B-BD29AE45A244}" type="datetime1">
              <a:rPr lang="en-AU" smtClean="0"/>
              <a:t>14/01/2021</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C79849E7-093B-423B-8873-DA1FBA030029}" type="slidenum">
              <a:rPr lang="en-AU" smtClean="0"/>
              <a:pPr/>
              <a:t>‹#›</a:t>
            </a:fld>
            <a:endParaRPr lang="en-AU"/>
          </a:p>
        </p:txBody>
      </p:sp>
    </p:spTree>
    <p:extLst>
      <p:ext uri="{BB962C8B-B14F-4D97-AF65-F5344CB8AC3E}">
        <p14:creationId xmlns:p14="http://schemas.microsoft.com/office/powerpoint/2010/main" val="12007256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396" y="0"/>
            <a:ext cx="9153396"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1" name="Picture 3" descr="W:\Emily\Presentation assets\UWAM0289 Presentation pg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3" y="0"/>
            <a:ext cx="9162000" cy="687060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3"/>
          <p:cNvSpPr>
            <a:spLocks noGrp="1"/>
          </p:cNvSpPr>
          <p:nvPr>
            <p:ph type="dt" sz="half" idx="2"/>
          </p:nvPr>
        </p:nvSpPr>
        <p:spPr>
          <a:xfrm>
            <a:off x="467544" y="6473825"/>
            <a:ext cx="864096" cy="365125"/>
          </a:xfrm>
          <a:prstGeom prst="rect">
            <a:avLst/>
          </a:prstGeom>
        </p:spPr>
        <p:txBody>
          <a:bodyPr/>
          <a:lstStyle>
            <a:lvl1pPr>
              <a:defRPr sz="1050">
                <a:latin typeface="Arial" panose="020B0604020202020204" pitchFamily="34" charset="0"/>
                <a:cs typeface="Arial" panose="020B0604020202020204" pitchFamily="34" charset="0"/>
              </a:defRPr>
            </a:lvl1pPr>
          </a:lstStyle>
          <a:p>
            <a:fld id="{8C25960D-D1C6-454A-B00B-BD29AE45A244}" type="datetime1">
              <a:rPr lang="en-AU" smtClean="0"/>
              <a:t>14/01/2021</a:t>
            </a:fld>
            <a:endParaRPr lang="en-AU" dirty="0"/>
          </a:p>
        </p:txBody>
      </p:sp>
      <p:sp>
        <p:nvSpPr>
          <p:cNvPr id="6" name="Footer Placeholder 4"/>
          <p:cNvSpPr>
            <a:spLocks noGrp="1"/>
          </p:cNvSpPr>
          <p:nvPr>
            <p:ph type="ftr" sz="quarter" idx="3"/>
          </p:nvPr>
        </p:nvSpPr>
        <p:spPr>
          <a:xfrm>
            <a:off x="1475656" y="6473825"/>
            <a:ext cx="1944216" cy="365125"/>
          </a:xfrm>
          <a:prstGeom prst="rect">
            <a:avLst/>
          </a:prstGeom>
        </p:spPr>
        <p:txBody>
          <a:bodyPr/>
          <a:lstStyle>
            <a:lvl1pPr>
              <a:defRPr sz="1050"/>
            </a:lvl1pPr>
          </a:lstStyle>
          <a:p>
            <a:endParaRPr lang="en-AU" dirty="0"/>
          </a:p>
        </p:txBody>
      </p:sp>
      <p:sp>
        <p:nvSpPr>
          <p:cNvPr id="8" name="Slide Number Placeholder 5"/>
          <p:cNvSpPr>
            <a:spLocks noGrp="1"/>
          </p:cNvSpPr>
          <p:nvPr>
            <p:ph type="sldNum" sz="quarter" idx="4"/>
          </p:nvPr>
        </p:nvSpPr>
        <p:spPr>
          <a:xfrm>
            <a:off x="8676457"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426497667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9" r:id="rId3"/>
    <p:sldLayoutId id="2147483672" r:id="rId4"/>
    <p:sldLayoutId id="2147483670" r:id="rId5"/>
    <p:sldLayoutId id="2147483673"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5960D-D1C6-454A-B00B-BD29AE45A244}" type="datetime1">
              <a:rPr lang="en-AU" smtClean="0"/>
              <a:t>14/01/2021</a:t>
            </a:fld>
            <a:endParaRPr lang="en-AU"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79849E7-093B-423B-8873-DA1FBA030029}" type="slidenum">
              <a:rPr lang="en-AU" smtClean="0"/>
              <a:pPr/>
              <a:t>‹#›</a:t>
            </a:fld>
            <a:endParaRPr lang="en-AU"/>
          </a:p>
        </p:txBody>
      </p:sp>
    </p:spTree>
    <p:extLst>
      <p:ext uri="{BB962C8B-B14F-4D97-AF65-F5344CB8AC3E}">
        <p14:creationId xmlns:p14="http://schemas.microsoft.com/office/powerpoint/2010/main" val="330274200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988840"/>
            <a:ext cx="8200968" cy="2163316"/>
          </a:xfrm>
        </p:spPr>
        <p:txBody>
          <a:bodyPr/>
          <a:lstStyle/>
          <a:p>
            <a:pPr algn="ctr">
              <a:lnSpc>
                <a:spcPct val="150000"/>
              </a:lnSpc>
            </a:pPr>
            <a:r>
              <a:rPr lang="en-AU" sz="4000" b="1" dirty="0" smtClean="0"/>
              <a:t>Introduction to R</a:t>
            </a:r>
            <a:endParaRPr lang="en-AU" sz="4000" b="1" dirty="0"/>
          </a:p>
        </p:txBody>
      </p:sp>
      <p:sp>
        <p:nvSpPr>
          <p:cNvPr id="5" name="Subtitle 4"/>
          <p:cNvSpPr>
            <a:spLocks noGrp="1"/>
          </p:cNvSpPr>
          <p:nvPr>
            <p:ph type="subTitle" idx="1"/>
          </p:nvPr>
        </p:nvSpPr>
        <p:spPr>
          <a:xfrm>
            <a:off x="247548" y="4581128"/>
            <a:ext cx="8640960" cy="360040"/>
          </a:xfrm>
        </p:spPr>
        <p:txBody>
          <a:bodyPr/>
          <a:lstStyle/>
          <a:p>
            <a:pPr algn="ctr"/>
            <a:r>
              <a:rPr lang="en-AU" sz="2400" dirty="0"/>
              <a:t/>
            </a:r>
            <a:br>
              <a:rPr lang="en-AU" sz="2400" dirty="0"/>
            </a:br>
            <a:r>
              <a:rPr lang="en-AU" sz="2800" dirty="0" smtClean="0"/>
              <a:t>Omid </a:t>
            </a:r>
            <a:r>
              <a:rPr lang="en-AU" sz="2800" dirty="0" err="1" smtClean="0"/>
              <a:t>Ghasemi</a:t>
            </a:r>
            <a:r>
              <a:rPr lang="en-AU" sz="2800" dirty="0" smtClean="0"/>
              <a:t>, Mahdi Mazidi</a:t>
            </a:r>
          </a:p>
          <a:p>
            <a:pPr algn="ctr"/>
            <a:endParaRPr lang="en-AU" sz="12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88"/>
            <a:ext cx="2920360" cy="992922"/>
          </a:xfrm>
          <a:prstGeom prst="rect">
            <a:avLst/>
          </a:prstGeom>
        </p:spPr>
      </p:pic>
      <p:sp>
        <p:nvSpPr>
          <p:cNvPr id="6" name="Rectangle 5"/>
          <p:cNvSpPr/>
          <p:nvPr/>
        </p:nvSpPr>
        <p:spPr>
          <a:xfrm>
            <a:off x="6728268" y="238904"/>
            <a:ext cx="2160240" cy="743362"/>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8505" y="116632"/>
            <a:ext cx="2423975" cy="796321"/>
          </a:xfrm>
          <a:prstGeom prst="rect">
            <a:avLst/>
          </a:prstGeom>
        </p:spPr>
      </p:pic>
    </p:spTree>
    <p:extLst>
      <p:ext uri="{BB962C8B-B14F-4D97-AF65-F5344CB8AC3E}">
        <p14:creationId xmlns:p14="http://schemas.microsoft.com/office/powerpoint/2010/main" val="1802583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980728"/>
            <a:ext cx="6347714" cy="5060635"/>
          </a:xfrm>
        </p:spPr>
        <p:txBody>
          <a:bodyPr>
            <a:noAutofit/>
          </a:bodyPr>
          <a:lstStyle/>
          <a:p>
            <a:r>
              <a:rPr lang="en-AU" sz="2000" dirty="0">
                <a:latin typeface="Times New Roman" panose="02020603050405020304" pitchFamily="18" charset="0"/>
                <a:cs typeface="Times New Roman" panose="02020603050405020304" pitchFamily="18" charset="0"/>
              </a:rPr>
              <a:t>A t-test examines differences in the mean scores of a parametric dependent variable across two groups or conditions (the independent variable</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1000" dirty="0" smtClean="0">
              <a:latin typeface="Times New Roman" panose="02020603050405020304" pitchFamily="18" charset="0"/>
              <a:cs typeface="Times New Roman" panose="02020603050405020304" pitchFamily="18" charset="0"/>
            </a:endParaRPr>
          </a:p>
          <a:p>
            <a:r>
              <a:rPr lang="en-AU" sz="2000" b="1" dirty="0" smtClean="0">
                <a:latin typeface="Times New Roman" panose="02020603050405020304" pitchFamily="18" charset="0"/>
                <a:cs typeface="Times New Roman" panose="02020603050405020304" pitchFamily="18" charset="0"/>
              </a:rPr>
              <a:t>Paired sample t-test: </a:t>
            </a:r>
            <a:r>
              <a:rPr lang="en-AU" sz="2000" dirty="0" smtClean="0">
                <a:latin typeface="Times New Roman" panose="02020603050405020304" pitchFamily="18" charset="0"/>
                <a:cs typeface="Times New Roman" panose="02020603050405020304" pitchFamily="18" charset="0"/>
              </a:rPr>
              <a:t>examines </a:t>
            </a:r>
            <a:r>
              <a:rPr lang="en-AU" sz="2000" dirty="0">
                <a:latin typeface="Times New Roman" panose="02020603050405020304" pitchFamily="18" charset="0"/>
                <a:cs typeface="Times New Roman" panose="02020603050405020304" pitchFamily="18" charset="0"/>
              </a:rPr>
              <a:t>differences in mean </a:t>
            </a:r>
            <a:r>
              <a:rPr lang="en-AU" sz="2000" dirty="0" smtClean="0">
                <a:latin typeface="Times New Roman" panose="02020603050405020304" pitchFamily="18" charset="0"/>
                <a:cs typeface="Times New Roman" panose="02020603050405020304" pitchFamily="18" charset="0"/>
              </a:rPr>
              <a:t>scores </a:t>
            </a:r>
            <a:r>
              <a:rPr lang="en-AU" sz="2000" dirty="0">
                <a:latin typeface="Times New Roman" panose="02020603050405020304" pitchFamily="18" charset="0"/>
                <a:cs typeface="Times New Roman" panose="02020603050405020304" pitchFamily="18" charset="0"/>
              </a:rPr>
              <a:t>across </a:t>
            </a:r>
            <a:r>
              <a:rPr lang="en-AU" sz="2000" dirty="0" smtClean="0">
                <a:latin typeface="Times New Roman" panose="02020603050405020304" pitchFamily="18" charset="0"/>
                <a:cs typeface="Times New Roman" panose="02020603050405020304" pitchFamily="18" charset="0"/>
              </a:rPr>
              <a:t>two within-group conditions, </a:t>
            </a:r>
            <a:r>
              <a:rPr lang="en-AU" sz="2000" dirty="0">
                <a:latin typeface="Times New Roman" panose="02020603050405020304" pitchFamily="18" charset="0"/>
                <a:cs typeface="Times New Roman" panose="02020603050405020304" pitchFamily="18" charset="0"/>
              </a:rPr>
              <a:t>measured across a single </a:t>
            </a:r>
            <a:r>
              <a:rPr lang="en-AU" sz="2000" dirty="0" smtClean="0">
                <a:latin typeface="Times New Roman" panose="02020603050405020304" pitchFamily="18" charset="0"/>
                <a:cs typeface="Times New Roman" panose="02020603050405020304" pitchFamily="18" charset="0"/>
              </a:rPr>
              <a:t>group.</a:t>
            </a:r>
          </a:p>
          <a:p>
            <a:endParaRPr lang="en-AU" sz="1100" dirty="0">
              <a:latin typeface="Times New Roman" panose="02020603050405020304" pitchFamily="18" charset="0"/>
              <a:cs typeface="Times New Roman" panose="02020603050405020304" pitchFamily="18" charset="0"/>
            </a:endParaRPr>
          </a:p>
          <a:p>
            <a:r>
              <a:rPr lang="en-AU" sz="2000" b="1" dirty="0" smtClean="0">
                <a:latin typeface="Times New Roman" panose="02020603050405020304" pitchFamily="18" charset="0"/>
                <a:cs typeface="Times New Roman" panose="02020603050405020304" pitchFamily="18" charset="0"/>
              </a:rPr>
              <a:t>Independent </a:t>
            </a:r>
            <a:r>
              <a:rPr lang="en-AU" sz="2000" b="1" dirty="0">
                <a:latin typeface="Times New Roman" panose="02020603050405020304" pitchFamily="18" charset="0"/>
                <a:cs typeface="Times New Roman" panose="02020603050405020304" pitchFamily="18" charset="0"/>
              </a:rPr>
              <a:t>sample </a:t>
            </a:r>
            <a:r>
              <a:rPr lang="en-AU" sz="2000" b="1" dirty="0" smtClean="0">
                <a:latin typeface="Times New Roman" panose="02020603050405020304" pitchFamily="18" charset="0"/>
                <a:cs typeface="Times New Roman" panose="02020603050405020304" pitchFamily="18" charset="0"/>
              </a:rPr>
              <a:t>t-test: </a:t>
            </a:r>
            <a:r>
              <a:rPr lang="en-AU" sz="2000" dirty="0" smtClean="0">
                <a:latin typeface="Times New Roman" panose="02020603050405020304" pitchFamily="18" charset="0"/>
                <a:cs typeface="Times New Roman" panose="02020603050405020304" pitchFamily="18" charset="0"/>
              </a:rPr>
              <a:t>examines differences between two </a:t>
            </a:r>
            <a:r>
              <a:rPr lang="en-AU" sz="2000" dirty="0">
                <a:latin typeface="Times New Roman" panose="02020603050405020304" pitchFamily="18" charset="0"/>
                <a:cs typeface="Times New Roman" panose="02020603050405020304" pitchFamily="18" charset="0"/>
              </a:rPr>
              <a:t>distinct groups. </a:t>
            </a:r>
            <a:r>
              <a:rPr lang="en-AU" sz="2000" dirty="0" smtClean="0">
                <a:latin typeface="Times New Roman" panose="02020603050405020304" pitchFamily="18" charset="0"/>
                <a:cs typeface="Times New Roman" panose="02020603050405020304" pitchFamily="18" charset="0"/>
              </a:rPr>
              <a:t>The differences might be:</a:t>
            </a:r>
          </a:p>
          <a:p>
            <a:pPr>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directly </a:t>
            </a:r>
            <a:r>
              <a:rPr lang="en-AU" sz="2000" dirty="0">
                <a:latin typeface="Times New Roman" panose="02020603050405020304" pitchFamily="18" charset="0"/>
                <a:cs typeface="Times New Roman" panose="02020603050405020304" pitchFamily="18" charset="0"/>
              </a:rPr>
              <a:t>manipulated (e.g. drug treatment group vs. placebo </a:t>
            </a:r>
            <a:r>
              <a:rPr lang="en-AU" sz="2000" dirty="0" smtClean="0">
                <a:latin typeface="Times New Roman" panose="02020603050405020304" pitchFamily="18" charset="0"/>
                <a:cs typeface="Times New Roman" panose="02020603050405020304" pitchFamily="18" charset="0"/>
              </a:rPr>
              <a:t>group)</a:t>
            </a:r>
          </a:p>
          <a:p>
            <a:pPr>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naturally occurring </a:t>
            </a:r>
            <a:r>
              <a:rPr lang="en-AU" sz="2000" dirty="0">
                <a:latin typeface="Times New Roman" panose="02020603050405020304" pitchFamily="18" charset="0"/>
                <a:cs typeface="Times New Roman" panose="02020603050405020304" pitchFamily="18" charset="0"/>
              </a:rPr>
              <a:t>(e.g. male vs. </a:t>
            </a:r>
            <a:r>
              <a:rPr lang="en-AU" sz="2000" dirty="0" smtClean="0">
                <a:latin typeface="Times New Roman" panose="02020603050405020304" pitchFamily="18" charset="0"/>
                <a:cs typeface="Times New Roman" panose="02020603050405020304" pitchFamily="18" charset="0"/>
              </a:rPr>
              <a:t>female)</a:t>
            </a:r>
          </a:p>
          <a:p>
            <a:pPr>
              <a:buFont typeface="Wingdings" panose="05000000000000000000" pitchFamily="2" charset="2"/>
              <a:buChar char="ü"/>
            </a:pPr>
            <a:r>
              <a:rPr lang="en-AU" sz="2000" dirty="0">
                <a:latin typeface="Times New Roman" panose="02020603050405020304" pitchFamily="18" charset="0"/>
                <a:cs typeface="Times New Roman" panose="02020603050405020304" pitchFamily="18" charset="0"/>
              </a:rPr>
              <a:t>c</a:t>
            </a:r>
            <a:r>
              <a:rPr lang="en-AU" sz="2000" dirty="0" smtClean="0">
                <a:latin typeface="Times New Roman" panose="02020603050405020304" pitchFamily="18" charset="0"/>
                <a:cs typeface="Times New Roman" panose="02020603050405020304" pitchFamily="18" charset="0"/>
              </a:rPr>
              <a:t>ould be beyond </a:t>
            </a:r>
            <a:r>
              <a:rPr lang="en-AU" sz="2000" dirty="0">
                <a:latin typeface="Times New Roman" panose="02020603050405020304" pitchFamily="18" charset="0"/>
                <a:cs typeface="Times New Roman" panose="02020603050405020304" pitchFamily="18" charset="0"/>
              </a:rPr>
              <a:t>the control of the </a:t>
            </a:r>
            <a:r>
              <a:rPr lang="en-AU" sz="2000" dirty="0" smtClean="0">
                <a:latin typeface="Times New Roman" panose="02020603050405020304" pitchFamily="18" charset="0"/>
                <a:cs typeface="Times New Roman" panose="02020603050405020304" pitchFamily="18" charset="0"/>
              </a:rPr>
              <a:t>experimenter (e.g</a:t>
            </a:r>
            <a:r>
              <a:rPr lang="en-AU" sz="2000" dirty="0">
                <a:latin typeface="Times New Roman" panose="02020603050405020304" pitchFamily="18" charset="0"/>
                <a:cs typeface="Times New Roman" panose="02020603050405020304" pitchFamily="18" charset="0"/>
              </a:rPr>
              <a:t>. depressed </a:t>
            </a:r>
            <a:r>
              <a:rPr lang="en-AU" sz="2000" dirty="0" smtClean="0">
                <a:latin typeface="Times New Roman" panose="02020603050405020304" pitchFamily="18" charset="0"/>
                <a:cs typeface="Times New Roman" panose="02020603050405020304" pitchFamily="18" charset="0"/>
              </a:rPr>
              <a:t>vs</a:t>
            </a:r>
            <a:r>
              <a:rPr lang="en-AU" sz="2000" dirty="0">
                <a:latin typeface="Times New Roman" panose="02020603050405020304" pitchFamily="18" charset="0"/>
                <a:cs typeface="Times New Roman" panose="02020603050405020304" pitchFamily="18" charset="0"/>
              </a:rPr>
              <a:t>. healthy </a:t>
            </a:r>
            <a:r>
              <a:rPr lang="en-AU" sz="2000" dirty="0" smtClean="0">
                <a:latin typeface="Times New Roman" panose="02020603050405020304" pitchFamily="18" charset="0"/>
                <a:cs typeface="Times New Roman" panose="02020603050405020304" pitchFamily="18" charset="0"/>
              </a:rPr>
              <a:t>people</a:t>
            </a:r>
            <a:r>
              <a:rPr lang="en-AU" sz="2000" dirty="0">
                <a:latin typeface="Times New Roman" panose="02020603050405020304" pitchFamily="18" charset="0"/>
                <a:cs typeface="Times New Roman" panose="02020603050405020304" pitchFamily="18" charset="0"/>
              </a:rPr>
              <a:t>)</a:t>
            </a:r>
            <a:endParaRPr lang="en-AU" sz="2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10</a:t>
            </a:fld>
            <a:endParaRPr lang="en-AU"/>
          </a:p>
        </p:txBody>
      </p:sp>
    </p:spTree>
    <p:extLst>
      <p:ext uri="{BB962C8B-B14F-4D97-AF65-F5344CB8AC3E}">
        <p14:creationId xmlns:p14="http://schemas.microsoft.com/office/powerpoint/2010/main" val="42270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124744"/>
            <a:ext cx="6347714" cy="4916619"/>
          </a:xfrm>
        </p:spPr>
        <p:txBody>
          <a:bodyPr>
            <a:normAutofit/>
          </a:bodyPr>
          <a:lstStyle/>
          <a:p>
            <a:pPr marL="0" indent="0">
              <a:buNone/>
            </a:pPr>
            <a:r>
              <a:rPr lang="en-AU" sz="2200" dirty="0" smtClean="0">
                <a:latin typeface="Times New Roman" panose="02020603050405020304" pitchFamily="18" charset="0"/>
                <a:cs typeface="Times New Roman" panose="02020603050405020304" pitchFamily="18" charset="0"/>
              </a:rPr>
              <a:t>Other names of independent </a:t>
            </a:r>
            <a:r>
              <a:rPr lang="en-AU" sz="2200" dirty="0">
                <a:latin typeface="Times New Roman" panose="02020603050405020304" pitchFamily="18" charset="0"/>
                <a:cs typeface="Times New Roman" panose="02020603050405020304" pitchFamily="18" charset="0"/>
              </a:rPr>
              <a:t>samples</a:t>
            </a:r>
            <a:r>
              <a:rPr lang="en-AU" sz="2200" dirty="0" smtClean="0">
                <a:latin typeface="Times New Roman" panose="02020603050405020304" pitchFamily="18" charset="0"/>
                <a:cs typeface="Times New Roman" panose="02020603050405020304" pitchFamily="18" charset="0"/>
              </a:rPr>
              <a:t> t-test</a:t>
            </a:r>
          </a:p>
          <a:p>
            <a:r>
              <a:rPr lang="en-AU" sz="2200" dirty="0" smtClean="0">
                <a:latin typeface="Times New Roman" panose="02020603050405020304" pitchFamily="18" charset="0"/>
                <a:cs typeface="Times New Roman" panose="02020603050405020304" pitchFamily="18" charset="0"/>
              </a:rPr>
              <a:t>Between-groups t-test</a:t>
            </a:r>
          </a:p>
          <a:p>
            <a:r>
              <a:rPr lang="en-AU" sz="2200" dirty="0" smtClean="0">
                <a:latin typeface="Times New Roman" panose="02020603050405020304" pitchFamily="18" charset="0"/>
                <a:cs typeface="Times New Roman" panose="02020603050405020304" pitchFamily="18" charset="0"/>
              </a:rPr>
              <a:t>Independent t-test</a:t>
            </a:r>
            <a:endParaRPr lang="en-AU" sz="2200" dirty="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Independent </a:t>
            </a:r>
            <a:r>
              <a:rPr lang="en-AU" sz="2200" dirty="0" smtClean="0">
                <a:latin typeface="Times New Roman" panose="02020603050405020304" pitchFamily="18" charset="0"/>
                <a:cs typeface="Times New Roman" panose="02020603050405020304" pitchFamily="18" charset="0"/>
              </a:rPr>
              <a:t>measures t-test</a:t>
            </a:r>
          </a:p>
          <a:p>
            <a:r>
              <a:rPr lang="en-AU" sz="2200" dirty="0" smtClean="0">
                <a:latin typeface="Times New Roman" panose="02020603050405020304" pitchFamily="18" charset="0"/>
                <a:cs typeface="Times New Roman" panose="02020603050405020304" pitchFamily="18" charset="0"/>
              </a:rPr>
              <a:t>Student’s t-test</a:t>
            </a:r>
            <a:endParaRPr lang="en-AU" sz="2200" dirty="0">
              <a:latin typeface="Times New Roman" panose="02020603050405020304" pitchFamily="18" charset="0"/>
              <a:cs typeface="Times New Roman" panose="02020603050405020304" pitchFamily="18" charset="0"/>
            </a:endParaRPr>
          </a:p>
          <a:p>
            <a:endParaRPr lang="en-AU" sz="2200" dirty="0" smtClean="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The defining aspect of the </a:t>
            </a:r>
            <a:r>
              <a:rPr lang="en-AU" sz="2200" dirty="0" smtClean="0">
                <a:latin typeface="Times New Roman" panose="02020603050405020304" pitchFamily="18" charset="0"/>
                <a:cs typeface="Times New Roman" panose="02020603050405020304" pitchFamily="18" charset="0"/>
              </a:rPr>
              <a:t>independent t-test </a:t>
            </a:r>
            <a:r>
              <a:rPr lang="en-AU" sz="2200" dirty="0">
                <a:latin typeface="Times New Roman" panose="02020603050405020304" pitchFamily="18" charset="0"/>
                <a:cs typeface="Times New Roman" panose="02020603050405020304" pitchFamily="18" charset="0"/>
              </a:rPr>
              <a:t>is that there are </a:t>
            </a:r>
            <a:r>
              <a:rPr lang="en-AU" sz="2200" b="1" dirty="0">
                <a:latin typeface="Times New Roman" panose="02020603050405020304" pitchFamily="18" charset="0"/>
                <a:cs typeface="Times New Roman" panose="02020603050405020304" pitchFamily="18" charset="0"/>
              </a:rPr>
              <a:t>just two groups</a:t>
            </a:r>
            <a:r>
              <a:rPr lang="en-AU" sz="22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11</a:t>
            </a:fld>
            <a:endParaRPr lang="en-AU"/>
          </a:p>
        </p:txBody>
      </p:sp>
      <p:sp>
        <p:nvSpPr>
          <p:cNvPr id="5" name="Title 1"/>
          <p:cNvSpPr>
            <a:spLocks noGrp="1"/>
          </p:cNvSpPr>
          <p:nvPr>
            <p:ph type="title"/>
          </p:nvPr>
        </p:nvSpPr>
        <p:spPr>
          <a:xfrm>
            <a:off x="609600" y="260648"/>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158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268760"/>
            <a:ext cx="6347714" cy="4772603"/>
          </a:xfrm>
        </p:spPr>
        <p:txBody>
          <a:bodyPr>
            <a:normAutofit/>
          </a:bodyPr>
          <a:lstStyle/>
          <a:p>
            <a:pPr marL="0" indent="0">
              <a:buNone/>
            </a:pPr>
            <a:r>
              <a:rPr lang="en-AU" sz="2200" dirty="0">
                <a:latin typeface="Times New Roman" panose="02020603050405020304" pitchFamily="18" charset="0"/>
                <a:cs typeface="Times New Roman" panose="02020603050405020304" pitchFamily="18" charset="0"/>
              </a:rPr>
              <a:t>Other names for paired-sample t-test</a:t>
            </a:r>
          </a:p>
          <a:p>
            <a:r>
              <a:rPr lang="en-AU" sz="2200" dirty="0">
                <a:latin typeface="Times New Roman" panose="02020603050405020304" pitchFamily="18" charset="0"/>
                <a:cs typeface="Times New Roman" panose="02020603050405020304" pitchFamily="18" charset="0"/>
              </a:rPr>
              <a:t>Within-group t-test</a:t>
            </a:r>
          </a:p>
          <a:p>
            <a:r>
              <a:rPr lang="en-AU" sz="2200" dirty="0">
                <a:latin typeface="Times New Roman" panose="02020603050405020304" pitchFamily="18" charset="0"/>
                <a:cs typeface="Times New Roman" panose="02020603050405020304" pitchFamily="18" charset="0"/>
              </a:rPr>
              <a:t>Related samples t-test</a:t>
            </a:r>
          </a:p>
          <a:p>
            <a:r>
              <a:rPr lang="en-AU" sz="2200" dirty="0">
                <a:latin typeface="Times New Roman" panose="02020603050405020304" pitchFamily="18" charset="0"/>
                <a:cs typeface="Times New Roman" panose="02020603050405020304" pitchFamily="18" charset="0"/>
              </a:rPr>
              <a:t>Related </a:t>
            </a:r>
            <a:r>
              <a:rPr lang="en-AU" sz="2200" dirty="0" smtClean="0">
                <a:latin typeface="Times New Roman" panose="02020603050405020304" pitchFamily="18" charset="0"/>
                <a:cs typeface="Times New Roman" panose="02020603050405020304" pitchFamily="18" charset="0"/>
              </a:rPr>
              <a:t>t-test</a:t>
            </a:r>
          </a:p>
          <a:p>
            <a:endParaRPr lang="en-AU" sz="2200" dirty="0">
              <a:latin typeface="Times New Roman" panose="02020603050405020304" pitchFamily="18" charset="0"/>
              <a:cs typeface="Times New Roman" panose="02020603050405020304" pitchFamily="18" charset="0"/>
            </a:endParaRPr>
          </a:p>
          <a:p>
            <a:r>
              <a:rPr lang="en-AU" sz="2200" dirty="0" smtClean="0">
                <a:latin typeface="Times New Roman" panose="02020603050405020304" pitchFamily="18" charset="0"/>
                <a:cs typeface="Times New Roman" panose="02020603050405020304" pitchFamily="18" charset="0"/>
              </a:rPr>
              <a:t>The </a:t>
            </a:r>
            <a:r>
              <a:rPr lang="en-AU" sz="2200" dirty="0">
                <a:latin typeface="Times New Roman" panose="02020603050405020304" pitchFamily="18" charset="0"/>
                <a:cs typeface="Times New Roman" panose="02020603050405020304" pitchFamily="18" charset="0"/>
              </a:rPr>
              <a:t>defining aspect of the </a:t>
            </a:r>
            <a:r>
              <a:rPr lang="en-AU" sz="2200" dirty="0" smtClean="0">
                <a:latin typeface="Times New Roman" panose="02020603050405020304" pitchFamily="18" charset="0"/>
                <a:cs typeface="Times New Roman" panose="02020603050405020304" pitchFamily="18" charset="0"/>
              </a:rPr>
              <a:t>paired sample </a:t>
            </a:r>
            <a:r>
              <a:rPr lang="en-AU" sz="2200" dirty="0">
                <a:latin typeface="Times New Roman" panose="02020603050405020304" pitchFamily="18" charset="0"/>
                <a:cs typeface="Times New Roman" panose="02020603050405020304" pitchFamily="18" charset="0"/>
              </a:rPr>
              <a:t>t-test is that there are </a:t>
            </a:r>
            <a:r>
              <a:rPr lang="en-AU" sz="2200" b="1" dirty="0">
                <a:latin typeface="Times New Roman" panose="02020603050405020304" pitchFamily="18" charset="0"/>
                <a:cs typeface="Times New Roman" panose="02020603050405020304" pitchFamily="18" charset="0"/>
              </a:rPr>
              <a:t>just two </a:t>
            </a:r>
            <a:r>
              <a:rPr lang="en-AU" sz="2200" b="1" dirty="0" smtClean="0">
                <a:latin typeface="Times New Roman" panose="02020603050405020304" pitchFamily="18" charset="0"/>
                <a:cs typeface="Times New Roman" panose="02020603050405020304" pitchFamily="18" charset="0"/>
              </a:rPr>
              <a:t>conditions in a single group</a:t>
            </a:r>
            <a:r>
              <a:rPr lang="en-AU" sz="2200" dirty="0" smtClean="0">
                <a:latin typeface="Times New Roman" panose="02020603050405020304" pitchFamily="18" charset="0"/>
                <a:cs typeface="Times New Roman" panose="02020603050405020304" pitchFamily="18" charset="0"/>
              </a:rPr>
              <a:t>.</a:t>
            </a:r>
            <a:endParaRPr lang="en-AU" sz="2200" dirty="0">
              <a:latin typeface="Times New Roman" panose="02020603050405020304" pitchFamily="18" charset="0"/>
              <a:cs typeface="Times New Roman" panose="02020603050405020304" pitchFamily="18" charset="0"/>
            </a:endParaRPr>
          </a:p>
          <a:p>
            <a:pPr marL="0" indent="0">
              <a:buNone/>
            </a:pPr>
            <a:endParaRPr lang="en-AU" sz="2200"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12</a:t>
            </a:fld>
            <a:endParaRPr lang="en-AU"/>
          </a:p>
        </p:txBody>
      </p:sp>
      <p:sp>
        <p:nvSpPr>
          <p:cNvPr id="5" name="Title 1"/>
          <p:cNvSpPr>
            <a:spLocks noGrp="1"/>
          </p:cNvSpPr>
          <p:nvPr>
            <p:ph type="title"/>
          </p:nvPr>
        </p:nvSpPr>
        <p:spPr>
          <a:xfrm>
            <a:off x="609600" y="404664"/>
            <a:ext cx="6347713" cy="504056"/>
          </a:xfrm>
        </p:spPr>
        <p:txBody>
          <a:bodyPr>
            <a:noAutofit/>
          </a:bodyPr>
          <a:lstStyle/>
          <a:p>
            <a:r>
              <a:rPr lang="en-AU" dirty="0" smtClean="0">
                <a:latin typeface="Times New Roman" panose="02020603050405020304" pitchFamily="18" charset="0"/>
                <a:cs typeface="Times New Roman" panose="02020603050405020304" pitchFamily="18" charset="0"/>
              </a:rPr>
              <a:t>T-test</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22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16" y="404664"/>
            <a:ext cx="6626697" cy="731168"/>
          </a:xfrm>
        </p:spPr>
        <p:txBody>
          <a:bodyPr>
            <a:noAutofit/>
          </a:bodyPr>
          <a:lstStyle/>
          <a:p>
            <a:r>
              <a:rPr lang="en-AU" sz="3300" dirty="0" smtClean="0">
                <a:latin typeface="Times New Roman" panose="02020603050405020304" pitchFamily="18" charset="0"/>
                <a:cs typeface="Times New Roman" panose="02020603050405020304" pitchFamily="18" charset="0"/>
              </a:rPr>
              <a:t>Paired or independent sample t-tests?</a:t>
            </a:r>
            <a:endParaRPr lang="en-AU" sz="3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135832"/>
            <a:ext cx="6489769" cy="4905531"/>
          </a:xfrm>
        </p:spPr>
        <p:txBody>
          <a:bodyPr>
            <a:noAutofit/>
          </a:bodyPr>
          <a:lstStyle/>
          <a:p>
            <a:r>
              <a:rPr lang="en-AU" sz="2000" dirty="0">
                <a:latin typeface="Times New Roman" panose="02020603050405020304" pitchFamily="18" charset="0"/>
                <a:cs typeface="Times New Roman" panose="02020603050405020304" pitchFamily="18" charset="0"/>
              </a:rPr>
              <a:t>1. A group of UK students are compared with those from the USA on how many hours they watch television</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2. One group of depressed patients are given two different types of drug, at different times, to assess how well </a:t>
            </a:r>
            <a:r>
              <a:rPr lang="en-AU" sz="2000" dirty="0" smtClean="0">
                <a:latin typeface="Times New Roman" panose="02020603050405020304" pitchFamily="18" charset="0"/>
                <a:cs typeface="Times New Roman" panose="02020603050405020304" pitchFamily="18" charset="0"/>
              </a:rPr>
              <a:t>their symptoms </a:t>
            </a:r>
            <a:r>
              <a:rPr lang="en-AU" sz="2000" dirty="0">
                <a:latin typeface="Times New Roman" panose="02020603050405020304" pitchFamily="18" charset="0"/>
                <a:cs typeface="Times New Roman" panose="02020603050405020304" pitchFamily="18" charset="0"/>
              </a:rPr>
              <a:t>improve</a:t>
            </a:r>
            <a:r>
              <a:rPr lang="en-AU" sz="2000" dirty="0" smtClean="0">
                <a:latin typeface="Times New Roman" panose="02020603050405020304" pitchFamily="18" charset="0"/>
                <a:cs typeface="Times New Roman" panose="02020603050405020304" pitchFamily="18" charset="0"/>
              </a:rPr>
              <a:t>.</a:t>
            </a:r>
            <a:endParaRPr lang="en-AU" dirty="0" smtClean="0">
              <a:latin typeface="Times New Roman" panose="02020603050405020304" pitchFamily="18" charset="0"/>
              <a:cs typeface="Times New Roman" panose="02020603050405020304" pitchFamily="18" charset="0"/>
            </a:endParaRP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3. </a:t>
            </a:r>
            <a:r>
              <a:rPr lang="en-AU" sz="2000" dirty="0">
                <a:latin typeface="Times New Roman" panose="02020603050405020304" pitchFamily="18" charset="0"/>
                <a:cs typeface="Times New Roman" panose="02020603050405020304" pitchFamily="18" charset="0"/>
              </a:rPr>
              <a:t>Several </a:t>
            </a:r>
            <a:r>
              <a:rPr lang="en-AU" sz="2000" dirty="0" smtClean="0">
                <a:latin typeface="Times New Roman" panose="02020603050405020304" pitchFamily="18" charset="0"/>
                <a:cs typeface="Times New Roman" panose="02020603050405020304" pitchFamily="18" charset="0"/>
              </a:rPr>
              <a:t>questionnaires </a:t>
            </a:r>
            <a:r>
              <a:rPr lang="en-AU" sz="2000" dirty="0">
                <a:latin typeface="Times New Roman" panose="02020603050405020304" pitchFamily="18" charset="0"/>
                <a:cs typeface="Times New Roman" panose="02020603050405020304" pitchFamily="18" charset="0"/>
              </a:rPr>
              <a:t>are given to one group of people to see how they differ on several outcome measures, </a:t>
            </a:r>
            <a:r>
              <a:rPr lang="en-AU" sz="2000" dirty="0" smtClean="0">
                <a:latin typeface="Times New Roman" panose="02020603050405020304" pitchFamily="18" charset="0"/>
                <a:cs typeface="Times New Roman" panose="02020603050405020304" pitchFamily="18" charset="0"/>
              </a:rPr>
              <a:t>but in </a:t>
            </a:r>
            <a:r>
              <a:rPr lang="en-AU" sz="2000" dirty="0">
                <a:latin typeface="Times New Roman" panose="02020603050405020304" pitchFamily="18" charset="0"/>
                <a:cs typeface="Times New Roman" panose="02020603050405020304" pitchFamily="18" charset="0"/>
              </a:rPr>
              <a:t>respect of their nationality, ethnicity and religious belief</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8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4</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A group of students are given two tests: before one of these tests they are given some tips on revision skills. </a:t>
            </a:r>
            <a:r>
              <a:rPr lang="en-AU" sz="2000" dirty="0" smtClean="0">
                <a:latin typeface="Times New Roman" panose="02020603050405020304" pitchFamily="18" charset="0"/>
                <a:cs typeface="Times New Roman" panose="02020603050405020304" pitchFamily="18" charset="0"/>
              </a:rPr>
              <a:t>Their test </a:t>
            </a:r>
            <a:r>
              <a:rPr lang="en-AU" sz="2000" dirty="0">
                <a:latin typeface="Times New Roman" panose="02020603050405020304" pitchFamily="18" charset="0"/>
                <a:cs typeface="Times New Roman" panose="02020603050405020304" pitchFamily="18" charset="0"/>
              </a:rPr>
              <a:t>scores are compared.</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13</a:t>
            </a:fld>
            <a:endParaRPr lang="en-AU"/>
          </a:p>
        </p:txBody>
      </p:sp>
    </p:spTree>
    <p:extLst>
      <p:ext uri="{BB962C8B-B14F-4D97-AF65-F5344CB8AC3E}">
        <p14:creationId xmlns:p14="http://schemas.microsoft.com/office/powerpoint/2010/main" val="2690054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a:bodyPr>
          <a:lstStyle/>
          <a:p>
            <a:r>
              <a:rPr lang="en-AU" sz="2200" dirty="0" smtClean="0">
                <a:latin typeface="Times New Roman" panose="02020603050405020304" pitchFamily="18" charset="0"/>
                <a:cs typeface="Times New Roman" panose="02020603050405020304" pitchFamily="18" charset="0"/>
              </a:rPr>
              <a:t>Is a </a:t>
            </a:r>
            <a:r>
              <a:rPr lang="en-AU" sz="2200" dirty="0">
                <a:latin typeface="Times New Roman" panose="02020603050405020304" pitchFamily="18" charset="0"/>
                <a:cs typeface="Times New Roman" panose="02020603050405020304" pitchFamily="18" charset="0"/>
              </a:rPr>
              <a:t>series of statistical tests that measures the relationship </a:t>
            </a:r>
            <a:r>
              <a:rPr lang="en-AU" sz="2200" dirty="0" smtClean="0">
                <a:latin typeface="Times New Roman" panose="02020603050405020304" pitchFamily="18" charset="0"/>
                <a:cs typeface="Times New Roman" panose="02020603050405020304" pitchFamily="18" charset="0"/>
              </a:rPr>
              <a:t>between two </a:t>
            </a:r>
            <a:r>
              <a:rPr lang="en-AU" sz="2200" dirty="0">
                <a:latin typeface="Times New Roman" panose="02020603050405020304" pitchFamily="18" charset="0"/>
                <a:cs typeface="Times New Roman" panose="02020603050405020304" pitchFamily="18" charset="0"/>
              </a:rPr>
              <a:t>variables</a:t>
            </a:r>
            <a:r>
              <a:rPr lang="en-AU" sz="2200" dirty="0" smtClean="0">
                <a:latin typeface="Times New Roman" panose="02020603050405020304" pitchFamily="18" charset="0"/>
                <a:cs typeface="Times New Roman" panose="02020603050405020304" pitchFamily="18" charset="0"/>
              </a:rPr>
              <a:t>.</a:t>
            </a:r>
          </a:p>
          <a:p>
            <a:r>
              <a:rPr lang="en-AU" sz="2200" dirty="0">
                <a:latin typeface="Times New Roman" panose="02020603050405020304" pitchFamily="18" charset="0"/>
                <a:cs typeface="Times New Roman" panose="02020603050405020304" pitchFamily="18" charset="0"/>
              </a:rPr>
              <a:t>Correlation between two variables is often presented </a:t>
            </a:r>
            <a:r>
              <a:rPr lang="en-AU" sz="2200" dirty="0" smtClean="0">
                <a:latin typeface="Times New Roman" panose="02020603050405020304" pitchFamily="18" charset="0"/>
                <a:cs typeface="Times New Roman" panose="02020603050405020304" pitchFamily="18" charset="0"/>
              </a:rPr>
              <a:t>graphically using scatterplots.</a:t>
            </a:r>
          </a:p>
          <a:p>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14</a:t>
            </a:fld>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64" y="3073702"/>
            <a:ext cx="6228184" cy="2797021"/>
          </a:xfrm>
          <a:prstGeom prst="rect">
            <a:avLst/>
          </a:prstGeom>
        </p:spPr>
      </p:pic>
    </p:spTree>
    <p:extLst>
      <p:ext uri="{BB962C8B-B14F-4D97-AF65-F5344CB8AC3E}">
        <p14:creationId xmlns:p14="http://schemas.microsoft.com/office/powerpoint/2010/main" val="136178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052736"/>
            <a:ext cx="6347714" cy="4988627"/>
          </a:xfrm>
        </p:spPr>
        <p:txBody>
          <a:bodyPr>
            <a:normAutofit fontScale="92500" lnSpcReduction="10000"/>
          </a:bodyPr>
          <a:lstStyle/>
          <a:p>
            <a:r>
              <a:rPr lang="en-AU" sz="2200" b="1" dirty="0" smtClean="0">
                <a:latin typeface="Times New Roman" panose="02020603050405020304" pitchFamily="18" charset="0"/>
                <a:cs typeface="Times New Roman" panose="02020603050405020304" pitchFamily="18" charset="0"/>
              </a:rPr>
              <a:t>Pearson’s </a:t>
            </a:r>
            <a:r>
              <a:rPr lang="en-AU" sz="2200" b="1" dirty="0">
                <a:latin typeface="Times New Roman" panose="02020603050405020304" pitchFamily="18" charset="0"/>
                <a:cs typeface="Times New Roman" panose="02020603050405020304" pitchFamily="18" charset="0"/>
              </a:rPr>
              <a:t>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where both variables are </a:t>
            </a:r>
            <a:r>
              <a:rPr lang="en-AU" sz="2200" dirty="0" smtClean="0">
                <a:latin typeface="Times New Roman" panose="02020603050405020304" pitchFamily="18" charset="0"/>
                <a:cs typeface="Times New Roman" panose="02020603050405020304" pitchFamily="18" charset="0"/>
              </a:rPr>
              <a:t>parametric</a:t>
            </a:r>
          </a:p>
          <a:p>
            <a:pPr marL="0" indent="0">
              <a:buNone/>
            </a:pPr>
            <a:endParaRPr lang="en-AU" sz="800" dirty="0">
              <a:latin typeface="Times New Roman" panose="02020603050405020304" pitchFamily="18" charset="0"/>
              <a:cs typeface="Times New Roman" panose="02020603050405020304" pitchFamily="18" charset="0"/>
            </a:endParaRPr>
          </a:p>
          <a:p>
            <a:r>
              <a:rPr lang="en-AU" sz="2200" b="1" dirty="0">
                <a:latin typeface="Times New Roman" panose="02020603050405020304" pitchFamily="18" charset="0"/>
                <a:cs typeface="Times New Roman" panose="02020603050405020304" pitchFamily="18" charset="0"/>
              </a:rPr>
              <a:t>Spearman’s 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when at least one of the variables is not </a:t>
            </a:r>
            <a:r>
              <a:rPr lang="en-AU" sz="2200" dirty="0" smtClean="0">
                <a:latin typeface="Times New Roman" panose="02020603050405020304" pitchFamily="18" charset="0"/>
                <a:cs typeface="Times New Roman" panose="02020603050405020304" pitchFamily="18" charset="0"/>
              </a:rPr>
              <a:t>parametric. But the data must be at least ordinal and not categorical</a:t>
            </a:r>
          </a:p>
          <a:p>
            <a:pPr marL="0" indent="0">
              <a:buNone/>
            </a:pPr>
            <a:endParaRPr lang="en-AU" sz="900" dirty="0">
              <a:latin typeface="Times New Roman" panose="02020603050405020304" pitchFamily="18" charset="0"/>
              <a:cs typeface="Times New Roman" panose="02020603050405020304" pitchFamily="18" charset="0"/>
            </a:endParaRPr>
          </a:p>
          <a:p>
            <a:r>
              <a:rPr lang="en-AU" sz="2200" b="1" dirty="0" smtClean="0">
                <a:latin typeface="Times New Roman" panose="02020603050405020304" pitchFamily="18" charset="0"/>
                <a:cs typeface="Times New Roman" panose="02020603050405020304" pitchFamily="18" charset="0"/>
              </a:rPr>
              <a:t>Point-</a:t>
            </a:r>
            <a:r>
              <a:rPr lang="en-AU" sz="2200" b="1" dirty="0" err="1" smtClean="0">
                <a:latin typeface="Times New Roman" panose="02020603050405020304" pitchFamily="18" charset="0"/>
                <a:cs typeface="Times New Roman" panose="02020603050405020304" pitchFamily="18" charset="0"/>
              </a:rPr>
              <a:t>Biserial</a:t>
            </a:r>
            <a:r>
              <a:rPr lang="en-AU" sz="2200" b="1" dirty="0" smtClean="0">
                <a:latin typeface="Times New Roman" panose="02020603050405020304" pitchFamily="18" charset="0"/>
                <a:cs typeface="Times New Roman" panose="02020603050405020304" pitchFamily="18" charset="0"/>
              </a:rPr>
              <a:t> </a:t>
            </a:r>
            <a:r>
              <a:rPr lang="en-AU" sz="2200" b="1" dirty="0">
                <a:latin typeface="Times New Roman" panose="02020603050405020304" pitchFamily="18" charset="0"/>
                <a:cs typeface="Times New Roman" panose="02020603050405020304" pitchFamily="18" charset="0"/>
              </a:rPr>
              <a:t>correlation</a:t>
            </a:r>
            <a:r>
              <a:rPr lang="en-AU" sz="2200" dirty="0">
                <a:latin typeface="Times New Roman" panose="02020603050405020304" pitchFamily="18" charset="0"/>
                <a:cs typeface="Times New Roman" panose="02020603050405020304" pitchFamily="18" charset="0"/>
              </a:rPr>
              <a:t>: </a:t>
            </a:r>
            <a:r>
              <a:rPr lang="en-AU" sz="2200" dirty="0" smtClean="0">
                <a:latin typeface="Times New Roman" panose="02020603050405020304" pitchFamily="18" charset="0"/>
                <a:cs typeface="Times New Roman" panose="02020603050405020304" pitchFamily="18" charset="0"/>
              </a:rPr>
              <a:t>used </a:t>
            </a:r>
            <a:r>
              <a:rPr lang="en-AU" sz="2200" dirty="0">
                <a:latin typeface="Times New Roman" panose="02020603050405020304" pitchFamily="18" charset="0"/>
                <a:cs typeface="Times New Roman" panose="02020603050405020304" pitchFamily="18" charset="0"/>
              </a:rPr>
              <a:t>when one of the variables is </a:t>
            </a:r>
            <a:r>
              <a:rPr lang="en-AU" sz="2200" dirty="0" smtClean="0">
                <a:latin typeface="Times New Roman" panose="02020603050405020304" pitchFamily="18" charset="0"/>
                <a:cs typeface="Times New Roman" panose="02020603050405020304" pitchFamily="18" charset="0"/>
              </a:rPr>
              <a:t>categorical, and it must have only two categories. Better to be coded as 0 and 1</a:t>
            </a:r>
          </a:p>
          <a:p>
            <a:pPr marL="0" indent="0">
              <a:buNone/>
            </a:pPr>
            <a:endParaRPr lang="en-AU" sz="2200" dirty="0" smtClean="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Don't put too much emphasis on significance in larger samples; focus on the correlation coefficient. Always report significance with the coefficient in smaller samples.</a:t>
            </a:r>
          </a:p>
          <a:p>
            <a:pPr marL="0" indent="0">
              <a:buNone/>
            </a:pPr>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15</a:t>
            </a:fld>
            <a:endParaRPr lang="en-AU"/>
          </a:p>
        </p:txBody>
      </p:sp>
      <p:sp>
        <p:nvSpPr>
          <p:cNvPr id="5" name="Title 1"/>
          <p:cNvSpPr>
            <a:spLocks noGrp="1"/>
          </p:cNvSpPr>
          <p:nvPr>
            <p:ph type="title"/>
          </p:nvPr>
        </p:nvSpPr>
        <p:spPr>
          <a:xfrm>
            <a:off x="577991" y="260648"/>
            <a:ext cx="6347713" cy="659160"/>
          </a:xfrm>
        </p:spPr>
        <p:txBody>
          <a:bodyPr>
            <a:noAutofit/>
          </a:bodyPr>
          <a:lstStyle/>
          <a:p>
            <a:r>
              <a:rPr lang="en-AU" dirty="0" smtClean="0">
                <a:latin typeface="Times New Roman" panose="02020603050405020304" pitchFamily="18" charset="0"/>
                <a:cs typeface="Times New Roman" panose="02020603050405020304" pitchFamily="18" charset="0"/>
              </a:rPr>
              <a:t>Correlation</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70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587152"/>
          </a:xfrm>
        </p:spPr>
        <p:txBody>
          <a:bodyPr>
            <a:normAutofit fontScale="90000"/>
          </a:bodyPr>
          <a:lstStyle/>
          <a:p>
            <a:r>
              <a:rPr lang="en-AU" dirty="0" smtClean="0">
                <a:latin typeface="Times New Roman" panose="02020603050405020304" pitchFamily="18" charset="0"/>
                <a:cs typeface="Times New Roman" panose="02020603050405020304" pitchFamily="18" charset="0"/>
              </a:rPr>
              <a:t>Regression</a:t>
            </a:r>
            <a:endParaRPr lang="en-AU"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124744"/>
            <a:ext cx="6347714" cy="4916619"/>
          </a:xfrm>
        </p:spPr>
        <p:txBody>
          <a:bodyPr>
            <a:normAutofit/>
          </a:bodyPr>
          <a:lstStyle/>
          <a:p>
            <a:r>
              <a:rPr lang="en-AU" sz="2200" dirty="0">
                <a:latin typeface="Times New Roman" panose="02020603050405020304" pitchFamily="18" charset="0"/>
                <a:cs typeface="Times New Roman" panose="02020603050405020304" pitchFamily="18" charset="0"/>
              </a:rPr>
              <a:t>multiple linear regression investigates the proportion </a:t>
            </a:r>
            <a:r>
              <a:rPr lang="en-AU" sz="2200" dirty="0" smtClean="0">
                <a:latin typeface="Times New Roman" panose="02020603050405020304" pitchFamily="18" charset="0"/>
                <a:cs typeface="Times New Roman" panose="02020603050405020304" pitchFamily="18" charset="0"/>
              </a:rPr>
              <a:t>of variance of a dependent variable </a:t>
            </a:r>
            <a:r>
              <a:rPr lang="en-AU" sz="2200" dirty="0">
                <a:latin typeface="Times New Roman" panose="02020603050405020304" pitchFamily="18" charset="0"/>
                <a:cs typeface="Times New Roman" panose="02020603050405020304" pitchFamily="18" charset="0"/>
              </a:rPr>
              <a:t>that </a:t>
            </a:r>
            <a:r>
              <a:rPr lang="en-AU" sz="2200" b="1" dirty="0" smtClean="0">
                <a:latin typeface="Times New Roman" panose="02020603050405020304" pitchFamily="18" charset="0"/>
                <a:cs typeface="Times New Roman" panose="02020603050405020304" pitchFamily="18" charset="0"/>
              </a:rPr>
              <a:t>several</a:t>
            </a:r>
            <a:r>
              <a:rPr lang="en-AU" sz="2200" dirty="0" smtClean="0">
                <a:latin typeface="Times New Roman" panose="02020603050405020304" pitchFamily="18" charset="0"/>
                <a:cs typeface="Times New Roman" panose="02020603050405020304" pitchFamily="18" charset="0"/>
              </a:rPr>
              <a:t> </a:t>
            </a:r>
            <a:r>
              <a:rPr lang="en-AU" sz="2200" dirty="0">
                <a:latin typeface="Times New Roman" panose="02020603050405020304" pitchFamily="18" charset="0"/>
                <a:cs typeface="Times New Roman" panose="02020603050405020304" pitchFamily="18" charset="0"/>
              </a:rPr>
              <a:t>predictors can </a:t>
            </a:r>
            <a:r>
              <a:rPr lang="en-AU" sz="2200" dirty="0" smtClean="0">
                <a:latin typeface="Times New Roman" panose="02020603050405020304" pitchFamily="18" charset="0"/>
                <a:cs typeface="Times New Roman" panose="02020603050405020304" pitchFamily="18" charset="0"/>
              </a:rPr>
              <a:t>explain.</a:t>
            </a:r>
          </a:p>
          <a:p>
            <a:pPr marL="0" indent="0">
              <a:buNone/>
            </a:pPr>
            <a:endParaRPr lang="en-AU" sz="1000" dirty="0">
              <a:latin typeface="Times New Roman" panose="02020603050405020304" pitchFamily="18" charset="0"/>
              <a:cs typeface="Times New Roman" panose="02020603050405020304" pitchFamily="18" charset="0"/>
            </a:endParaRPr>
          </a:p>
          <a:p>
            <a:r>
              <a:rPr lang="en-AU" sz="2200" dirty="0">
                <a:latin typeface="Times New Roman" panose="02020603050405020304" pitchFamily="18" charset="0"/>
                <a:cs typeface="Times New Roman" panose="02020603050405020304" pitchFamily="18" charset="0"/>
              </a:rPr>
              <a:t>Multiple regression also allows you to determine the overall fit (variance explained) of the model and the relative contribution of each of the predictors to the total variance explained.</a:t>
            </a:r>
            <a:endParaRPr lang="en-AU" sz="2200" dirty="0" smtClean="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16</a:t>
            </a:fld>
            <a:endParaRPr lang="en-AU"/>
          </a:p>
        </p:txBody>
      </p:sp>
    </p:spTree>
    <p:extLst>
      <p:ext uri="{BB962C8B-B14F-4D97-AF65-F5344CB8AC3E}">
        <p14:creationId xmlns:p14="http://schemas.microsoft.com/office/powerpoint/2010/main" val="3130882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6347713" cy="443136"/>
          </a:xfrm>
        </p:spPr>
        <p:txBody>
          <a:bodyPr>
            <a:noAutofit/>
          </a:body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052736"/>
            <a:ext cx="6489769" cy="4988627"/>
          </a:xfrm>
        </p:spPr>
        <p:txBody>
          <a:bodyPr>
            <a:noAutofit/>
          </a:bodyPr>
          <a:lstStyle/>
          <a:p>
            <a:r>
              <a:rPr lang="en-AU" sz="2000" dirty="0">
                <a:latin typeface="Times New Roman" panose="02020603050405020304" pitchFamily="18" charset="0"/>
                <a:cs typeface="Times New Roman" panose="02020603050405020304" pitchFamily="18" charset="0"/>
              </a:rPr>
              <a:t>It covers a series of tests that explores </a:t>
            </a:r>
            <a:r>
              <a:rPr lang="en-AU" sz="2000" dirty="0" smtClean="0">
                <a:latin typeface="Times New Roman" panose="02020603050405020304" pitchFamily="18" charset="0"/>
                <a:cs typeface="Times New Roman" panose="02020603050405020304" pitchFamily="18" charset="0"/>
              </a:rPr>
              <a:t>differences between </a:t>
            </a:r>
            <a:r>
              <a:rPr lang="en-AU" sz="2000" dirty="0">
                <a:latin typeface="Times New Roman" panose="02020603050405020304" pitchFamily="18" charset="0"/>
                <a:cs typeface="Times New Roman" panose="02020603050405020304" pitchFamily="18" charset="0"/>
              </a:rPr>
              <a:t>groups or across conditions. The type of ANOVA </a:t>
            </a:r>
            <a:r>
              <a:rPr lang="en-AU" sz="2000" dirty="0" smtClean="0">
                <a:latin typeface="Times New Roman" panose="02020603050405020304" pitchFamily="18" charset="0"/>
                <a:cs typeface="Times New Roman" panose="02020603050405020304" pitchFamily="18" charset="0"/>
              </a:rPr>
              <a:t>depends </a:t>
            </a:r>
            <a:r>
              <a:rPr lang="en-AU" sz="2000" dirty="0">
                <a:latin typeface="Times New Roman" panose="02020603050405020304" pitchFamily="18" charset="0"/>
                <a:cs typeface="Times New Roman" panose="02020603050405020304" pitchFamily="18" charset="0"/>
              </a:rPr>
              <a:t>on </a:t>
            </a:r>
            <a:r>
              <a:rPr lang="en-AU" sz="2000" dirty="0" smtClean="0">
                <a:latin typeface="Times New Roman" panose="02020603050405020304" pitchFamily="18" charset="0"/>
                <a:cs typeface="Times New Roman" panose="02020603050405020304" pitchFamily="18" charset="0"/>
              </a:rPr>
              <a:t>number and type of independent variables (between- </a:t>
            </a:r>
            <a:r>
              <a:rPr lang="en-AU" sz="2000" dirty="0">
                <a:latin typeface="Times New Roman" panose="02020603050405020304" pitchFamily="18" charset="0"/>
                <a:cs typeface="Times New Roman" panose="02020603050405020304" pitchFamily="18" charset="0"/>
              </a:rPr>
              <a:t>or </a:t>
            </a:r>
            <a:r>
              <a:rPr lang="en-AU" sz="2000" dirty="0" smtClean="0">
                <a:latin typeface="Times New Roman" panose="02020603050405020304" pitchFamily="18" charset="0"/>
                <a:cs typeface="Times New Roman" panose="02020603050405020304" pitchFamily="18" charset="0"/>
              </a:rPr>
              <a:t>within-groups); </a:t>
            </a:r>
            <a:r>
              <a:rPr lang="en-AU" sz="2000" dirty="0">
                <a:latin typeface="Times New Roman" panose="02020603050405020304" pitchFamily="18" charset="0"/>
                <a:cs typeface="Times New Roman" panose="02020603050405020304" pitchFamily="18" charset="0"/>
              </a:rPr>
              <a:t>and the number of dependent </a:t>
            </a:r>
            <a:r>
              <a:rPr lang="en-AU" sz="2000" dirty="0" smtClean="0">
                <a:latin typeface="Times New Roman" panose="02020603050405020304" pitchFamily="18" charset="0"/>
                <a:cs typeface="Times New Roman" panose="02020603050405020304" pitchFamily="18" charset="0"/>
              </a:rPr>
              <a:t>variables.</a:t>
            </a:r>
          </a:p>
          <a:p>
            <a:pPr marL="0" indent="0">
              <a:buNone/>
            </a:pPr>
            <a:endParaRPr lang="en-AU" sz="1000" dirty="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A </a:t>
            </a:r>
            <a:r>
              <a:rPr lang="en-AU" sz="2000" dirty="0">
                <a:latin typeface="Times New Roman" panose="02020603050405020304" pitchFamily="18" charset="0"/>
                <a:cs typeface="Times New Roman" panose="02020603050405020304" pitchFamily="18" charset="0"/>
              </a:rPr>
              <a:t>mixed multi-factorial ANOVA explores mean dependent variable </a:t>
            </a:r>
            <a:r>
              <a:rPr lang="en-AU" sz="2000" dirty="0" smtClean="0">
                <a:latin typeface="Times New Roman" panose="02020603050405020304" pitchFamily="18" charset="0"/>
                <a:cs typeface="Times New Roman" panose="02020603050405020304" pitchFamily="18" charset="0"/>
              </a:rPr>
              <a:t>across </a:t>
            </a:r>
            <a:r>
              <a:rPr lang="en-AU" sz="2000" dirty="0">
                <a:latin typeface="Times New Roman" panose="02020603050405020304" pitchFamily="18" charset="0"/>
                <a:cs typeface="Times New Roman" panose="02020603050405020304" pitchFamily="18" charset="0"/>
              </a:rPr>
              <a:t>one or more between-group </a:t>
            </a:r>
            <a:r>
              <a:rPr lang="en-AU" sz="2000" dirty="0" smtClean="0">
                <a:latin typeface="Times New Roman" panose="02020603050405020304" pitchFamily="18" charset="0"/>
                <a:cs typeface="Times New Roman" panose="02020603050405020304" pitchFamily="18" charset="0"/>
              </a:rPr>
              <a:t>variables </a:t>
            </a:r>
            <a:r>
              <a:rPr lang="en-AU" sz="2000" dirty="0">
                <a:latin typeface="Times New Roman" panose="02020603050405020304" pitchFamily="18" charset="0"/>
                <a:cs typeface="Times New Roman" panose="02020603050405020304" pitchFamily="18" charset="0"/>
              </a:rPr>
              <a:t>(with at least two distinct groups) and one or more within-group </a:t>
            </a:r>
            <a:r>
              <a:rPr lang="en-AU" sz="2000" dirty="0" smtClean="0">
                <a:latin typeface="Times New Roman" panose="02020603050405020304" pitchFamily="18" charset="0"/>
                <a:cs typeface="Times New Roman" panose="02020603050405020304" pitchFamily="18" charset="0"/>
              </a:rPr>
              <a:t>variables </a:t>
            </a:r>
            <a:r>
              <a:rPr lang="en-AU" sz="2000" dirty="0">
                <a:latin typeface="Times New Roman" panose="02020603050405020304" pitchFamily="18" charset="0"/>
                <a:cs typeface="Times New Roman" panose="02020603050405020304" pitchFamily="18" charset="0"/>
              </a:rPr>
              <a:t>(with at least two conditions</a:t>
            </a:r>
            <a:r>
              <a:rPr lang="en-AU" sz="2000" dirty="0" smtClean="0">
                <a:latin typeface="Times New Roman" panose="02020603050405020304" pitchFamily="18" charset="0"/>
                <a:cs typeface="Times New Roman" panose="02020603050405020304" pitchFamily="18" charset="0"/>
              </a:rPr>
              <a:t>).</a:t>
            </a:r>
          </a:p>
          <a:p>
            <a:pPr marL="0" indent="0">
              <a:buNone/>
            </a:pPr>
            <a:endParaRPr lang="en-AU" sz="1000" dirty="0" smtClean="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outcome of a </a:t>
            </a:r>
            <a:r>
              <a:rPr lang="en-AU" sz="2000" dirty="0" smtClean="0">
                <a:latin typeface="Times New Roman" panose="02020603050405020304" pitchFamily="18" charset="0"/>
                <a:cs typeface="Times New Roman" panose="02020603050405020304" pitchFamily="18" charset="0"/>
              </a:rPr>
              <a:t>single independent </a:t>
            </a:r>
            <a:r>
              <a:rPr lang="en-AU" sz="2000" dirty="0">
                <a:latin typeface="Times New Roman" panose="02020603050405020304" pitchFamily="18" charset="0"/>
                <a:cs typeface="Times New Roman" panose="02020603050405020304" pitchFamily="18" charset="0"/>
              </a:rPr>
              <a:t>variable is a ‘main effect’, while an ‘interaction’ occurs when there is a </a:t>
            </a:r>
            <a:r>
              <a:rPr lang="en-AU" sz="2000" dirty="0" smtClean="0">
                <a:latin typeface="Times New Roman" panose="02020603050405020304" pitchFamily="18" charset="0"/>
                <a:cs typeface="Times New Roman" panose="02020603050405020304" pitchFamily="18" charset="0"/>
              </a:rPr>
              <a:t>significant difference </a:t>
            </a:r>
            <a:r>
              <a:rPr lang="en-AU" sz="2000" dirty="0">
                <a:latin typeface="Times New Roman" panose="02020603050405020304" pitchFamily="18" charset="0"/>
                <a:cs typeface="Times New Roman" panose="02020603050405020304" pitchFamily="18" charset="0"/>
              </a:rPr>
              <a:t>in the outcome across one independent variable at different conditions of </a:t>
            </a:r>
            <a:r>
              <a:rPr lang="en-AU" sz="2000" dirty="0" smtClean="0">
                <a:latin typeface="Times New Roman" panose="02020603050405020304" pitchFamily="18" charset="0"/>
                <a:cs typeface="Times New Roman" panose="02020603050405020304" pitchFamily="18" charset="0"/>
              </a:rPr>
              <a:t>another independent </a:t>
            </a:r>
            <a:r>
              <a:rPr lang="en-AU" sz="2000" dirty="0">
                <a:latin typeface="Times New Roman" panose="02020603050405020304" pitchFamily="18" charset="0"/>
                <a:cs typeface="Times New Roman" panose="02020603050405020304" pitchFamily="18" charset="0"/>
              </a:rPr>
              <a:t>variable</a:t>
            </a:r>
            <a:r>
              <a:rPr lang="en-AU" sz="2000"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79849E7-093B-423B-8873-DA1FBA030029}" type="slidenum">
              <a:rPr lang="en-AU" smtClean="0"/>
              <a:pPr/>
              <a:t>17</a:t>
            </a:fld>
            <a:endParaRPr lang="en-AU"/>
          </a:p>
        </p:txBody>
      </p:sp>
    </p:spTree>
    <p:extLst>
      <p:ext uri="{BB962C8B-B14F-4D97-AF65-F5344CB8AC3E}">
        <p14:creationId xmlns:p14="http://schemas.microsoft.com/office/powerpoint/2010/main" val="17524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272704638"/>
              </p:ext>
            </p:extLst>
          </p:nvPr>
        </p:nvGraphicFramePr>
        <p:xfrm>
          <a:off x="854256" y="1246676"/>
          <a:ext cx="5617092" cy="1975134"/>
        </p:xfrm>
        <a:graphic>
          <a:graphicData uri="http://schemas.openxmlformats.org/drawingml/2006/table">
            <a:tbl>
              <a:tblPr firstRow="1" firstCol="1" bandRow="1"/>
              <a:tblGrid>
                <a:gridCol w="1404273">
                  <a:extLst>
                    <a:ext uri="{9D8B030D-6E8A-4147-A177-3AD203B41FA5}">
                      <a16:colId xmlns:a16="http://schemas.microsoft.com/office/drawing/2014/main" val="3152975984"/>
                    </a:ext>
                  </a:extLst>
                </a:gridCol>
                <a:gridCol w="1404273">
                  <a:extLst>
                    <a:ext uri="{9D8B030D-6E8A-4147-A177-3AD203B41FA5}">
                      <a16:colId xmlns:a16="http://schemas.microsoft.com/office/drawing/2014/main" val="696942294"/>
                    </a:ext>
                  </a:extLst>
                </a:gridCol>
                <a:gridCol w="1404273">
                  <a:extLst>
                    <a:ext uri="{9D8B030D-6E8A-4147-A177-3AD203B41FA5}">
                      <a16:colId xmlns:a16="http://schemas.microsoft.com/office/drawing/2014/main" val="82584409"/>
                    </a:ext>
                  </a:extLst>
                </a:gridCol>
                <a:gridCol w="1404273">
                  <a:extLst>
                    <a:ext uri="{9D8B030D-6E8A-4147-A177-3AD203B41FA5}">
                      <a16:colId xmlns:a16="http://schemas.microsoft.com/office/drawing/2014/main" val="4038949210"/>
                    </a:ext>
                  </a:extLst>
                </a:gridCol>
              </a:tblGrid>
              <a:tr h="436465">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007787575"/>
                  </a:ext>
                </a:extLst>
              </a:tr>
              <a:tr h="665739">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381023"/>
                  </a:ext>
                </a:extLst>
              </a:tr>
              <a:tr h="436465">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477840"/>
                  </a:ext>
                </a:extLst>
              </a:tr>
              <a:tr h="436465">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607871"/>
                  </a:ext>
                </a:extLst>
              </a:tr>
            </a:tbl>
          </a:graphicData>
        </a:graphic>
      </p:graphicFrame>
      <p:sp>
        <p:nvSpPr>
          <p:cNvPr id="4" name="Slide Number Placeholder 3"/>
          <p:cNvSpPr>
            <a:spLocks noGrp="1"/>
          </p:cNvSpPr>
          <p:nvPr>
            <p:ph type="sldNum" sz="quarter" idx="12"/>
          </p:nvPr>
        </p:nvSpPr>
        <p:spPr/>
        <p:txBody>
          <a:bodyPr/>
          <a:lstStyle/>
          <a:p>
            <a:fld id="{C79849E7-093B-423B-8873-DA1FBA030029}" type="slidenum">
              <a:rPr lang="en-AU" smtClean="0"/>
              <a:pPr/>
              <a:t>18</a:t>
            </a:fld>
            <a:endParaRPr lang="en-AU"/>
          </a:p>
        </p:txBody>
      </p:sp>
      <p:graphicFrame>
        <p:nvGraphicFramePr>
          <p:cNvPr id="7" name="Content Placeholder 5"/>
          <p:cNvGraphicFramePr>
            <a:graphicFrameLocks/>
          </p:cNvGraphicFramePr>
          <p:nvPr>
            <p:extLst>
              <p:ext uri="{D42A27DB-BD31-4B8C-83A1-F6EECF244321}">
                <p14:modId xmlns:p14="http://schemas.microsoft.com/office/powerpoint/2010/main" val="266579278"/>
              </p:ext>
            </p:extLst>
          </p:nvPr>
        </p:nvGraphicFramePr>
        <p:xfrm>
          <a:off x="827584" y="3899884"/>
          <a:ext cx="5617092" cy="1914214"/>
        </p:xfrm>
        <a:graphic>
          <a:graphicData uri="http://schemas.openxmlformats.org/drawingml/2006/table">
            <a:tbl>
              <a:tblPr firstRow="1" firstCol="1" bandRow="1"/>
              <a:tblGrid>
                <a:gridCol w="1404273">
                  <a:extLst>
                    <a:ext uri="{9D8B030D-6E8A-4147-A177-3AD203B41FA5}">
                      <a16:colId xmlns:a16="http://schemas.microsoft.com/office/drawing/2014/main" val="3152975984"/>
                    </a:ext>
                  </a:extLst>
                </a:gridCol>
                <a:gridCol w="1404273">
                  <a:extLst>
                    <a:ext uri="{9D8B030D-6E8A-4147-A177-3AD203B41FA5}">
                      <a16:colId xmlns:a16="http://schemas.microsoft.com/office/drawing/2014/main" val="696942294"/>
                    </a:ext>
                  </a:extLst>
                </a:gridCol>
                <a:gridCol w="1404273">
                  <a:extLst>
                    <a:ext uri="{9D8B030D-6E8A-4147-A177-3AD203B41FA5}">
                      <a16:colId xmlns:a16="http://schemas.microsoft.com/office/drawing/2014/main" val="82584409"/>
                    </a:ext>
                  </a:extLst>
                </a:gridCol>
                <a:gridCol w="1404273">
                  <a:extLst>
                    <a:ext uri="{9D8B030D-6E8A-4147-A177-3AD203B41FA5}">
                      <a16:colId xmlns:a16="http://schemas.microsoft.com/office/drawing/2014/main" val="4038949210"/>
                    </a:ext>
                  </a:extLst>
                </a:gridCol>
              </a:tblGrid>
              <a:tr h="436465">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007787575"/>
                  </a:ext>
                </a:extLst>
              </a:tr>
              <a:tr h="604819">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381023"/>
                  </a:ext>
                </a:extLst>
              </a:tr>
              <a:tr h="436465">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3477840"/>
                  </a:ext>
                </a:extLst>
              </a:tr>
              <a:tr h="436465">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607871"/>
                  </a:ext>
                </a:extLst>
              </a:tr>
            </a:tbl>
          </a:graphicData>
        </a:graphic>
      </p:graphicFrame>
      <p:sp>
        <p:nvSpPr>
          <p:cNvPr id="9" name="Title 1"/>
          <p:cNvSpPr>
            <a:spLocks noGrp="1"/>
          </p:cNvSpPr>
          <p:nvPr>
            <p:ph type="title"/>
          </p:nvPr>
        </p:nvSpPr>
        <p:spPr>
          <a:xfrm>
            <a:off x="467544" y="332656"/>
            <a:ext cx="6347713" cy="443136"/>
          </a:xfrm>
        </p:spPr>
        <p:txBody>
          <a:bodyPr>
            <a:noAutofit/>
          </a:body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58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AU" dirty="0" smtClean="0"/>
          </a:p>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19</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854694520"/>
              </p:ext>
            </p:extLst>
          </p:nvPr>
        </p:nvGraphicFramePr>
        <p:xfrm>
          <a:off x="768912" y="1174840"/>
          <a:ext cx="5747304" cy="2110145"/>
        </p:xfrm>
        <a:graphic>
          <a:graphicData uri="http://schemas.openxmlformats.org/drawingml/2006/table">
            <a:tbl>
              <a:tblPr firstRow="1" firstCol="1" bandRow="1"/>
              <a:tblGrid>
                <a:gridCol w="1436826">
                  <a:extLst>
                    <a:ext uri="{9D8B030D-6E8A-4147-A177-3AD203B41FA5}">
                      <a16:colId xmlns:a16="http://schemas.microsoft.com/office/drawing/2014/main" val="2450503763"/>
                    </a:ext>
                  </a:extLst>
                </a:gridCol>
                <a:gridCol w="1436826">
                  <a:extLst>
                    <a:ext uri="{9D8B030D-6E8A-4147-A177-3AD203B41FA5}">
                      <a16:colId xmlns:a16="http://schemas.microsoft.com/office/drawing/2014/main" val="949160465"/>
                    </a:ext>
                  </a:extLst>
                </a:gridCol>
                <a:gridCol w="1436826">
                  <a:extLst>
                    <a:ext uri="{9D8B030D-6E8A-4147-A177-3AD203B41FA5}">
                      <a16:colId xmlns:a16="http://schemas.microsoft.com/office/drawing/2014/main" val="4040606556"/>
                    </a:ext>
                  </a:extLst>
                </a:gridCol>
                <a:gridCol w="1436826">
                  <a:extLst>
                    <a:ext uri="{9D8B030D-6E8A-4147-A177-3AD203B41FA5}">
                      <a16:colId xmlns:a16="http://schemas.microsoft.com/office/drawing/2014/main" val="2376826474"/>
                    </a:ext>
                  </a:extLst>
                </a:gridCol>
              </a:tblGrid>
              <a:tr h="458218">
                <a:tc rowSpan="2"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AU"/>
                    </a:p>
                  </a:txBody>
                  <a:tcPr/>
                </a:tc>
                <a:tc grid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Within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1176020450"/>
                  </a:ext>
                </a:extLst>
              </a:tr>
              <a:tr h="735491">
                <a:tc gridSpan="2" vMerge="1">
                  <a:txBody>
                    <a:bodyPr/>
                    <a:lstStyle/>
                    <a:p>
                      <a:endParaRPr lang="en-AU"/>
                    </a:p>
                  </a:txBody>
                  <a:tcPr/>
                </a:tc>
                <a:tc hMerge="1" vMerge="1">
                  <a:txBody>
                    <a:bodyPr/>
                    <a:lstStyle/>
                    <a:p>
                      <a:endParaRPr lang="en-AU"/>
                    </a:p>
                  </a:txBody>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 class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01881"/>
                  </a:ext>
                </a:extLst>
              </a:tr>
              <a:tr h="458218">
                <a:tc rowSpan="2">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Between subject factor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159718"/>
                  </a:ext>
                </a:extLst>
              </a:tr>
              <a:tr h="458218">
                <a:tc vMerge="1">
                  <a:txBody>
                    <a:bodyPr/>
                    <a:lstStyle/>
                    <a:p>
                      <a:endParaRPr lang="en-AU"/>
                    </a:p>
                  </a:txBody>
                  <a:tcPr/>
                </a:tc>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10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smtClean="0">
                          <a:effectLst/>
                          <a:latin typeface="Times New Roman" panose="02020603050405020304" pitchFamily="18" charset="0"/>
                          <a:ea typeface="Calibri" panose="020F0502020204030204" pitchFamily="34" charset="0"/>
                          <a:cs typeface="Times New Roman" panose="02020603050405020304" pitchFamily="18" charset="0"/>
                        </a:rPr>
                        <a:t>30</a:t>
                      </a:r>
                      <a:endParaRPr lang="en-AU"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68317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41724799"/>
              </p:ext>
            </p:extLst>
          </p:nvPr>
        </p:nvGraphicFramePr>
        <p:xfrm>
          <a:off x="1259632" y="3828049"/>
          <a:ext cx="4896543" cy="2520279"/>
        </p:xfrm>
        <a:graphic>
          <a:graphicData uri="http://schemas.openxmlformats.org/drawingml/2006/table">
            <a:tbl>
              <a:tblPr firstRow="1" firstCol="1" bandRow="1"/>
              <a:tblGrid>
                <a:gridCol w="1632181">
                  <a:extLst>
                    <a:ext uri="{9D8B030D-6E8A-4147-A177-3AD203B41FA5}">
                      <a16:colId xmlns:a16="http://schemas.microsoft.com/office/drawing/2014/main" val="4214023047"/>
                    </a:ext>
                  </a:extLst>
                </a:gridCol>
                <a:gridCol w="1632181">
                  <a:extLst>
                    <a:ext uri="{9D8B030D-6E8A-4147-A177-3AD203B41FA5}">
                      <a16:colId xmlns:a16="http://schemas.microsoft.com/office/drawing/2014/main" val="1915496474"/>
                    </a:ext>
                  </a:extLst>
                </a:gridCol>
                <a:gridCol w="1632181">
                  <a:extLst>
                    <a:ext uri="{9D8B030D-6E8A-4147-A177-3AD203B41FA5}">
                      <a16:colId xmlns:a16="http://schemas.microsoft.com/office/drawing/2014/main" val="4012616326"/>
                    </a:ext>
                  </a:extLst>
                </a:gridCol>
              </a:tblGrid>
              <a:tr h="474835">
                <a:tc>
                  <a:txBody>
                    <a:bodyPr/>
                    <a:lstStyle/>
                    <a:p>
                      <a:pP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Online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Face to 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205830"/>
                  </a:ext>
                </a:extLst>
              </a:tr>
              <a:tr h="474835">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Psychology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Psychology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3488071"/>
                  </a:ext>
                </a:extLst>
              </a:tr>
              <a:tr h="547887">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2702082314"/>
                  </a:ext>
                </a:extLst>
              </a:tr>
              <a:tr h="450485">
                <a:tc>
                  <a:txBody>
                    <a:bodyPr/>
                    <a:lstStyle/>
                    <a:p>
                      <a:pPr algn="ctr">
                        <a:lnSpc>
                          <a:spcPct val="107000"/>
                        </a:lnSpc>
                        <a:spcAft>
                          <a:spcPts val="0"/>
                        </a:spcAft>
                      </a:pPr>
                      <a:r>
                        <a:rPr lang="en-AU" sz="1300">
                          <a:effectLst/>
                          <a:latin typeface="Times New Roman" panose="02020603050405020304" pitchFamily="18" charset="0"/>
                          <a:ea typeface="Calibri" panose="020F0502020204030204" pitchFamily="34" charset="0"/>
                          <a:cs typeface="Times New Roman" panose="02020603050405020304" pitchFamily="18" charset="0"/>
                        </a:rPr>
                        <a:t>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Maths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Maths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331957"/>
                  </a:ext>
                </a:extLst>
              </a:tr>
              <a:tr h="572237">
                <a:tc>
                  <a:txBody>
                    <a:bodyPr/>
                    <a:lstStyle/>
                    <a:p>
                      <a:pPr algn="ctr">
                        <a:lnSpc>
                          <a:spcPct val="107000"/>
                        </a:lnSpc>
                        <a:spcAft>
                          <a:spcPts val="0"/>
                        </a:spcAft>
                      </a:pPr>
                      <a:r>
                        <a:rPr lang="en-AU" sz="1300" dirty="0">
                          <a:effectLst/>
                          <a:latin typeface="Times New Roman" panose="02020603050405020304" pitchFamily="18" charset="0"/>
                          <a:ea typeface="Calibri" panose="020F0502020204030204" pitchFamily="34" charset="0"/>
                          <a:cs typeface="Times New Roman" panose="02020603050405020304" pitchFamily="18" charset="0"/>
                        </a:rPr>
                        <a:t>Female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AU"/>
                    </a:p>
                  </a:txBody>
                  <a:tcPr/>
                </a:tc>
                <a:tc vMerge="1">
                  <a:txBody>
                    <a:bodyPr/>
                    <a:lstStyle/>
                    <a:p>
                      <a:endParaRPr lang="en-AU"/>
                    </a:p>
                  </a:txBody>
                  <a:tcPr/>
                </a:tc>
                <a:extLst>
                  <a:ext uri="{0D108BD9-81ED-4DB2-BD59-A6C34878D82A}">
                    <a16:rowId xmlns:a16="http://schemas.microsoft.com/office/drawing/2014/main" val="869374278"/>
                  </a:ext>
                </a:extLst>
              </a:tr>
            </a:tbl>
          </a:graphicData>
        </a:graphic>
      </p:graphicFrame>
      <p:sp>
        <p:nvSpPr>
          <p:cNvPr id="8"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590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32656"/>
            <a:ext cx="6347713" cy="659160"/>
          </a:xfrm>
        </p:spPr>
        <p:txBody>
          <a:bodyPr/>
          <a:lstStyle/>
          <a:p>
            <a:r>
              <a:rPr lang="en-AU" dirty="0" smtClean="0"/>
              <a:t>What is R?</a:t>
            </a:r>
            <a:endParaRPr lang="en-AU" dirty="0"/>
          </a:p>
        </p:txBody>
      </p:sp>
      <p:sp>
        <p:nvSpPr>
          <p:cNvPr id="3" name="Content Placeholder 2"/>
          <p:cNvSpPr>
            <a:spLocks noGrp="1"/>
          </p:cNvSpPr>
          <p:nvPr>
            <p:ph idx="1"/>
          </p:nvPr>
        </p:nvSpPr>
        <p:spPr>
          <a:xfrm>
            <a:off x="609599" y="1484784"/>
            <a:ext cx="6347714" cy="4556579"/>
          </a:xfrm>
        </p:spPr>
        <p:txBody>
          <a:bodyPr>
            <a:normAutofit/>
          </a:bodyPr>
          <a:lstStyle/>
          <a:p>
            <a:r>
              <a:rPr lang="en-AU" sz="2400" dirty="0">
                <a:latin typeface="Times New Roman" panose="02020603050405020304" pitchFamily="18" charset="0"/>
                <a:cs typeface="Times New Roman" panose="02020603050405020304" pitchFamily="18" charset="0"/>
              </a:rPr>
              <a:t>R is a language and environment for statistical computing and graphical representation of data</a:t>
            </a:r>
            <a:r>
              <a:rPr lang="en-AU" sz="2400" dirty="0" smtClean="0">
                <a:latin typeface="Times New Roman" panose="02020603050405020304" pitchFamily="18" charset="0"/>
                <a:cs typeface="Times New Roman" panose="02020603050405020304" pitchFamily="18" charset="0"/>
              </a:rPr>
              <a:t>.</a:t>
            </a:r>
          </a:p>
          <a:p>
            <a:pPr marL="0" indent="0">
              <a:buNone/>
            </a:pPr>
            <a:endParaRPr lang="en-AU" sz="2000" dirty="0">
              <a:latin typeface="Times New Roman" panose="02020603050405020304" pitchFamily="18" charset="0"/>
              <a:cs typeface="Times New Roman" panose="02020603050405020304" pitchFamily="18" charset="0"/>
            </a:endParaRPr>
          </a:p>
          <a:p>
            <a:r>
              <a:rPr lang="en-AU" sz="2400" dirty="0" smtClean="0">
                <a:latin typeface="Times New Roman" panose="02020603050405020304" pitchFamily="18" charset="0"/>
                <a:cs typeface="Times New Roman" panose="02020603050405020304" pitchFamily="18" charset="0"/>
              </a:rPr>
              <a:t>R </a:t>
            </a:r>
            <a:r>
              <a:rPr lang="en-AU" sz="2400" dirty="0">
                <a:latin typeface="Times New Roman" panose="02020603050405020304" pitchFamily="18" charset="0"/>
                <a:cs typeface="Times New Roman" panose="02020603050405020304" pitchFamily="18" charset="0"/>
              </a:rPr>
              <a:t>provides a wide variety of statistical (linear and nonlinear modelling, classical statistical tests, time-series </a:t>
            </a:r>
            <a:r>
              <a:rPr lang="en-AU" sz="2400" dirty="0" smtClean="0">
                <a:latin typeface="Times New Roman" panose="02020603050405020304" pitchFamily="18" charset="0"/>
                <a:cs typeface="Times New Roman" panose="02020603050405020304" pitchFamily="18" charset="0"/>
              </a:rPr>
              <a:t>analysis</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etc…) </a:t>
            </a:r>
            <a:r>
              <a:rPr lang="en-AU" sz="2400" dirty="0">
                <a:latin typeface="Times New Roman" panose="02020603050405020304" pitchFamily="18" charset="0"/>
                <a:cs typeface="Times New Roman" panose="02020603050405020304" pitchFamily="18" charset="0"/>
              </a:rPr>
              <a:t>and graphical techniques, and is highly extensible</a:t>
            </a:r>
            <a:r>
              <a:rPr lang="en-AU" sz="2400" dirty="0" smtClean="0">
                <a:latin typeface="Times New Roman" panose="02020603050405020304" pitchFamily="18" charset="0"/>
                <a:cs typeface="Times New Roman" panose="02020603050405020304" pitchFamily="18" charset="0"/>
              </a:rPr>
              <a:t>.</a:t>
            </a:r>
          </a:p>
          <a:p>
            <a:pPr marL="0" indent="0">
              <a:buNone/>
            </a:pPr>
            <a:endParaRPr lang="en-AU"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9849E7-093B-423B-8873-DA1FBA030029}" type="slidenum">
              <a:rPr lang="en-AU" smtClean="0"/>
              <a:pPr/>
              <a:t>2</a:t>
            </a:fld>
            <a:endParaRPr lang="en-AU"/>
          </a:p>
        </p:txBody>
      </p:sp>
    </p:spTree>
    <p:extLst>
      <p:ext uri="{BB962C8B-B14F-4D97-AF65-F5344CB8AC3E}">
        <p14:creationId xmlns:p14="http://schemas.microsoft.com/office/powerpoint/2010/main" val="27107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2708920"/>
            <a:ext cx="2860521" cy="2282331"/>
          </a:xfrm>
        </p:spPr>
      </p:pic>
      <p:sp>
        <p:nvSpPr>
          <p:cNvPr id="4" name="Slide Number Placeholder 3"/>
          <p:cNvSpPr>
            <a:spLocks noGrp="1"/>
          </p:cNvSpPr>
          <p:nvPr>
            <p:ph type="sldNum" sz="quarter" idx="12"/>
          </p:nvPr>
        </p:nvSpPr>
        <p:spPr/>
        <p:txBody>
          <a:bodyPr/>
          <a:lstStyle/>
          <a:p>
            <a:fld id="{C79849E7-093B-423B-8873-DA1FBA030029}" type="slidenum">
              <a:rPr lang="en-AU" smtClean="0"/>
              <a:pPr/>
              <a:t>20</a:t>
            </a:fld>
            <a:endParaRPr lang="en-AU"/>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670" y="1272808"/>
            <a:ext cx="3005170" cy="4812878"/>
          </a:xfrm>
          <a:prstGeom prst="rect">
            <a:avLst/>
          </a:prstGeom>
        </p:spPr>
      </p:pic>
      <p:sp>
        <p:nvSpPr>
          <p:cNvPr id="7"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44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4" y="1340768"/>
            <a:ext cx="2839894" cy="4557712"/>
          </a:xfrm>
        </p:spPr>
      </p:pic>
      <p:sp>
        <p:nvSpPr>
          <p:cNvPr id="4" name="Slide Number Placeholder 3"/>
          <p:cNvSpPr>
            <a:spLocks noGrp="1"/>
          </p:cNvSpPr>
          <p:nvPr>
            <p:ph type="sldNum" sz="quarter" idx="12"/>
          </p:nvPr>
        </p:nvSpPr>
        <p:spPr/>
        <p:txBody>
          <a:bodyPr/>
          <a:lstStyle/>
          <a:p>
            <a:fld id="{C79849E7-093B-423B-8873-DA1FBA030029}" type="slidenum">
              <a:rPr lang="en-AU" smtClean="0"/>
              <a:pPr/>
              <a:t>21</a:t>
            </a:fld>
            <a:endParaRPr lang="en-AU"/>
          </a:p>
        </p:txBody>
      </p:sp>
      <p:sp>
        <p:nvSpPr>
          <p:cNvPr id="5" name="Title 1"/>
          <p:cNvSpPr txBox="1">
            <a:spLocks/>
          </p:cNvSpPr>
          <p:nvPr/>
        </p:nvSpPr>
        <p:spPr>
          <a:xfrm>
            <a:off x="467544" y="332656"/>
            <a:ext cx="6347713" cy="443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3200" dirty="0" smtClean="0">
                <a:latin typeface="Times New Roman" panose="02020603050405020304" pitchFamily="18" charset="0"/>
                <a:cs typeface="Times New Roman" panose="02020603050405020304" pitchFamily="18" charset="0"/>
              </a:rPr>
              <a:t>Analysis of Variance (ANOVA)</a:t>
            </a:r>
            <a:endParaRPr lang="en-AU"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929" y="2564904"/>
            <a:ext cx="2647385" cy="2054006"/>
          </a:xfrm>
          <a:prstGeom prst="rect">
            <a:avLst/>
          </a:prstGeom>
        </p:spPr>
      </p:pic>
    </p:spTree>
    <p:extLst>
      <p:ext uri="{BB962C8B-B14F-4D97-AF65-F5344CB8AC3E}">
        <p14:creationId xmlns:p14="http://schemas.microsoft.com/office/powerpoint/2010/main" val="12702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03176"/>
          </a:xfrm>
        </p:spPr>
        <p:txBody>
          <a:bodyPr/>
          <a:lstStyle/>
          <a:p>
            <a:r>
              <a:rPr lang="en-AU" dirty="0" smtClean="0"/>
              <a:t>What is </a:t>
            </a:r>
            <a:r>
              <a:rPr lang="en-AU" dirty="0" err="1" smtClean="0"/>
              <a:t>RStudio</a:t>
            </a:r>
            <a:r>
              <a:rPr lang="en-AU" dirty="0" smtClean="0"/>
              <a:t>?</a:t>
            </a:r>
            <a:endParaRPr lang="en-AU" dirty="0"/>
          </a:p>
        </p:txBody>
      </p:sp>
      <p:sp>
        <p:nvSpPr>
          <p:cNvPr id="3" name="Content Placeholder 2"/>
          <p:cNvSpPr>
            <a:spLocks noGrp="1"/>
          </p:cNvSpPr>
          <p:nvPr>
            <p:ph idx="1"/>
          </p:nvPr>
        </p:nvSpPr>
        <p:spPr>
          <a:xfrm>
            <a:off x="609598" y="1385906"/>
            <a:ext cx="6347714" cy="4275342"/>
          </a:xfrm>
        </p:spPr>
        <p:txBody>
          <a:bodyPr/>
          <a:lstStyle/>
          <a:p>
            <a:endParaRPr lang="en-AU" dirty="0" smtClean="0"/>
          </a:p>
          <a:p>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is actually an add-on to R that takes the R software and adds to it a very user-friendly graphical interface</a:t>
            </a:r>
            <a:r>
              <a:rPr lang="en-AU" sz="2400" dirty="0" smtClean="0">
                <a:latin typeface="Times New Roman" panose="02020603050405020304" pitchFamily="18" charset="0"/>
                <a:cs typeface="Times New Roman" panose="02020603050405020304" pitchFamily="18" charset="0"/>
              </a:rPr>
              <a:t>.</a:t>
            </a:r>
          </a:p>
          <a:p>
            <a:endParaRPr lang="en-AU" sz="1200" dirty="0" smtClean="0">
              <a:latin typeface="Times New Roman" panose="02020603050405020304" pitchFamily="18" charset="0"/>
              <a:cs typeface="Times New Roman" panose="02020603050405020304" pitchFamily="18" charset="0"/>
            </a:endParaRPr>
          </a:p>
          <a:p>
            <a:r>
              <a:rPr lang="en-AU" sz="2400" dirty="0" smtClean="0">
                <a:latin typeface="Times New Roman" panose="02020603050405020304" pitchFamily="18" charset="0"/>
                <a:cs typeface="Times New Roman" panose="02020603050405020304" pitchFamily="18" charset="0"/>
              </a:rPr>
              <a:t>R </a:t>
            </a:r>
            <a:r>
              <a:rPr lang="en-AU" sz="2400" dirty="0">
                <a:latin typeface="Times New Roman" panose="02020603050405020304" pitchFamily="18" charset="0"/>
                <a:cs typeface="Times New Roman" panose="02020603050405020304" pitchFamily="18" charset="0"/>
              </a:rPr>
              <a:t>may be used without </a:t>
            </a:r>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but </a:t>
            </a:r>
            <a:r>
              <a:rPr lang="en-AU" sz="2400" dirty="0" err="1">
                <a:latin typeface="Times New Roman" panose="02020603050405020304" pitchFamily="18" charset="0"/>
                <a:cs typeface="Times New Roman" panose="02020603050405020304" pitchFamily="18" charset="0"/>
              </a:rPr>
              <a:t>RStudio</a:t>
            </a:r>
            <a:r>
              <a:rPr lang="en-AU" sz="2400" dirty="0">
                <a:latin typeface="Times New Roman" panose="02020603050405020304" pitchFamily="18" charset="0"/>
                <a:cs typeface="Times New Roman" panose="02020603050405020304" pitchFamily="18" charset="0"/>
              </a:rPr>
              <a:t> may not be used without R.</a:t>
            </a:r>
          </a:p>
          <a:p>
            <a:endParaRPr lang="en-AU" dirty="0"/>
          </a:p>
        </p:txBody>
      </p:sp>
      <p:sp>
        <p:nvSpPr>
          <p:cNvPr id="4" name="Slide Number Placeholder 3"/>
          <p:cNvSpPr>
            <a:spLocks noGrp="1"/>
          </p:cNvSpPr>
          <p:nvPr>
            <p:ph type="sldNum" sz="quarter" idx="12"/>
          </p:nvPr>
        </p:nvSpPr>
        <p:spPr/>
        <p:txBody>
          <a:bodyPr/>
          <a:lstStyle/>
          <a:p>
            <a:fld id="{C79849E7-093B-423B-8873-DA1FBA030029}" type="slidenum">
              <a:rPr lang="en-AU" smtClean="0"/>
              <a:pPr/>
              <a:t>3</a:t>
            </a:fld>
            <a:endParaRPr lang="en-AU"/>
          </a:p>
        </p:txBody>
      </p:sp>
    </p:spTree>
    <p:extLst>
      <p:ext uri="{BB962C8B-B14F-4D97-AF65-F5344CB8AC3E}">
        <p14:creationId xmlns:p14="http://schemas.microsoft.com/office/powerpoint/2010/main" val="3442182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04664"/>
            <a:ext cx="6948264" cy="706090"/>
          </a:xfrm>
        </p:spPr>
        <p:txBody>
          <a:bodyPr/>
          <a:lstStyle/>
          <a:p>
            <a:r>
              <a:rPr lang="en-AU" sz="3200" dirty="0" smtClean="0">
                <a:latin typeface="Times New Roman" panose="02020603050405020304" pitchFamily="18" charset="0"/>
                <a:cs typeface="Times New Roman" panose="02020603050405020304" pitchFamily="18" charset="0"/>
              </a:rPr>
              <a:t>Pros and Cons of R</a:t>
            </a:r>
            <a:endParaRPr lang="en-AU"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32048" y="1268760"/>
            <a:ext cx="8028384" cy="3880773"/>
          </a:xfrm>
        </p:spPr>
        <p:txBody>
          <a:bodyPr>
            <a:normAutofit/>
          </a:bodyPr>
          <a:lstStyle/>
          <a:p>
            <a:pPr marL="0" indent="0" fontAlgn="base">
              <a:buNone/>
            </a:pPr>
            <a:r>
              <a:rPr lang="en-AU" sz="2000" dirty="0" smtClean="0"/>
              <a:t>1. State </a:t>
            </a:r>
            <a:r>
              <a:rPr lang="en-AU" sz="2000" dirty="0"/>
              <a:t>of the art </a:t>
            </a:r>
            <a:r>
              <a:rPr lang="en-AU" sz="2000" dirty="0" smtClean="0"/>
              <a:t>(open source, continuously growing)</a:t>
            </a:r>
          </a:p>
          <a:p>
            <a:pPr marL="0" indent="0" fontAlgn="base">
              <a:buNone/>
            </a:pPr>
            <a:r>
              <a:rPr lang="en-AU" sz="2000" dirty="0"/>
              <a:t>2</a:t>
            </a:r>
            <a:r>
              <a:rPr lang="en-AU" sz="2000" dirty="0" smtClean="0"/>
              <a:t>. Exemplary </a:t>
            </a:r>
            <a:r>
              <a:rPr lang="en-AU" sz="2000" dirty="0"/>
              <a:t>Support for Data </a:t>
            </a:r>
            <a:r>
              <a:rPr lang="en-AU" sz="2000" dirty="0" smtClean="0"/>
              <a:t>Wrangling</a:t>
            </a:r>
          </a:p>
          <a:p>
            <a:pPr marL="0" indent="0" fontAlgn="base">
              <a:buNone/>
            </a:pPr>
            <a:r>
              <a:rPr lang="en-AU" sz="2000" dirty="0" smtClean="0"/>
              <a:t>3. Becoming </a:t>
            </a:r>
            <a:r>
              <a:rPr lang="en-AU" sz="2000" dirty="0"/>
              <a:t>increasingly popular</a:t>
            </a:r>
          </a:p>
          <a:p>
            <a:pPr marL="0" indent="0" fontAlgn="base">
              <a:buNone/>
            </a:pPr>
            <a:r>
              <a:rPr lang="en-AU" sz="2000" dirty="0" smtClean="0"/>
              <a:t>4. The </a:t>
            </a:r>
            <a:r>
              <a:rPr lang="en-AU" sz="2000" dirty="0"/>
              <a:t>Array of </a:t>
            </a:r>
            <a:r>
              <a:rPr lang="en-AU" sz="2000" dirty="0" smtClean="0"/>
              <a:t>Packages</a:t>
            </a:r>
          </a:p>
          <a:p>
            <a:pPr marL="0" indent="0" fontAlgn="base">
              <a:buNone/>
            </a:pPr>
            <a:r>
              <a:rPr lang="en-AU" sz="2000" dirty="0" smtClean="0"/>
              <a:t>5. Quality </a:t>
            </a:r>
            <a:r>
              <a:rPr lang="en-AU" sz="2000" dirty="0"/>
              <a:t>Plotting and Graphing</a:t>
            </a:r>
          </a:p>
          <a:p>
            <a:pPr marL="0" indent="0" fontAlgn="base">
              <a:buNone/>
            </a:pPr>
            <a:r>
              <a:rPr lang="en-AU" sz="2000" dirty="0" smtClean="0"/>
              <a:t>6. Highly Compatible</a:t>
            </a:r>
          </a:p>
          <a:p>
            <a:pPr marL="0" indent="0" fontAlgn="base">
              <a:buNone/>
            </a:pPr>
            <a:r>
              <a:rPr lang="en-AU" sz="2000" dirty="0" smtClean="0"/>
              <a:t>7. Eye-Catching Reports (Markdown and Shiny)</a:t>
            </a:r>
          </a:p>
          <a:p>
            <a:pPr marL="0" indent="0" fontAlgn="base">
              <a:buNone/>
            </a:pPr>
            <a:r>
              <a:rPr lang="en-AU" sz="2000" dirty="0" smtClean="0"/>
              <a:t>8. Highly reproducible (especially helpful for open science)</a:t>
            </a:r>
          </a:p>
          <a:p>
            <a:pPr marL="0" indent="0" fontAlgn="base">
              <a:buNone/>
            </a:pPr>
            <a:endParaRPr lang="en-AU" sz="2000" dirty="0"/>
          </a:p>
          <a:p>
            <a:pPr>
              <a:spcBef>
                <a:spcPts val="1200"/>
              </a:spcBef>
              <a:buFont typeface="Arial" panose="020B0604020202020204" pitchFamily="34" charset="0"/>
              <a:buChar char="•"/>
            </a:pPr>
            <a:endParaRPr lang="en-AU"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710613" y="6524625"/>
            <a:ext cx="433387" cy="314325"/>
          </a:xfrm>
        </p:spPr>
        <p:txBody>
          <a:bodyPr/>
          <a:lstStyle/>
          <a:p>
            <a:fld id="{C79849E7-093B-423B-8873-DA1FBA030029}" type="slidenum">
              <a:rPr lang="en-AU" smtClean="0"/>
              <a:pPr/>
              <a:t>4</a:t>
            </a:fld>
            <a:endParaRPr lang="en-AU"/>
          </a:p>
        </p:txBody>
      </p:sp>
    </p:spTree>
    <p:extLst>
      <p:ext uri="{BB962C8B-B14F-4D97-AF65-F5344CB8AC3E}">
        <p14:creationId xmlns:p14="http://schemas.microsoft.com/office/powerpoint/2010/main" val="3299342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8" y="404664"/>
            <a:ext cx="6948264" cy="706090"/>
          </a:xfrm>
        </p:spPr>
        <p:txBody>
          <a:bodyPr/>
          <a:lstStyle/>
          <a:p>
            <a:r>
              <a:rPr lang="en-AU" sz="3200" dirty="0">
                <a:latin typeface="Times New Roman" panose="02020603050405020304" pitchFamily="18" charset="0"/>
                <a:cs typeface="Times New Roman" panose="02020603050405020304" pitchFamily="18" charset="0"/>
              </a:rPr>
              <a:t>Pros and Cons of R</a:t>
            </a:r>
          </a:p>
        </p:txBody>
      </p:sp>
      <p:sp>
        <p:nvSpPr>
          <p:cNvPr id="4" name="Content Placeholder 3"/>
          <p:cNvSpPr>
            <a:spLocks noGrp="1"/>
          </p:cNvSpPr>
          <p:nvPr>
            <p:ph idx="1"/>
          </p:nvPr>
        </p:nvSpPr>
        <p:spPr>
          <a:xfrm>
            <a:off x="463245" y="1110754"/>
            <a:ext cx="6347714" cy="3880773"/>
          </a:xfrm>
        </p:spPr>
        <p:txBody>
          <a:bodyPr>
            <a:normAutofit/>
          </a:bodyPr>
          <a:lstStyle/>
          <a:p>
            <a:pPr fontAlgn="base"/>
            <a:r>
              <a:rPr lang="en-AU" sz="2000" dirty="0" smtClean="0">
                <a:latin typeface="Trebuchet MS (Body)"/>
              </a:rPr>
              <a:t>A bit steep learning curve</a:t>
            </a:r>
          </a:p>
          <a:p>
            <a:pPr fontAlgn="base"/>
            <a:r>
              <a:rPr lang="en-AU" sz="2000" dirty="0" smtClean="0">
                <a:latin typeface="Trebuchet MS (Body)"/>
              </a:rPr>
              <a:t>Lesser Speed in executing complex codes</a:t>
            </a:r>
            <a:endParaRPr lang="en-AU" sz="2000" dirty="0">
              <a:latin typeface="Trebuchet MS (Body)"/>
            </a:endParaRPr>
          </a:p>
          <a:p>
            <a:pPr fontAlgn="base"/>
            <a:r>
              <a:rPr lang="en-AU" sz="2000" dirty="0" smtClean="0">
                <a:latin typeface="Trebuchet MS (Body)"/>
              </a:rPr>
              <a:t>Spread </a:t>
            </a:r>
            <a:r>
              <a:rPr lang="en-AU" sz="2000" dirty="0">
                <a:latin typeface="Trebuchet MS (Body)"/>
              </a:rPr>
              <a:t>Across various Packages</a:t>
            </a:r>
          </a:p>
          <a:p>
            <a:r>
              <a:rPr lang="en-AU" sz="2000" dirty="0">
                <a:latin typeface="Trebuchet MS (Body)"/>
              </a:rPr>
              <a:t>In R, quality of some packages is less than perfect.</a:t>
            </a:r>
          </a:p>
          <a:p>
            <a:pPr marL="0" indent="0">
              <a:buNone/>
            </a:pPr>
            <a:endParaRPr lang="en-AU" sz="2000" dirty="0">
              <a:latin typeface="Trebuchet MS (Body)"/>
            </a:endParaRPr>
          </a:p>
          <a:p>
            <a:r>
              <a:rPr lang="en-AU" sz="2000" dirty="0" smtClean="0">
                <a:latin typeface="Trebuchet MS (Body)"/>
                <a:cs typeface="Times New Roman" panose="02020603050405020304" pitchFamily="18" charset="0"/>
              </a:rPr>
              <a:t>Note: R </a:t>
            </a:r>
            <a:r>
              <a:rPr lang="en-AU" sz="2000" dirty="0">
                <a:latin typeface="Trebuchet MS (Body)"/>
                <a:cs typeface="Times New Roman" panose="02020603050405020304" pitchFamily="18" charset="0"/>
              </a:rPr>
              <a:t>is a continuously evolving language. This means that many of the cons will gradually fade away with the future updates of R</a:t>
            </a:r>
            <a:r>
              <a:rPr lang="en-AU" sz="2000" dirty="0" smtClean="0">
                <a:latin typeface="Trebuchet MS (Body)"/>
                <a:cs typeface="Times New Roman" panose="02020603050405020304" pitchFamily="18" charset="0"/>
              </a:rPr>
              <a:t>.</a:t>
            </a:r>
            <a:endParaRPr lang="en-AU" sz="2000" dirty="0">
              <a:latin typeface="Trebuchet MS (Body)"/>
            </a:endParaRPr>
          </a:p>
          <a:p>
            <a:pPr marL="0" indent="0">
              <a:spcBef>
                <a:spcPts val="1200"/>
              </a:spcBef>
              <a:buNone/>
            </a:pPr>
            <a:endParaRPr lang="en-AU" sz="2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710613" y="6524625"/>
            <a:ext cx="433387" cy="314325"/>
          </a:xfrm>
        </p:spPr>
        <p:txBody>
          <a:bodyPr/>
          <a:lstStyle/>
          <a:p>
            <a:fld id="{C79849E7-093B-423B-8873-DA1FBA030029}" type="slidenum">
              <a:rPr lang="en-AU" smtClean="0"/>
              <a:pPr/>
              <a:t>5</a:t>
            </a:fld>
            <a:endParaRPr lang="en-AU"/>
          </a:p>
        </p:txBody>
      </p:sp>
    </p:spTree>
    <p:extLst>
      <p:ext uri="{BB962C8B-B14F-4D97-AF65-F5344CB8AC3E}">
        <p14:creationId xmlns:p14="http://schemas.microsoft.com/office/powerpoint/2010/main" val="194005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275" y="285755"/>
            <a:ext cx="6347713" cy="1320800"/>
          </a:xfrm>
        </p:spPr>
        <p:txBody>
          <a:bodyPr/>
          <a:lstStyle/>
          <a:p>
            <a:r>
              <a:rPr lang="en-AU" dirty="0" smtClean="0"/>
              <a:t>Increasing Popularity</a:t>
            </a:r>
            <a:endParaRPr lang="en-A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6"/>
            <a:ext cx="3788692" cy="3788692"/>
          </a:xfrm>
        </p:spPr>
      </p:pic>
      <p:sp>
        <p:nvSpPr>
          <p:cNvPr id="4" name="Slide Number Placeholder 3"/>
          <p:cNvSpPr>
            <a:spLocks noGrp="1"/>
          </p:cNvSpPr>
          <p:nvPr>
            <p:ph type="sldNum" sz="quarter" idx="12"/>
          </p:nvPr>
        </p:nvSpPr>
        <p:spPr/>
        <p:txBody>
          <a:bodyPr/>
          <a:lstStyle/>
          <a:p>
            <a:fld id="{C79849E7-093B-423B-8873-DA1FBA030029}" type="slidenum">
              <a:rPr lang="en-AU" smtClean="0"/>
              <a:pPr/>
              <a:t>6</a:t>
            </a:fld>
            <a:endParaRPr lang="en-AU"/>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220" y="1700808"/>
            <a:ext cx="3574728" cy="3574728"/>
          </a:xfrm>
          <a:prstGeom prst="rect">
            <a:avLst/>
          </a:prstGeom>
        </p:spPr>
      </p:pic>
    </p:spTree>
    <p:extLst>
      <p:ext uri="{BB962C8B-B14F-4D97-AF65-F5344CB8AC3E}">
        <p14:creationId xmlns:p14="http://schemas.microsoft.com/office/powerpoint/2010/main" val="82386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712" y="1017388"/>
            <a:ext cx="7325609" cy="3995787"/>
          </a:xfrm>
        </p:spPr>
      </p:pic>
      <p:sp>
        <p:nvSpPr>
          <p:cNvPr id="4" name="Slide Number Placeholder 3"/>
          <p:cNvSpPr>
            <a:spLocks noGrp="1"/>
          </p:cNvSpPr>
          <p:nvPr>
            <p:ph type="sldNum" sz="quarter" idx="12"/>
          </p:nvPr>
        </p:nvSpPr>
        <p:spPr/>
        <p:txBody>
          <a:bodyPr/>
          <a:lstStyle/>
          <a:p>
            <a:fld id="{C79849E7-093B-423B-8873-DA1FBA030029}" type="slidenum">
              <a:rPr lang="en-AU" smtClean="0"/>
              <a:pPr/>
              <a:t>7</a:t>
            </a:fld>
            <a:endParaRPr lang="en-AU"/>
          </a:p>
        </p:txBody>
      </p:sp>
    </p:spTree>
    <p:extLst>
      <p:ext uri="{BB962C8B-B14F-4D97-AF65-F5344CB8AC3E}">
        <p14:creationId xmlns:p14="http://schemas.microsoft.com/office/powerpoint/2010/main" val="1121585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 y="1069279"/>
            <a:ext cx="9144000" cy="5501681"/>
          </a:xfrm>
        </p:spPr>
      </p:pic>
      <p:sp>
        <p:nvSpPr>
          <p:cNvPr id="4" name="Slide Number Placeholder 3"/>
          <p:cNvSpPr>
            <a:spLocks noGrp="1"/>
          </p:cNvSpPr>
          <p:nvPr>
            <p:ph type="sldNum" sz="quarter" idx="12"/>
          </p:nvPr>
        </p:nvSpPr>
        <p:spPr/>
        <p:txBody>
          <a:bodyPr/>
          <a:lstStyle/>
          <a:p>
            <a:fld id="{C79849E7-093B-423B-8873-DA1FBA030029}" type="slidenum">
              <a:rPr lang="en-AU" smtClean="0"/>
              <a:pPr/>
              <a:t>8</a:t>
            </a:fld>
            <a:endParaRPr lang="en-AU"/>
          </a:p>
        </p:txBody>
      </p:sp>
    </p:spTree>
    <p:extLst>
      <p:ext uri="{BB962C8B-B14F-4D97-AF65-F5344CB8AC3E}">
        <p14:creationId xmlns:p14="http://schemas.microsoft.com/office/powerpoint/2010/main" val="1933573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C79849E7-093B-423B-8873-DA1FBA030029}" type="slidenum">
              <a:rPr lang="en-AU" smtClean="0"/>
              <a:pPr/>
              <a:t>9</a:t>
            </a:fld>
            <a:endParaRPr lang="en-AU"/>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565230"/>
            <a:ext cx="6746628" cy="5727539"/>
          </a:xfrm>
        </p:spPr>
      </p:pic>
    </p:spTree>
    <p:extLst>
      <p:ext uri="{BB962C8B-B14F-4D97-AF65-F5344CB8AC3E}">
        <p14:creationId xmlns:p14="http://schemas.microsoft.com/office/powerpoint/2010/main" val="3092795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heme">
  <a:themeElements>
    <a:clrScheme name="UWANew">
      <a:dk1>
        <a:sysClr val="windowText" lastClr="000000"/>
      </a:dk1>
      <a:lt1>
        <a:sysClr val="window" lastClr="FFFFFF"/>
      </a:lt1>
      <a:dk2>
        <a:srgbClr val="44546A"/>
      </a:dk2>
      <a:lt2>
        <a:srgbClr val="E7E6E6"/>
      </a:lt2>
      <a:accent1>
        <a:srgbClr val="27348B"/>
      </a:accent1>
      <a:accent2>
        <a:srgbClr val="E1B600"/>
      </a:accent2>
      <a:accent3>
        <a:srgbClr val="ECECEC"/>
      </a:accent3>
      <a:accent4>
        <a:srgbClr val="FFC000"/>
      </a:accent4>
      <a:accent5>
        <a:srgbClr val="4472C4"/>
      </a:accent5>
      <a:accent6>
        <a:srgbClr val="86A20B"/>
      </a:accent6>
      <a:hlink>
        <a:srgbClr val="0563C1"/>
      </a:hlink>
      <a:folHlink>
        <a:srgbClr val="954F72"/>
      </a:folHlink>
    </a:clrScheme>
    <a:fontScheme name="Custom 1">
      <a:majorFont>
        <a:latin typeface="UWA"/>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WATheme" id="{4F918AAC-A797-4C6D-81AD-D4887F71F89B}" vid="{BDB2C5F6-8FFD-40F3-8BFF-D414B0DD2746}"/>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20934</TotalTime>
  <Words>1706</Words>
  <Application>Microsoft Office PowerPoint</Application>
  <PresentationFormat>On-screen Show (4:3)</PresentationFormat>
  <Paragraphs>193</Paragraphs>
  <Slides>21</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Source Sans Pro</vt:lpstr>
      <vt:lpstr>Times New Roman</vt:lpstr>
      <vt:lpstr>Trebuchet MS</vt:lpstr>
      <vt:lpstr>Trebuchet MS (Body)</vt:lpstr>
      <vt:lpstr>UWA</vt:lpstr>
      <vt:lpstr>Wingdings</vt:lpstr>
      <vt:lpstr>Wingdings 3</vt:lpstr>
      <vt:lpstr>UWATheme</vt:lpstr>
      <vt:lpstr>Facet</vt:lpstr>
      <vt:lpstr>Introduction to R</vt:lpstr>
      <vt:lpstr>What is R?</vt:lpstr>
      <vt:lpstr>What is RStudio?</vt:lpstr>
      <vt:lpstr>Pros and Cons of R</vt:lpstr>
      <vt:lpstr>Pros and Cons of R</vt:lpstr>
      <vt:lpstr>Increasing Popularity</vt:lpstr>
      <vt:lpstr>PowerPoint Presentation</vt:lpstr>
      <vt:lpstr>PowerPoint Presentation</vt:lpstr>
      <vt:lpstr>PowerPoint Presentation</vt:lpstr>
      <vt:lpstr>T-test</vt:lpstr>
      <vt:lpstr>T-test</vt:lpstr>
      <vt:lpstr>T-test</vt:lpstr>
      <vt:lpstr>Paired or independent sample t-tests?</vt:lpstr>
      <vt:lpstr>Correlation</vt:lpstr>
      <vt:lpstr>Correlation</vt:lpstr>
      <vt:lpstr>Regression</vt:lpstr>
      <vt:lpstr>Analysis of Variance (ANOVA)</vt:lpstr>
      <vt:lpstr>Analysis of Variance (ANOVA)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Dunlop</dc:creator>
  <cp:lastModifiedBy>Mahdi Mazidi Sharafabadi</cp:lastModifiedBy>
  <cp:revision>760</cp:revision>
  <dcterms:created xsi:type="dcterms:W3CDTF">2015-09-15T05:10:53Z</dcterms:created>
  <dcterms:modified xsi:type="dcterms:W3CDTF">2021-01-14T13:17:44Z</dcterms:modified>
</cp:coreProperties>
</file>