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1"/>
  </p:notesMasterIdLst>
  <p:sldIdLst>
    <p:sldId id="256" r:id="rId3"/>
    <p:sldId id="347" r:id="rId4"/>
    <p:sldId id="348" r:id="rId5"/>
    <p:sldId id="342" r:id="rId6"/>
    <p:sldId id="346" r:id="rId7"/>
    <p:sldId id="349" r:id="rId8"/>
    <p:sldId id="351" r:id="rId9"/>
    <p:sldId id="35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503"/>
    <a:srgbClr val="03691E"/>
    <a:srgbClr val="024E06"/>
    <a:srgbClr val="02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8" autoAdjust="0"/>
    <p:restoredTop sz="78837" autoAdjust="0"/>
  </p:normalViewPr>
  <p:slideViewPr>
    <p:cSldViewPr>
      <p:cViewPr varScale="1">
        <p:scale>
          <a:sx n="87" d="100"/>
          <a:sy n="87" d="100"/>
        </p:scale>
        <p:origin x="228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AC1D8-DE24-4C14-9802-61CE3F34E42D}" type="datetimeFigureOut">
              <a:rPr lang="en-AU" smtClean="0"/>
              <a:t>4/01/2021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8B966-E5D4-4997-A639-A4644368F6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86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8B966-E5D4-4997-A639-A4644368F63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27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dirty="0" smtClean="0"/>
              <a:t>Thus, when one uses </a:t>
            </a:r>
            <a:r>
              <a:rPr lang="en-AU" dirty="0" err="1" smtClean="0"/>
              <a:t>RStudio</a:t>
            </a:r>
            <a:r>
              <a:rPr lang="en-AU" dirty="0" smtClean="0"/>
              <a:t>, they are still using the full version of R while also getting the benefit of greater functionality and usability due to an improved user interface. As a result, when using R, one should always use </a:t>
            </a:r>
            <a:r>
              <a:rPr lang="en-AU" dirty="0" err="1" smtClean="0"/>
              <a:t>RStudio</a:t>
            </a:r>
            <a:r>
              <a:rPr lang="en-AU" dirty="0" smtClean="0"/>
              <a:t>; working with R itself is very cumbersome.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dirty="0" smtClean="0"/>
              <a:t>On your computer, you will see R and </a:t>
            </a:r>
            <a:r>
              <a:rPr lang="en-AU" dirty="0" err="1" smtClean="0"/>
              <a:t>RStudio</a:t>
            </a:r>
            <a:r>
              <a:rPr lang="en-AU" dirty="0" smtClean="0"/>
              <a:t> as separate installed programs. When using R for data analysis, you will always open and work in </a:t>
            </a:r>
            <a:r>
              <a:rPr lang="en-AU" dirty="0" err="1" smtClean="0"/>
              <a:t>RStudio</a:t>
            </a:r>
            <a:r>
              <a:rPr lang="en-AU" dirty="0" smtClean="0"/>
              <a:t>; you must leave R </a:t>
            </a:r>
            <a:r>
              <a:rPr lang="en-AU" dirty="0" err="1" smtClean="0"/>
              <a:t>isntalled</a:t>
            </a:r>
            <a:r>
              <a:rPr lang="en-AU" dirty="0" smtClean="0"/>
              <a:t> on the computer for </a:t>
            </a:r>
            <a:r>
              <a:rPr lang="en-AU" dirty="0" err="1" smtClean="0"/>
              <a:t>RStudio</a:t>
            </a:r>
            <a:r>
              <a:rPr lang="en-AU" dirty="0" smtClean="0"/>
              <a:t> to work, even though you will likely never open R itself.</a:t>
            </a:r>
            <a:endParaRPr lang="en-A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8B966-E5D4-4997-A639-A4644368F6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80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R provides exemplary support for data wrangling. The packages like </a:t>
            </a:r>
            <a:r>
              <a:rPr lang="en-AU" i="1" dirty="0" err="1" smtClean="0"/>
              <a:t>dplyr</a:t>
            </a:r>
            <a:r>
              <a:rPr lang="en-AU" i="1" dirty="0" smtClean="0"/>
              <a:t>, </a:t>
            </a:r>
            <a:r>
              <a:rPr lang="en-AU" i="1" dirty="0" err="1" smtClean="0"/>
              <a:t>readr</a:t>
            </a:r>
            <a:r>
              <a:rPr lang="en-AU" dirty="0" smtClean="0"/>
              <a:t> are capable of transforming messy data into a structured form.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R has a vast array of packages. With over 10,000 packages in the CRAN repository, the number is constantly growing. These packages appeal to all the areas of industry.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is highly compatible and can be paired with many other programming languages like C, C++, Java, and Python. It can also be integrated with technologies like Hadoop and various other database management systems as well.</a:t>
            </a:r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packages like Shiny and Markdown, reporting the results of an analysis is extremely easy with R. You can make reports with the data, plots and R scripts embedded in them. You can even make interactive web apps that allow the user to play with the results and the data.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is a constantly evolving programming language. It is a state of the art technology that provides updates whenever any new feature is added.</a:t>
            </a:r>
          </a:p>
          <a:p>
            <a:pPr marL="0" indent="0" fontAlgn="base">
              <a:buNone/>
            </a:pPr>
            <a:endParaRPr lang="en-AU" dirty="0" smtClean="0"/>
          </a:p>
          <a:p>
            <a:pPr marL="0" indent="0" fontAlgn="base">
              <a:buNone/>
            </a:pPr>
            <a:r>
              <a:rPr lang="en-AU" dirty="0" smtClean="0"/>
              <a:t>Basically, it is most comprehensive statistical analysis package. As new technology and ideas often appear first in R.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8B966-E5D4-4997-A639-A4644368F6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07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algorithms in R are spread across different packages. Programmers without prior knowledge of packages may find it difficult to implement algorithms.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8B966-E5D4-4997-A639-A4644368F6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71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W:\Emily\Presentation assets\UWAM0289 Presentation pg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4" t="87895"/>
          <a:stretch/>
        </p:blipFill>
        <p:spPr bwMode="auto">
          <a:xfrm>
            <a:off x="8417859" y="6033246"/>
            <a:ext cx="735536" cy="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488" y="1625724"/>
            <a:ext cx="5590392" cy="1803276"/>
          </a:xfrm>
          <a:prstGeom prst="rect">
            <a:avLst/>
          </a:prstGeom>
        </p:spPr>
        <p:txBody>
          <a:bodyPr/>
          <a:lstStyle>
            <a:lvl1pPr algn="l">
              <a:lnSpc>
                <a:spcPts val="6600"/>
              </a:lnSpc>
              <a:defRPr sz="6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Main heading</a:t>
            </a:r>
            <a:endParaRPr lang="en-A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3455288"/>
            <a:ext cx="5563248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30" b="1" baseline="0">
                <a:solidFill>
                  <a:srgbClr val="DDB10A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Subheading</a:t>
            </a:r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75488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32240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46656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61072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62944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49092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635240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76796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197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8543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4591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9964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3577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2540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9236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34299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57558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98064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7336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706090"/>
          </a:xfrm>
          <a:prstGeom prst="rect">
            <a:avLst/>
          </a:prstGeom>
        </p:spPr>
        <p:txBody>
          <a:bodyPr/>
          <a:lstStyle>
            <a:lvl1pPr algn="l">
              <a:defRPr lang="en-AU" sz="4000" b="1" kern="1200" baseline="0" dirty="0">
                <a:solidFill>
                  <a:srgbClr val="2734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473825"/>
            <a:ext cx="1944216" cy="3651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7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8219256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2938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60056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24176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4981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2006"/>
            <a:ext cx="4040188" cy="3724157"/>
          </a:xfrm>
          <a:prstGeom prst="rect">
            <a:avLst/>
          </a:prstGeo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-180975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4375" indent="-171450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02006"/>
            <a:ext cx="4041775" cy="3724157"/>
          </a:xfrm>
          <a:prstGeom prst="rect">
            <a:avLst/>
          </a:prstGeo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-180975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4375" indent="-171450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473825"/>
            <a:ext cx="1944216" cy="3651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en-A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7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706090"/>
          </a:xfrm>
          <a:prstGeom prst="rect">
            <a:avLst/>
          </a:prstGeom>
        </p:spPr>
        <p:txBody>
          <a:bodyPr/>
          <a:lstStyle>
            <a:lvl1pPr algn="l">
              <a:defRPr lang="en-AU" sz="4000" b="1" kern="1200" baseline="0" dirty="0">
                <a:solidFill>
                  <a:srgbClr val="2734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out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  <a:prstGeom prst="rect">
            <a:avLst/>
          </a:prstGeo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-180975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4375" indent="-171450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569371"/>
          </a:xfrm>
          <a:prstGeom prst="rect">
            <a:avLst/>
          </a:prstGeo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-180975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4375" indent="-171450"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473825"/>
            <a:ext cx="1944216" cy="3651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en-A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7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706090"/>
          </a:xfrm>
          <a:prstGeom prst="rect">
            <a:avLst/>
          </a:prstGeom>
        </p:spPr>
        <p:txBody>
          <a:bodyPr/>
          <a:lstStyle>
            <a:lvl1pPr algn="l">
              <a:defRPr lang="en-AU" sz="4000" b="1" kern="1200" baseline="0" dirty="0">
                <a:solidFill>
                  <a:srgbClr val="2734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079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u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u="none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473825"/>
            <a:ext cx="1944216" cy="3651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7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82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78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40642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14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7256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396" y="0"/>
            <a:ext cx="915339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1" name="Picture 3" descr="W:\Emily\Presentation assets\UWAM0289 Presentation pg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13" y="0"/>
            <a:ext cx="9162000" cy="68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6473825"/>
            <a:ext cx="1944216" cy="3651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endParaRPr lang="en-A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7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97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9" r:id="rId3"/>
    <p:sldLayoutId id="2147483672" r:id="rId4"/>
    <p:sldLayoutId id="2147483670" r:id="rId5"/>
    <p:sldLayoutId id="2147483673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960D-D1C6-454A-B00B-BD29AE45A244}" type="datetime1">
              <a:rPr lang="en-AU" smtClean="0"/>
              <a:t>4/01/2021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9849E7-093B-423B-8873-DA1FBA03002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74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00968" cy="216331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AU" sz="4000" b="1" dirty="0" smtClean="0"/>
              <a:t>Introduction to R</a:t>
            </a:r>
            <a:endParaRPr lang="en-AU" sz="4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7548" y="4581128"/>
            <a:ext cx="8640960" cy="360040"/>
          </a:xfrm>
        </p:spPr>
        <p:txBody>
          <a:bodyPr/>
          <a:lstStyle/>
          <a:p>
            <a:pPr algn="ctr"/>
            <a:r>
              <a:rPr lang="en-AU" sz="2400" dirty="0"/>
              <a:t/>
            </a:r>
            <a:br>
              <a:rPr lang="en-AU" sz="2400" dirty="0"/>
            </a:br>
            <a:r>
              <a:rPr lang="en-AU" sz="2800" dirty="0" smtClean="0"/>
              <a:t>Omid </a:t>
            </a:r>
            <a:r>
              <a:rPr lang="en-AU" sz="2800" dirty="0" err="1" smtClean="0"/>
              <a:t>Ghasemi</a:t>
            </a:r>
            <a:r>
              <a:rPr lang="en-AU" sz="2800" dirty="0" smtClean="0"/>
              <a:t>, </a:t>
            </a:r>
            <a:r>
              <a:rPr lang="en-AU" sz="2800" dirty="0" smtClean="0"/>
              <a:t>Mahdi Mazidi</a:t>
            </a:r>
          </a:p>
          <a:p>
            <a:pPr algn="ctr"/>
            <a:endParaRPr lang="en-AU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8"/>
            <a:ext cx="2920360" cy="992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28268" y="238904"/>
            <a:ext cx="2160240" cy="743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05" y="116632"/>
            <a:ext cx="2423975" cy="7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659160"/>
          </a:xfrm>
        </p:spPr>
        <p:txBody>
          <a:bodyPr/>
          <a:lstStyle/>
          <a:p>
            <a:r>
              <a:rPr lang="en-AU" dirty="0" smtClean="0"/>
              <a:t>What is 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4784"/>
            <a:ext cx="6347714" cy="4556579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a language and environment for statistical computing and graphical representation of data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wide variety of statistical (linear and nonlinear modelling, classical statistical tests, time-series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etc…)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graphical techniques, and is highly extensible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/>
          <a:lstStyle/>
          <a:p>
            <a:r>
              <a:rPr lang="en-AU" dirty="0" smtClean="0"/>
              <a:t>What is </a:t>
            </a:r>
            <a:r>
              <a:rPr lang="en-AU" dirty="0" err="1" smtClean="0"/>
              <a:t>RStudio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85906"/>
            <a:ext cx="6347714" cy="4275342"/>
          </a:xfrm>
        </p:spPr>
        <p:txBody>
          <a:bodyPr/>
          <a:lstStyle/>
          <a:p>
            <a:endParaRPr lang="en-AU" dirty="0" smtClean="0"/>
          </a:p>
          <a:p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actually an add-on to R that takes the R software and adds to it a very user-friendly graphical interface</a:t>
            </a:r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used without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not be used without R.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1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8" y="404664"/>
            <a:ext cx="6948264" cy="706090"/>
          </a:xfrm>
        </p:spPr>
        <p:txBody>
          <a:bodyPr/>
          <a:lstStyle/>
          <a:p>
            <a:r>
              <a:rPr lang="en-A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R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048" y="1268760"/>
            <a:ext cx="8028384" cy="388077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AU" sz="2000" dirty="0" smtClean="0"/>
              <a:t>1. State </a:t>
            </a:r>
            <a:r>
              <a:rPr lang="en-AU" sz="2000" dirty="0"/>
              <a:t>of the art </a:t>
            </a:r>
            <a:r>
              <a:rPr lang="en-AU" sz="2000" dirty="0" smtClean="0"/>
              <a:t>(open source, continuously growing)</a:t>
            </a:r>
          </a:p>
          <a:p>
            <a:pPr marL="0" indent="0" fontAlgn="base">
              <a:buNone/>
            </a:pPr>
            <a:r>
              <a:rPr lang="en-AU" sz="2000" dirty="0"/>
              <a:t>2</a:t>
            </a:r>
            <a:r>
              <a:rPr lang="en-AU" sz="2000" dirty="0" smtClean="0"/>
              <a:t>. Exemplary </a:t>
            </a:r>
            <a:r>
              <a:rPr lang="en-AU" sz="2000" dirty="0"/>
              <a:t>Support for Data </a:t>
            </a:r>
            <a:r>
              <a:rPr lang="en-AU" sz="2000" dirty="0" smtClean="0"/>
              <a:t>Wrangling</a:t>
            </a:r>
          </a:p>
          <a:p>
            <a:pPr marL="0" indent="0" fontAlgn="base">
              <a:buNone/>
            </a:pPr>
            <a:r>
              <a:rPr lang="en-AU" sz="2000" dirty="0" smtClean="0"/>
              <a:t>3. Becoming </a:t>
            </a:r>
            <a:r>
              <a:rPr lang="en-AU" sz="2000" dirty="0"/>
              <a:t>increasingly popular</a:t>
            </a:r>
          </a:p>
          <a:p>
            <a:pPr marL="0" indent="0" fontAlgn="base">
              <a:buNone/>
            </a:pPr>
            <a:r>
              <a:rPr lang="en-AU" sz="2000" dirty="0" smtClean="0"/>
              <a:t>4. The </a:t>
            </a:r>
            <a:r>
              <a:rPr lang="en-AU" sz="2000" dirty="0"/>
              <a:t>Array of </a:t>
            </a:r>
            <a:r>
              <a:rPr lang="en-AU" sz="2000" dirty="0" smtClean="0"/>
              <a:t>Packages</a:t>
            </a:r>
          </a:p>
          <a:p>
            <a:pPr marL="0" indent="0" fontAlgn="base">
              <a:buNone/>
            </a:pPr>
            <a:r>
              <a:rPr lang="en-AU" sz="2000" dirty="0" smtClean="0"/>
              <a:t>5. Quality </a:t>
            </a:r>
            <a:r>
              <a:rPr lang="en-AU" sz="2000" dirty="0"/>
              <a:t>Plotting and Graphing</a:t>
            </a:r>
          </a:p>
          <a:p>
            <a:pPr marL="0" indent="0" fontAlgn="base">
              <a:buNone/>
            </a:pPr>
            <a:r>
              <a:rPr lang="en-AU" sz="2000" dirty="0" smtClean="0"/>
              <a:t>6. Highly Compatible</a:t>
            </a:r>
          </a:p>
          <a:p>
            <a:pPr marL="0" indent="0" fontAlgn="base">
              <a:buNone/>
            </a:pPr>
            <a:r>
              <a:rPr lang="en-AU" sz="2000" dirty="0" smtClean="0"/>
              <a:t>7. Eye-Catching Reports (Markdown and Shiny)</a:t>
            </a:r>
          </a:p>
          <a:p>
            <a:pPr marL="0" indent="0" fontAlgn="base">
              <a:buNone/>
            </a:pPr>
            <a:r>
              <a:rPr lang="en-AU" sz="2000" dirty="0" smtClean="0"/>
              <a:t>8. Highly reproducible (especially helpful for open science)</a:t>
            </a:r>
          </a:p>
          <a:p>
            <a:pPr marL="0" indent="0" fontAlgn="base">
              <a:buNone/>
            </a:pPr>
            <a:endParaRPr lang="en-AU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10613" y="6524625"/>
            <a:ext cx="433387" cy="314325"/>
          </a:xfrm>
        </p:spPr>
        <p:txBody>
          <a:bodyPr/>
          <a:lstStyle/>
          <a:p>
            <a:fld id="{C79849E7-093B-423B-8873-DA1FBA03002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3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8" y="404664"/>
            <a:ext cx="6948264" cy="706090"/>
          </a:xfrm>
        </p:spPr>
        <p:txBody>
          <a:bodyPr/>
          <a:lstStyle/>
          <a:p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3245" y="1110754"/>
            <a:ext cx="6347714" cy="3880773"/>
          </a:xfrm>
        </p:spPr>
        <p:txBody>
          <a:bodyPr>
            <a:normAutofit/>
          </a:bodyPr>
          <a:lstStyle/>
          <a:p>
            <a:pPr fontAlgn="base"/>
            <a:r>
              <a:rPr lang="en-AU" sz="2000" dirty="0" smtClean="0">
                <a:latin typeface="Trebuchet MS (Body)"/>
              </a:rPr>
              <a:t>A bit steep learning curve</a:t>
            </a:r>
          </a:p>
          <a:p>
            <a:pPr fontAlgn="base"/>
            <a:r>
              <a:rPr lang="en-AU" sz="2000" dirty="0" smtClean="0">
                <a:latin typeface="Trebuchet MS (Body)"/>
              </a:rPr>
              <a:t>Lesser Speed in executing complex codes</a:t>
            </a:r>
            <a:endParaRPr lang="en-AU" sz="2000" dirty="0">
              <a:latin typeface="Trebuchet MS (Body)"/>
            </a:endParaRPr>
          </a:p>
          <a:p>
            <a:pPr fontAlgn="base"/>
            <a:r>
              <a:rPr lang="en-AU" sz="2000" dirty="0" smtClean="0">
                <a:latin typeface="Trebuchet MS (Body)"/>
              </a:rPr>
              <a:t>Spread </a:t>
            </a:r>
            <a:r>
              <a:rPr lang="en-AU" sz="2000" dirty="0">
                <a:latin typeface="Trebuchet MS (Body)"/>
              </a:rPr>
              <a:t>Across various Packages</a:t>
            </a:r>
          </a:p>
          <a:p>
            <a:r>
              <a:rPr lang="en-AU" sz="2000" dirty="0">
                <a:latin typeface="Trebuchet MS (Body)"/>
              </a:rPr>
              <a:t>In R, quality of some packages is less than perfect.</a:t>
            </a:r>
          </a:p>
          <a:p>
            <a:pPr marL="0" indent="0">
              <a:buNone/>
            </a:pPr>
            <a:endParaRPr lang="en-AU" sz="2000" dirty="0">
              <a:latin typeface="Trebuchet MS (Body)"/>
            </a:endParaRPr>
          </a:p>
          <a:p>
            <a:r>
              <a:rPr lang="en-AU" sz="2000" dirty="0" smtClean="0">
                <a:latin typeface="Trebuchet MS (Body)"/>
                <a:cs typeface="Times New Roman" panose="02020603050405020304" pitchFamily="18" charset="0"/>
              </a:rPr>
              <a:t>Note: R </a:t>
            </a:r>
            <a:r>
              <a:rPr lang="en-AU" sz="2000" dirty="0">
                <a:latin typeface="Trebuchet MS (Body)"/>
                <a:cs typeface="Times New Roman" panose="02020603050405020304" pitchFamily="18" charset="0"/>
              </a:rPr>
              <a:t>is a continuously evolving language. This means that many of the cons will gradually fade away with the future updates of R</a:t>
            </a:r>
            <a:r>
              <a:rPr lang="en-AU" sz="2000" dirty="0" smtClean="0">
                <a:latin typeface="Trebuchet MS (Body)"/>
                <a:cs typeface="Times New Roman" panose="02020603050405020304" pitchFamily="18" charset="0"/>
              </a:rPr>
              <a:t>.</a:t>
            </a:r>
            <a:endParaRPr lang="en-AU" sz="2000" dirty="0">
              <a:latin typeface="Trebuchet MS (Body)"/>
            </a:endParaRPr>
          </a:p>
          <a:p>
            <a:pPr marL="0" indent="0">
              <a:spcBef>
                <a:spcPts val="1200"/>
              </a:spcBef>
              <a:buNone/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10613" y="6524625"/>
            <a:ext cx="433387" cy="314325"/>
          </a:xfrm>
        </p:spPr>
        <p:txBody>
          <a:bodyPr/>
          <a:lstStyle/>
          <a:p>
            <a:fld id="{C79849E7-093B-423B-8873-DA1FBA03002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05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275" y="285755"/>
            <a:ext cx="6347713" cy="1320800"/>
          </a:xfrm>
        </p:spPr>
        <p:txBody>
          <a:bodyPr/>
          <a:lstStyle/>
          <a:p>
            <a:r>
              <a:rPr lang="en-AU" dirty="0" smtClean="0"/>
              <a:t>Increasing Popularity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3788692" cy="37886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220" y="1700808"/>
            <a:ext cx="3574728" cy="35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15"/>
            <a:ext cx="9144000" cy="55016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5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49E7-093B-423B-8873-DA1FBA030029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65230"/>
            <a:ext cx="6746628" cy="5727539"/>
          </a:xfrm>
        </p:spPr>
      </p:pic>
    </p:spTree>
    <p:extLst>
      <p:ext uri="{BB962C8B-B14F-4D97-AF65-F5344CB8AC3E}">
        <p14:creationId xmlns:p14="http://schemas.microsoft.com/office/powerpoint/2010/main" val="3092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heme">
  <a:themeElements>
    <a:clrScheme name="UWAN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348B"/>
      </a:accent1>
      <a:accent2>
        <a:srgbClr val="E1B600"/>
      </a:accent2>
      <a:accent3>
        <a:srgbClr val="ECECEC"/>
      </a:accent3>
      <a:accent4>
        <a:srgbClr val="FFC000"/>
      </a:accent4>
      <a:accent5>
        <a:srgbClr val="4472C4"/>
      </a:accent5>
      <a:accent6>
        <a:srgbClr val="86A20B"/>
      </a:accent6>
      <a:hlink>
        <a:srgbClr val="0563C1"/>
      </a:hlink>
      <a:folHlink>
        <a:srgbClr val="954F72"/>
      </a:folHlink>
    </a:clrScheme>
    <a:fontScheme name="Custom 1">
      <a:majorFont>
        <a:latin typeface="UWA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heme" id="{4F918AAC-A797-4C6D-81AD-D4887F71F89B}" vid="{BDB2C5F6-8FFD-40F3-8BFF-D414B0DD2746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18656</TotalTime>
  <Words>575</Words>
  <Application>Microsoft Office PowerPoint</Application>
  <PresentationFormat>On-screen Show (4:3)</PresentationFormat>
  <Paragraphs>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Source Sans Pro</vt:lpstr>
      <vt:lpstr>Times New Roman</vt:lpstr>
      <vt:lpstr>Trebuchet MS</vt:lpstr>
      <vt:lpstr>Trebuchet MS (Body)</vt:lpstr>
      <vt:lpstr>UWA</vt:lpstr>
      <vt:lpstr>Wingdings</vt:lpstr>
      <vt:lpstr>Wingdings 3</vt:lpstr>
      <vt:lpstr>UWATheme</vt:lpstr>
      <vt:lpstr>Facet</vt:lpstr>
      <vt:lpstr>Introduction to R</vt:lpstr>
      <vt:lpstr>What is R?</vt:lpstr>
      <vt:lpstr>What is RStudio?</vt:lpstr>
      <vt:lpstr>Pros and Cons of R</vt:lpstr>
      <vt:lpstr>Pros and Cons of R</vt:lpstr>
      <vt:lpstr>Increasing Popularity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Dunlop</dc:creator>
  <cp:lastModifiedBy>Mahdi Mazidi Sharafabadi</cp:lastModifiedBy>
  <cp:revision>665</cp:revision>
  <dcterms:created xsi:type="dcterms:W3CDTF">2015-09-15T05:10:53Z</dcterms:created>
  <dcterms:modified xsi:type="dcterms:W3CDTF">2021-01-07T05:27:18Z</dcterms:modified>
</cp:coreProperties>
</file>