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1" r:id="rId6"/>
    <p:sldId id="262" r:id="rId7"/>
    <p:sldId id="263" r:id="rId8"/>
    <p:sldId id="264" r:id="rId9"/>
    <p:sldId id="265" r:id="rId10"/>
    <p:sldId id="267"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1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3102B5-6169-4292-8222-D726D504109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342656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3102B5-6169-4292-8222-D726D504109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191327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3102B5-6169-4292-8222-D726D504109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38131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3102B5-6169-4292-8222-D726D504109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415960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3102B5-6169-4292-8222-D726D504109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57017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3102B5-6169-4292-8222-D726D5041090}"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29262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3102B5-6169-4292-8222-D726D5041090}"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168480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3102B5-6169-4292-8222-D726D5041090}"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3352671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102B5-6169-4292-8222-D726D5041090}"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389552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3102B5-6169-4292-8222-D726D5041090}"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281377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3102B5-6169-4292-8222-D726D5041090}"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9AEF3-5ED7-426C-A02F-C9CECA211D29}" type="slidenum">
              <a:rPr lang="en-IN" smtClean="0"/>
              <a:t>‹#›</a:t>
            </a:fld>
            <a:endParaRPr lang="en-IN"/>
          </a:p>
        </p:txBody>
      </p:sp>
    </p:spTree>
    <p:extLst>
      <p:ext uri="{BB962C8B-B14F-4D97-AF65-F5344CB8AC3E}">
        <p14:creationId xmlns:p14="http://schemas.microsoft.com/office/powerpoint/2010/main" val="62060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03102B5-6169-4292-8222-D726D5041090}" type="datetimeFigureOut">
              <a:rPr lang="en-IN" smtClean="0"/>
              <a:t>03-02-2023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B39AEF3-5ED7-426C-A02F-C9CECA211D29}" type="slidenum">
              <a:rPr lang="en-IN" smtClean="0"/>
              <a:t>‹#›</a:t>
            </a:fld>
            <a:endParaRPr lang="en-IN"/>
          </a:p>
        </p:txBody>
      </p:sp>
    </p:spTree>
    <p:extLst>
      <p:ext uri="{BB962C8B-B14F-4D97-AF65-F5344CB8AC3E}">
        <p14:creationId xmlns:p14="http://schemas.microsoft.com/office/powerpoint/2010/main" val="291516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n.mathworks.com/help/control/ug/tuning-feedback-loops-with-looptune.html" TargetMode="External"/><Relationship Id="rId2" Type="http://schemas.openxmlformats.org/officeDocument/2006/relationships/hyperlink" Target="https://en.wikipedia.org/wiki/H-infinity_methods_in_control_theory#:~:text=H%E2%88%9E%20(i.e.%20%22H%2D,controller%20that%20solves%20this%20optimization" TargetMode="External"/><Relationship Id="rId1" Type="http://schemas.openxmlformats.org/officeDocument/2006/relationships/slideLayout" Target="../slideLayouts/slideLayout2.xml"/><Relationship Id="rId4" Type="http://schemas.openxmlformats.org/officeDocument/2006/relationships/hyperlink" Target="https://in.mathworks.com/help/slcontrol/ug/sltun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Contents</a:t>
            </a:r>
            <a:endParaRPr lang="en-IN" sz="3600" dirty="0"/>
          </a:p>
        </p:txBody>
      </p:sp>
      <p:sp>
        <p:nvSpPr>
          <p:cNvPr id="3" name="Content Placeholder 2"/>
          <p:cNvSpPr>
            <a:spLocks noGrp="1"/>
          </p:cNvSpPr>
          <p:nvPr>
            <p:ph idx="1"/>
          </p:nvPr>
        </p:nvSpPr>
        <p:spPr>
          <a:xfrm>
            <a:off x="457200" y="987574"/>
            <a:ext cx="8229600" cy="3960440"/>
          </a:xfrm>
        </p:spPr>
        <p:txBody>
          <a:bodyPr>
            <a:normAutofit/>
          </a:bodyPr>
          <a:lstStyle/>
          <a:p>
            <a:pPr algn="just">
              <a:buFont typeface="+mj-lt"/>
              <a:buAutoNum type="arabicPeriod"/>
            </a:pPr>
            <a:r>
              <a:rPr lang="en-IN" sz="1800" dirty="0" smtClean="0"/>
              <a:t>Literature Survey</a:t>
            </a:r>
          </a:p>
          <a:p>
            <a:pPr algn="just">
              <a:buFont typeface="+mj-lt"/>
              <a:buAutoNum type="arabicPeriod"/>
            </a:pPr>
            <a:r>
              <a:rPr lang="en-IN" sz="1800" dirty="0" smtClean="0"/>
              <a:t>Working Principle</a:t>
            </a:r>
          </a:p>
          <a:p>
            <a:pPr algn="just">
              <a:buFont typeface="+mj-lt"/>
              <a:buAutoNum type="arabicPeriod"/>
            </a:pPr>
            <a:r>
              <a:rPr lang="en-IN" sz="1800" dirty="0" smtClean="0"/>
              <a:t>Methodology</a:t>
            </a:r>
          </a:p>
          <a:p>
            <a:pPr algn="just">
              <a:buFont typeface="+mj-lt"/>
              <a:buAutoNum type="arabicPeriod"/>
            </a:pPr>
            <a:r>
              <a:rPr lang="en-IN" sz="1800" dirty="0" smtClean="0"/>
              <a:t>System Layout</a:t>
            </a:r>
          </a:p>
          <a:p>
            <a:pPr algn="just">
              <a:buFont typeface="+mj-lt"/>
              <a:buAutoNum type="arabicPeriod"/>
            </a:pPr>
            <a:r>
              <a:rPr lang="en-IN" sz="1800" dirty="0" smtClean="0"/>
              <a:t>Governing Equations</a:t>
            </a:r>
          </a:p>
          <a:p>
            <a:pPr algn="just">
              <a:buFont typeface="+mj-lt"/>
              <a:buAutoNum type="arabicPeriod"/>
            </a:pPr>
            <a:r>
              <a:rPr lang="en-IN" sz="1800" dirty="0" smtClean="0"/>
              <a:t>Simulation Results</a:t>
            </a:r>
          </a:p>
          <a:p>
            <a:pPr algn="just">
              <a:buFont typeface="+mj-lt"/>
              <a:buAutoNum type="arabicPeriod"/>
            </a:pPr>
            <a:r>
              <a:rPr lang="en-IN" sz="1800" dirty="0" smtClean="0"/>
              <a:t>Packaging Data</a:t>
            </a:r>
          </a:p>
          <a:p>
            <a:pPr algn="just">
              <a:buFont typeface="+mj-lt"/>
              <a:buAutoNum type="arabicPeriod"/>
            </a:pPr>
            <a:r>
              <a:rPr lang="en-IN" sz="1800" dirty="0" smtClean="0"/>
              <a:t>Claimed Points</a:t>
            </a:r>
          </a:p>
          <a:p>
            <a:pPr algn="just">
              <a:buFont typeface="+mj-lt"/>
              <a:buAutoNum type="arabicPeriod"/>
            </a:pPr>
            <a:r>
              <a:rPr lang="en-IN" sz="1800" dirty="0" smtClean="0"/>
              <a:t>References</a:t>
            </a:r>
          </a:p>
        </p:txBody>
      </p:sp>
    </p:spTree>
    <p:extLst>
      <p:ext uri="{BB962C8B-B14F-4D97-AF65-F5344CB8AC3E}">
        <p14:creationId xmlns:p14="http://schemas.microsoft.com/office/powerpoint/2010/main" val="92534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Simulation Results</a:t>
            </a:r>
            <a:endParaRPr lang="en-IN" sz="3600" dirty="0"/>
          </a:p>
        </p:txBody>
      </p:sp>
      <p:sp>
        <p:nvSpPr>
          <p:cNvPr id="4" name="Content Placeholder 3"/>
          <p:cNvSpPr>
            <a:spLocks noGrp="1"/>
          </p:cNvSpPr>
          <p:nvPr>
            <p:ph idx="1"/>
          </p:nvPr>
        </p:nvSpPr>
        <p:spPr/>
        <p:txBody>
          <a:bodyPr/>
          <a:lstStyle/>
          <a:p>
            <a:endParaRPr lang="en-IN" dirty="0"/>
          </a:p>
        </p:txBody>
      </p:sp>
    </p:spTree>
    <p:extLst>
      <p:ext uri="{BB962C8B-B14F-4D97-AF65-F5344CB8AC3E}">
        <p14:creationId xmlns:p14="http://schemas.microsoft.com/office/powerpoint/2010/main" val="420087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References</a:t>
            </a:r>
            <a:endParaRPr lang="en-IN" sz="3600" dirty="0"/>
          </a:p>
        </p:txBody>
      </p:sp>
      <p:sp>
        <p:nvSpPr>
          <p:cNvPr id="3" name="Content Placeholder 2"/>
          <p:cNvSpPr>
            <a:spLocks noGrp="1"/>
          </p:cNvSpPr>
          <p:nvPr>
            <p:ph idx="1"/>
          </p:nvPr>
        </p:nvSpPr>
        <p:spPr>
          <a:xfrm>
            <a:off x="457200" y="987574"/>
            <a:ext cx="8229600" cy="3960440"/>
          </a:xfrm>
        </p:spPr>
        <p:txBody>
          <a:bodyPr>
            <a:normAutofit/>
          </a:bodyPr>
          <a:lstStyle/>
          <a:p>
            <a:pPr algn="just">
              <a:buFont typeface="+mj-lt"/>
              <a:buAutoNum type="arabicPeriod"/>
            </a:pPr>
            <a:r>
              <a:rPr lang="en-IN" sz="1800" dirty="0" smtClean="0"/>
              <a:t>Robotics and Control</a:t>
            </a:r>
          </a:p>
          <a:p>
            <a:pPr algn="just">
              <a:buFont typeface="+mj-lt"/>
              <a:buAutoNum type="arabicPeriod"/>
            </a:pPr>
            <a:r>
              <a:rPr lang="en-IN" sz="1800" dirty="0" smtClean="0"/>
              <a:t>Kinematic Analysis and Workspace Calculation of a 3-DOF Manipulator</a:t>
            </a:r>
          </a:p>
          <a:p>
            <a:pPr algn="just">
              <a:buFont typeface="+mj-lt"/>
              <a:buAutoNum type="arabicPeriod"/>
            </a:pPr>
            <a:r>
              <a:rPr lang="en-IN" sz="1800" dirty="0" smtClean="0"/>
              <a:t>Nonlinear disturbance observer design for robotic manipulators</a:t>
            </a:r>
          </a:p>
          <a:p>
            <a:pPr algn="just">
              <a:buFont typeface="+mj-lt"/>
              <a:buAutoNum type="arabicPeriod"/>
            </a:pPr>
            <a:r>
              <a:rPr lang="en-IN" sz="1800" dirty="0" smtClean="0"/>
              <a:t>Simple Tuning Rules for Feed-forward Compensators Applied to Greenhouse Daytime Temperature Control Using Natural Ventilation. </a:t>
            </a:r>
          </a:p>
          <a:p>
            <a:pPr algn="just">
              <a:buFont typeface="+mj-lt"/>
              <a:buAutoNum type="arabicPeriod"/>
            </a:pPr>
            <a:r>
              <a:rPr lang="en-IN" sz="1800" dirty="0" smtClean="0">
                <a:hlinkClick r:id="rId2"/>
              </a:rPr>
              <a:t>https://en.wikipedia.org/wiki/H-infinity_methods_in_control_theory#:~:text=H%E2%88%9E%20(i.e.%20%22H%2D,controller%20that%20solves%20this%20optimization</a:t>
            </a:r>
            <a:r>
              <a:rPr lang="en-IN" sz="1800" dirty="0" smtClean="0"/>
              <a:t>.</a:t>
            </a:r>
          </a:p>
          <a:p>
            <a:pPr algn="just">
              <a:buFont typeface="+mj-lt"/>
              <a:buAutoNum type="arabicPeriod"/>
            </a:pPr>
            <a:r>
              <a:rPr lang="en-IN" sz="1800" dirty="0" smtClean="0">
                <a:hlinkClick r:id="rId3"/>
              </a:rPr>
              <a:t>https://in.mathworks.com/help/control/ug/tuning-feedback-loops-with-looptune.html</a:t>
            </a:r>
            <a:endParaRPr lang="en-IN" sz="1800" dirty="0" smtClean="0"/>
          </a:p>
          <a:p>
            <a:pPr algn="just">
              <a:buFont typeface="+mj-lt"/>
              <a:buAutoNum type="arabicPeriod"/>
            </a:pPr>
            <a:r>
              <a:rPr lang="en-IN" sz="1800" dirty="0" smtClean="0">
                <a:hlinkClick r:id="rId4"/>
              </a:rPr>
              <a:t>https://in.mathworks.com/help/slcontrol/ug/sltuner.html</a:t>
            </a:r>
            <a:endParaRPr lang="en-IN" sz="1800" dirty="0" smtClean="0"/>
          </a:p>
          <a:p>
            <a:pPr algn="just">
              <a:buFont typeface="+mj-lt"/>
              <a:buAutoNum type="arabicPeriod"/>
            </a:pPr>
            <a:endParaRPr lang="en-IN" sz="1800" dirty="0" smtClean="0"/>
          </a:p>
        </p:txBody>
      </p:sp>
    </p:spTree>
    <p:extLst>
      <p:ext uri="{BB962C8B-B14F-4D97-AF65-F5344CB8AC3E}">
        <p14:creationId xmlns:p14="http://schemas.microsoft.com/office/powerpoint/2010/main" val="177746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Selection (Literature Survey)</a:t>
            </a:r>
            <a:endParaRPr lang="en-IN" sz="3600" dirty="0"/>
          </a:p>
        </p:txBody>
      </p:sp>
      <p:sp>
        <p:nvSpPr>
          <p:cNvPr id="3" name="Content Placeholder 2"/>
          <p:cNvSpPr>
            <a:spLocks noGrp="1"/>
          </p:cNvSpPr>
          <p:nvPr>
            <p:ph idx="1"/>
          </p:nvPr>
        </p:nvSpPr>
        <p:spPr>
          <a:xfrm>
            <a:off x="457200" y="987574"/>
            <a:ext cx="8229600" cy="3960440"/>
          </a:xfrm>
        </p:spPr>
        <p:txBody>
          <a:bodyPr>
            <a:normAutofit/>
          </a:bodyPr>
          <a:lstStyle/>
          <a:p>
            <a:pPr algn="just"/>
            <a:r>
              <a:rPr lang="en-IN" sz="1800" dirty="0" smtClean="0"/>
              <a:t>The first task of designing a robot is to select a configuration of the robot based on the required workspace, which here is a cuboid of 100 x 40 x 70 cm</a:t>
            </a:r>
            <a:r>
              <a:rPr lang="en-IN" sz="1800" baseline="30000" dirty="0" smtClean="0"/>
              <a:t>3</a:t>
            </a:r>
            <a:r>
              <a:rPr lang="en-IN" sz="1800" dirty="0" smtClean="0"/>
              <a:t>.</a:t>
            </a:r>
          </a:p>
          <a:p>
            <a:pPr algn="just"/>
            <a:r>
              <a:rPr lang="en-IN" sz="1800" dirty="0" smtClean="0"/>
              <a:t>As briefed in the book – “Robotics and Control</a:t>
            </a:r>
            <a:r>
              <a:rPr lang="en-IN" sz="1800" i="1" baseline="30000" dirty="0" smtClean="0"/>
              <a:t>[1]</a:t>
            </a:r>
            <a:r>
              <a:rPr lang="en-IN" sz="1800" dirty="0" smtClean="0"/>
              <a:t>”, to reach a point in 3D space, a 3DOF manipulator is required, which includes the following: </a:t>
            </a:r>
          </a:p>
          <a:p>
            <a:pPr lvl="1" algn="just"/>
            <a:r>
              <a:rPr lang="en-IN" sz="1400" dirty="0" smtClean="0"/>
              <a:t>Cartesian Configuration (PPP) – Cuboidal Workspace</a:t>
            </a:r>
          </a:p>
          <a:p>
            <a:pPr lvl="1" algn="just"/>
            <a:r>
              <a:rPr lang="en-IN" sz="1400" dirty="0" smtClean="0"/>
              <a:t>Cylindrical Configuration (RPP) – Cylindrical Workspace</a:t>
            </a:r>
          </a:p>
          <a:p>
            <a:pPr lvl="1" algn="just"/>
            <a:r>
              <a:rPr lang="en-IN" sz="1400" dirty="0" smtClean="0"/>
              <a:t>Polar Configuration (RRP) – Hemispherical Workspace</a:t>
            </a:r>
          </a:p>
          <a:p>
            <a:pPr lvl="1" algn="just"/>
            <a:r>
              <a:rPr lang="en-IN" sz="1400" dirty="0" smtClean="0"/>
              <a:t>Articulated Configuration (RRR) – Hemispherical Workspace</a:t>
            </a:r>
          </a:p>
          <a:p>
            <a:pPr algn="just"/>
            <a:r>
              <a:rPr lang="en-IN" sz="1800" dirty="0" smtClean="0"/>
              <a:t>We selected Cartesian Configuration for the job at hand, as it provides a cuboidal workspace and is simpler than the other robots.</a:t>
            </a:r>
          </a:p>
          <a:p>
            <a:pPr algn="just"/>
            <a:r>
              <a:rPr lang="en-IN" sz="1800" dirty="0" smtClean="0"/>
              <a:t>Revolute joints mostly require costly motors compared to prismatic joints with similar payload, not to mention the easy availability of parts for the later.</a:t>
            </a:r>
          </a:p>
        </p:txBody>
      </p:sp>
    </p:spTree>
    <p:extLst>
      <p:ext uri="{BB962C8B-B14F-4D97-AF65-F5344CB8AC3E}">
        <p14:creationId xmlns:p14="http://schemas.microsoft.com/office/powerpoint/2010/main" val="109478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Workspace (Literature Survey)</a:t>
            </a:r>
            <a:endParaRPr lang="en-IN" sz="3600" dirty="0"/>
          </a:p>
        </p:txBody>
      </p:sp>
      <p:sp>
        <p:nvSpPr>
          <p:cNvPr id="3" name="Content Placeholder 2"/>
          <p:cNvSpPr>
            <a:spLocks noGrp="1"/>
          </p:cNvSpPr>
          <p:nvPr>
            <p:ph idx="1"/>
          </p:nvPr>
        </p:nvSpPr>
        <p:spPr>
          <a:xfrm>
            <a:off x="457200" y="987574"/>
            <a:ext cx="8229600" cy="3960440"/>
          </a:xfrm>
        </p:spPr>
        <p:txBody>
          <a:bodyPr>
            <a:normAutofit/>
          </a:bodyPr>
          <a:lstStyle/>
          <a:p>
            <a:pPr algn="just"/>
            <a:r>
              <a:rPr lang="en-IN" sz="1800" dirty="0" smtClean="0"/>
              <a:t>Workspace of a robot defines the co-ordinates that can be travelled by the end effector. </a:t>
            </a:r>
            <a:r>
              <a:rPr lang="en-IN" sz="1800" i="1" dirty="0" smtClean="0"/>
              <a:t>“Analytical work is used to determine the spatial configuration of the robot”</a:t>
            </a:r>
            <a:r>
              <a:rPr lang="en-IN" sz="1800" i="1" baseline="30000" dirty="0" smtClean="0"/>
              <a:t>[2]</a:t>
            </a:r>
            <a:r>
              <a:rPr lang="en-IN" sz="1800" dirty="0" smtClean="0"/>
              <a:t>.</a:t>
            </a:r>
          </a:p>
          <a:p>
            <a:pPr algn="just"/>
            <a:r>
              <a:rPr lang="en-IN" sz="1800" dirty="0" smtClean="0"/>
              <a:t>Figuring out the workspace of a </a:t>
            </a:r>
            <a:r>
              <a:rPr lang="en-IN" sz="1800" dirty="0"/>
              <a:t>C</a:t>
            </a:r>
            <a:r>
              <a:rPr lang="en-IN" sz="1800" dirty="0" smtClean="0"/>
              <a:t>artesian robot is pretty straight-forward and few considerations of the link lengths can easily result in an optimized robot. </a:t>
            </a:r>
          </a:p>
          <a:p>
            <a:pPr algn="just"/>
            <a:r>
              <a:rPr lang="en-IN" sz="1800" dirty="0" smtClean="0"/>
              <a:t>For our work, we took the following links with all prismatic joints:</a:t>
            </a:r>
          </a:p>
          <a:p>
            <a:pPr lvl="1" algn="just"/>
            <a:r>
              <a:rPr lang="en-IN" sz="1400" dirty="0" smtClean="0"/>
              <a:t>Ground Link 	= 100cm</a:t>
            </a:r>
          </a:p>
          <a:p>
            <a:pPr lvl="1" algn="just"/>
            <a:r>
              <a:rPr lang="en-IN" sz="1400" dirty="0" smtClean="0"/>
              <a:t>Vertical Link 	= 70cm</a:t>
            </a:r>
          </a:p>
          <a:p>
            <a:pPr lvl="1" algn="just"/>
            <a:r>
              <a:rPr lang="en-IN" sz="1400" dirty="0" smtClean="0"/>
              <a:t>Horizontal Link	= 40cm</a:t>
            </a:r>
          </a:p>
          <a:p>
            <a:pPr algn="just"/>
            <a:r>
              <a:rPr lang="en-IN" sz="1800" dirty="0" smtClean="0"/>
              <a:t>The above configuration would, however, only allow the plug to move in the 3D space but would not bring any change to its orientation in the space. More on this has been discussed later in the presentation. </a:t>
            </a:r>
          </a:p>
          <a:p>
            <a:pPr algn="just"/>
            <a:endParaRPr lang="en-IN" sz="1800" dirty="0" smtClean="0"/>
          </a:p>
        </p:txBody>
      </p:sp>
      <p:pic>
        <p:nvPicPr>
          <p:cNvPr id="1026" name="Picture 2" descr="C:\Aniket Singh Personal\IIT BBS\Societies\Tech Meet 11 Kanpur\References\Cartesian_Robot_Workspac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2375148"/>
            <a:ext cx="3492538" cy="233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11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Manipulator Control (Literature Survey)</a:t>
            </a:r>
            <a:endParaRPr lang="en-IN" sz="3600" dirty="0"/>
          </a:p>
        </p:txBody>
      </p:sp>
      <p:sp>
        <p:nvSpPr>
          <p:cNvPr id="3" name="Content Placeholder 2"/>
          <p:cNvSpPr>
            <a:spLocks noGrp="1"/>
          </p:cNvSpPr>
          <p:nvPr>
            <p:ph idx="1"/>
          </p:nvPr>
        </p:nvSpPr>
        <p:spPr>
          <a:xfrm>
            <a:off x="457200" y="987574"/>
            <a:ext cx="8229600" cy="3960440"/>
          </a:xfrm>
        </p:spPr>
        <p:txBody>
          <a:bodyPr>
            <a:normAutofit/>
          </a:bodyPr>
          <a:lstStyle/>
          <a:p>
            <a:pPr algn="just"/>
            <a:r>
              <a:rPr lang="en-IN" sz="1800" dirty="0" smtClean="0"/>
              <a:t>Due to various disturbances, and dynamic effects of one joint on the other, a closed loop controller becomes important. </a:t>
            </a:r>
          </a:p>
          <a:p>
            <a:pPr algn="just"/>
            <a:r>
              <a:rPr lang="en-IN" sz="1800" dirty="0" smtClean="0"/>
              <a:t>Disturbances in robotic manipulators may include </a:t>
            </a:r>
            <a:r>
              <a:rPr lang="en-IN" sz="1800" i="1" dirty="0" smtClean="0"/>
              <a:t>joint frictions, unknown payloads, varying contact points, and </a:t>
            </a:r>
            <a:r>
              <a:rPr lang="en-IN" sz="1800" i="1" dirty="0" err="1" smtClean="0"/>
              <a:t>unmodeled</a:t>
            </a:r>
            <a:r>
              <a:rPr lang="en-IN" sz="1800" i="1" dirty="0" smtClean="0"/>
              <a:t> dynamics</a:t>
            </a:r>
            <a:r>
              <a:rPr lang="en-IN" sz="1800" dirty="0" smtClean="0"/>
              <a:t>.</a:t>
            </a:r>
            <a:r>
              <a:rPr lang="en-IN" sz="1800" i="1" baseline="30000" dirty="0" smtClean="0"/>
              <a:t>[3]</a:t>
            </a:r>
            <a:r>
              <a:rPr lang="en-IN" sz="1800" dirty="0" smtClean="0"/>
              <a:t> Various attempts have been made in developing observers for such disturbances as cited in the article by </a:t>
            </a:r>
            <a:r>
              <a:rPr lang="en-IN" sz="1800" i="1" dirty="0" smtClean="0"/>
              <a:t>A. </a:t>
            </a:r>
            <a:r>
              <a:rPr lang="en-IN" sz="1800" i="1" dirty="0" err="1" smtClean="0"/>
              <a:t>Mohammadi</a:t>
            </a:r>
            <a:r>
              <a:rPr lang="en-IN" sz="1800" i="1" dirty="0" smtClean="0"/>
              <a:t> et al</a:t>
            </a:r>
            <a:r>
              <a:rPr lang="en-IN" sz="1800" dirty="0" smtClean="0"/>
              <a:t>. </a:t>
            </a:r>
            <a:r>
              <a:rPr lang="en-IN" sz="1800" baseline="30000" dirty="0" smtClean="0"/>
              <a:t>[3]</a:t>
            </a:r>
          </a:p>
          <a:p>
            <a:pPr algn="just"/>
            <a:r>
              <a:rPr lang="en-IN" sz="1800" dirty="0" smtClean="0"/>
              <a:t>To better account for such disturbances and to get a better accuracy, </a:t>
            </a:r>
            <a:r>
              <a:rPr lang="en-IN" sz="1800" b="1" dirty="0" smtClean="0"/>
              <a:t>feed-forward compensators</a:t>
            </a:r>
            <a:r>
              <a:rPr lang="en-IN" sz="1800" dirty="0" smtClean="0"/>
              <a:t> were used. They reduce the effect of the disturbances by countering them before the input is given to the plant. </a:t>
            </a:r>
            <a:endParaRPr lang="en-IN" sz="1800" dirty="0"/>
          </a:p>
          <a:p>
            <a:pPr algn="just"/>
            <a:r>
              <a:rPr lang="en-IN" sz="1800" dirty="0" smtClean="0"/>
              <a:t>For detailed information on feed-forward compensators or to see proof of their effects, please refer to the article by </a:t>
            </a:r>
            <a:r>
              <a:rPr lang="en-IN" sz="1800" i="1" dirty="0" smtClean="0"/>
              <a:t>A. P. Montoya-Ríos et al</a:t>
            </a:r>
            <a:r>
              <a:rPr lang="en-IN" sz="1800" dirty="0" smtClean="0"/>
              <a:t>. </a:t>
            </a:r>
            <a:r>
              <a:rPr lang="en-IN" sz="1800" i="1" baseline="30000" dirty="0" smtClean="0"/>
              <a:t>[4]</a:t>
            </a:r>
            <a:r>
              <a:rPr lang="en-IN" sz="1800" dirty="0" smtClean="0"/>
              <a:t> </a:t>
            </a:r>
          </a:p>
        </p:txBody>
      </p:sp>
    </p:spTree>
    <p:extLst>
      <p:ext uri="{BB962C8B-B14F-4D97-AF65-F5344CB8AC3E}">
        <p14:creationId xmlns:p14="http://schemas.microsoft.com/office/powerpoint/2010/main" val="107430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Tuning (Literature Survey)</a:t>
            </a:r>
            <a:endParaRPr lang="en-IN" sz="3600" dirty="0"/>
          </a:p>
        </p:txBody>
      </p:sp>
      <p:sp>
        <p:nvSpPr>
          <p:cNvPr id="3" name="Content Placeholder 2"/>
          <p:cNvSpPr>
            <a:spLocks noGrp="1"/>
          </p:cNvSpPr>
          <p:nvPr>
            <p:ph idx="1"/>
          </p:nvPr>
        </p:nvSpPr>
        <p:spPr>
          <a:xfrm>
            <a:off x="457200" y="987574"/>
            <a:ext cx="8229600" cy="3960440"/>
          </a:xfrm>
        </p:spPr>
        <p:txBody>
          <a:bodyPr>
            <a:normAutofit/>
          </a:bodyPr>
          <a:lstStyle/>
          <a:p>
            <a:pPr algn="just"/>
            <a:r>
              <a:rPr lang="en-IN" sz="1800" dirty="0" smtClean="0"/>
              <a:t>Considering the non-linear nature of manipulator controllers and the use of feed-forward compensators, it is quite tedious and impractical to manually tune the parameters.</a:t>
            </a:r>
          </a:p>
          <a:p>
            <a:pPr algn="just"/>
            <a:r>
              <a:rPr lang="en-IN" sz="1800" b="1" dirty="0" smtClean="0"/>
              <a:t>H-infinity Tuning </a:t>
            </a:r>
            <a:r>
              <a:rPr lang="en-IN" sz="1800" dirty="0" smtClean="0"/>
              <a:t>was used to tune the parameters.</a:t>
            </a:r>
          </a:p>
          <a:p>
            <a:pPr algn="just"/>
            <a:r>
              <a:rPr lang="en-IN" sz="1800" dirty="0" smtClean="0"/>
              <a:t>It is a method in which the controller is optimized by iteratively finding the controller parameters which outputs a gain in the limits specified. </a:t>
            </a:r>
            <a:r>
              <a:rPr lang="en-IN" sz="1800" i="1" baseline="30000" dirty="0" smtClean="0"/>
              <a:t>[5]</a:t>
            </a:r>
          </a:p>
          <a:p>
            <a:pPr algn="just"/>
            <a:r>
              <a:rPr lang="en-IN" sz="1800" dirty="0" smtClean="0"/>
              <a:t>For the same, </a:t>
            </a:r>
            <a:r>
              <a:rPr lang="en-IN" sz="1800" b="1" dirty="0" err="1" smtClean="0"/>
              <a:t>looptune</a:t>
            </a:r>
            <a:r>
              <a:rPr lang="en-IN" sz="1800" dirty="0" smtClean="0"/>
              <a:t> command</a:t>
            </a:r>
            <a:r>
              <a:rPr lang="en-IN" sz="1800" i="1" baseline="30000" dirty="0" smtClean="0"/>
              <a:t>[6]</a:t>
            </a:r>
            <a:r>
              <a:rPr lang="en-IN" sz="1800" dirty="0" smtClean="0"/>
              <a:t> in MATLAB along-with </a:t>
            </a:r>
            <a:r>
              <a:rPr lang="en-IN" sz="1800" b="1" dirty="0" err="1" smtClean="0"/>
              <a:t>slTuner</a:t>
            </a:r>
            <a:r>
              <a:rPr lang="en-IN" sz="1800" dirty="0" smtClean="0"/>
              <a:t> interface</a:t>
            </a:r>
            <a:r>
              <a:rPr lang="en-IN" sz="1800" i="1" baseline="30000" dirty="0" smtClean="0"/>
              <a:t>[7]</a:t>
            </a:r>
            <a:r>
              <a:rPr lang="en-IN" sz="1800" dirty="0" smtClean="0"/>
              <a:t> was used. </a:t>
            </a:r>
          </a:p>
          <a:p>
            <a:pPr algn="just"/>
            <a:endParaRPr lang="en-IN" sz="1800" dirty="0"/>
          </a:p>
          <a:p>
            <a:pPr marL="0" indent="0" algn="just">
              <a:buNone/>
            </a:pPr>
            <a:r>
              <a:rPr lang="en-IN" sz="1800" dirty="0" smtClean="0"/>
              <a:t>[</a:t>
            </a:r>
            <a:r>
              <a:rPr lang="en-IN" sz="1800" dirty="0" err="1" smtClean="0"/>
              <a:t>Imgs</a:t>
            </a:r>
            <a:r>
              <a:rPr lang="en-IN" sz="1800" dirty="0" smtClean="0"/>
              <a:t> on Feed-forward Compensators and Tuning]</a:t>
            </a:r>
          </a:p>
        </p:txBody>
      </p:sp>
    </p:spTree>
    <p:extLst>
      <p:ext uri="{BB962C8B-B14F-4D97-AF65-F5344CB8AC3E}">
        <p14:creationId xmlns:p14="http://schemas.microsoft.com/office/powerpoint/2010/main" val="271234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600" dirty="0" smtClean="0"/>
              <a:t>Controller Layout (Methodology and System Layout)</a:t>
            </a:r>
            <a:endParaRPr lang="en-IN" sz="3600" dirty="0"/>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6552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Inverse Kinematics (Gov. Eq.)</a:t>
            </a:r>
            <a:endParaRPr lang="en-IN" sz="3600" dirty="0"/>
          </a:p>
        </p:txBody>
      </p:sp>
      <p:sp>
        <p:nvSpPr>
          <p:cNvPr id="4" name="Content Placeholder 3"/>
          <p:cNvSpPr>
            <a:spLocks noGrp="1"/>
          </p:cNvSpPr>
          <p:nvPr>
            <p:ph idx="1"/>
          </p:nvPr>
        </p:nvSpPr>
        <p:spPr/>
        <p:txBody>
          <a:bodyPr/>
          <a:lstStyle/>
          <a:p>
            <a:endParaRPr lang="en-IN" dirty="0"/>
          </a:p>
        </p:txBody>
      </p:sp>
    </p:spTree>
    <p:extLst>
      <p:ext uri="{BB962C8B-B14F-4D97-AF65-F5344CB8AC3E}">
        <p14:creationId xmlns:p14="http://schemas.microsoft.com/office/powerpoint/2010/main" val="188010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600" dirty="0" smtClean="0"/>
              <a:t>PID with Feed-Forward Compensator (Gov. Eq.)</a:t>
            </a:r>
            <a:endParaRPr lang="en-IN" sz="3600" dirty="0"/>
          </a:p>
        </p:txBody>
      </p:sp>
      <p:sp>
        <p:nvSpPr>
          <p:cNvPr id="4" name="Content Placeholder 3"/>
          <p:cNvSpPr>
            <a:spLocks noGrp="1"/>
          </p:cNvSpPr>
          <p:nvPr>
            <p:ph idx="1"/>
          </p:nvPr>
        </p:nvSpPr>
        <p:spPr/>
        <p:txBody>
          <a:bodyPr/>
          <a:lstStyle/>
          <a:p>
            <a:endParaRPr lang="en-IN" dirty="0"/>
          </a:p>
        </p:txBody>
      </p:sp>
    </p:spTree>
    <p:extLst>
      <p:ext uri="{BB962C8B-B14F-4D97-AF65-F5344CB8AC3E}">
        <p14:creationId xmlns:p14="http://schemas.microsoft.com/office/powerpoint/2010/main" val="24387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Signal Generation (Gov. Eq.)</a:t>
            </a:r>
            <a:endParaRPr lang="en-IN" sz="3600" dirty="0"/>
          </a:p>
        </p:txBody>
      </p:sp>
      <p:sp>
        <p:nvSpPr>
          <p:cNvPr id="4" name="Content Placeholder 3"/>
          <p:cNvSpPr>
            <a:spLocks noGrp="1"/>
          </p:cNvSpPr>
          <p:nvPr>
            <p:ph idx="1"/>
          </p:nvPr>
        </p:nvSpPr>
        <p:spPr/>
        <p:txBody>
          <a:bodyPr/>
          <a:lstStyle/>
          <a:p>
            <a:endParaRPr lang="en-IN" dirty="0"/>
          </a:p>
        </p:txBody>
      </p:sp>
    </p:spTree>
    <p:extLst>
      <p:ext uri="{BB962C8B-B14F-4D97-AF65-F5344CB8AC3E}">
        <p14:creationId xmlns:p14="http://schemas.microsoft.com/office/powerpoint/2010/main" val="2397767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566</Words>
  <Application>Microsoft Office PowerPoint</Application>
  <PresentationFormat>On-screen Show (16:9)</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Contents</vt:lpstr>
      <vt:lpstr>Selection (Literature Survey)</vt:lpstr>
      <vt:lpstr>Workspace (Literature Survey)</vt:lpstr>
      <vt:lpstr>Manipulator Control (Literature Survey)</vt:lpstr>
      <vt:lpstr>Tuning (Literature Survey)</vt:lpstr>
      <vt:lpstr>Controller Layout (Methodology and System Layout)</vt:lpstr>
      <vt:lpstr>Inverse Kinematics (Gov. Eq.)</vt:lpstr>
      <vt:lpstr>PID with Feed-Forward Compensator (Gov. Eq.)</vt:lpstr>
      <vt:lpstr>Signal Generation (Gov. Eq.)</vt:lpstr>
      <vt:lpstr>Simulation 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Singh</dc:creator>
  <cp:lastModifiedBy>Aniket Singh</cp:lastModifiedBy>
  <cp:revision>25</cp:revision>
  <dcterms:created xsi:type="dcterms:W3CDTF">2023-02-03T14:07:03Z</dcterms:created>
  <dcterms:modified xsi:type="dcterms:W3CDTF">2023-02-03T19:39:25Z</dcterms:modified>
</cp:coreProperties>
</file>