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5"/>
  </p:notesMasterIdLst>
  <p:sldIdLst>
    <p:sldId id="256" r:id="rId2"/>
    <p:sldId id="257" r:id="rId3"/>
    <p:sldId id="265" r:id="rId4"/>
    <p:sldId id="327" r:id="rId5"/>
    <p:sldId id="328" r:id="rId6"/>
    <p:sldId id="329" r:id="rId7"/>
    <p:sldId id="263" r:id="rId8"/>
    <p:sldId id="289" r:id="rId9"/>
    <p:sldId id="295" r:id="rId10"/>
    <p:sldId id="258" r:id="rId11"/>
    <p:sldId id="291" r:id="rId12"/>
    <p:sldId id="292" r:id="rId13"/>
    <p:sldId id="293" r:id="rId14"/>
    <p:sldId id="259" r:id="rId15"/>
    <p:sldId id="294" r:id="rId16"/>
    <p:sldId id="297" r:id="rId17"/>
    <p:sldId id="298" r:id="rId18"/>
    <p:sldId id="260" r:id="rId19"/>
    <p:sldId id="304" r:id="rId20"/>
    <p:sldId id="305" r:id="rId21"/>
    <p:sldId id="306" r:id="rId22"/>
    <p:sldId id="261" r:id="rId23"/>
    <p:sldId id="308" r:id="rId24"/>
    <p:sldId id="309" r:id="rId25"/>
    <p:sldId id="310" r:id="rId26"/>
    <p:sldId id="311" r:id="rId27"/>
    <p:sldId id="262" r:id="rId28"/>
    <p:sldId id="312" r:id="rId29"/>
    <p:sldId id="313" r:id="rId30"/>
    <p:sldId id="314" r:id="rId31"/>
    <p:sldId id="296" r:id="rId32"/>
    <p:sldId id="315" r:id="rId33"/>
    <p:sldId id="316" r:id="rId34"/>
    <p:sldId id="317" r:id="rId35"/>
    <p:sldId id="318" r:id="rId36"/>
    <p:sldId id="319" r:id="rId37"/>
    <p:sldId id="320" r:id="rId38"/>
    <p:sldId id="321" r:id="rId39"/>
    <p:sldId id="322" r:id="rId40"/>
    <p:sldId id="323" r:id="rId41"/>
    <p:sldId id="324" r:id="rId42"/>
    <p:sldId id="325" r:id="rId43"/>
    <p:sldId id="33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7" autoAdjust="0"/>
    <p:restoredTop sz="86410" autoAdjust="0"/>
  </p:normalViewPr>
  <p:slideViewPr>
    <p:cSldViewPr snapToGrid="0" snapToObjects="1">
      <p:cViewPr varScale="1">
        <p:scale>
          <a:sx n="111" d="100"/>
          <a:sy n="111" d="100"/>
        </p:scale>
        <p:origin x="564"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9D0E7-1D28-4599-97D3-707579A1CB80}" type="datetimeFigureOut">
              <a:rPr lang="en-IN" smtClean="0"/>
              <a:t>06-08-2023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AF41FD-7126-40C6-B027-4BFBE4C84797}" type="slidenum">
              <a:rPr lang="en-IN" smtClean="0"/>
              <a:t>‹#›</a:t>
            </a:fld>
            <a:endParaRPr lang="en-IN"/>
          </a:p>
        </p:txBody>
      </p:sp>
    </p:spTree>
    <p:extLst>
      <p:ext uri="{BB962C8B-B14F-4D97-AF65-F5344CB8AC3E}">
        <p14:creationId xmlns:p14="http://schemas.microsoft.com/office/powerpoint/2010/main" val="3080304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AF41FD-7126-40C6-B027-4BFBE4C84797}" type="slidenum">
              <a:rPr lang="en-IN" smtClean="0"/>
              <a:t>1</a:t>
            </a:fld>
            <a:endParaRPr lang="en-IN"/>
          </a:p>
        </p:txBody>
      </p:sp>
    </p:spTree>
    <p:extLst>
      <p:ext uri="{BB962C8B-B14F-4D97-AF65-F5344CB8AC3E}">
        <p14:creationId xmlns:p14="http://schemas.microsoft.com/office/powerpoint/2010/main" val="3308463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11</a:t>
            </a:fld>
            <a:endParaRPr lang="en-US" dirty="0"/>
          </a:p>
        </p:txBody>
      </p:sp>
    </p:spTree>
    <p:extLst>
      <p:ext uri="{BB962C8B-B14F-4D97-AF65-F5344CB8AC3E}">
        <p14:creationId xmlns:p14="http://schemas.microsoft.com/office/powerpoint/2010/main" val="3857242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12</a:t>
            </a:fld>
            <a:endParaRPr lang="en-US" dirty="0"/>
          </a:p>
        </p:txBody>
      </p:sp>
    </p:spTree>
    <p:extLst>
      <p:ext uri="{BB962C8B-B14F-4D97-AF65-F5344CB8AC3E}">
        <p14:creationId xmlns:p14="http://schemas.microsoft.com/office/powerpoint/2010/main" val="2057755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13</a:t>
            </a:fld>
            <a:endParaRPr lang="en-US" dirty="0"/>
          </a:p>
        </p:txBody>
      </p:sp>
    </p:spTree>
    <p:extLst>
      <p:ext uri="{BB962C8B-B14F-4D97-AF65-F5344CB8AC3E}">
        <p14:creationId xmlns:p14="http://schemas.microsoft.com/office/powerpoint/2010/main" val="1157206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15</a:t>
            </a:fld>
            <a:endParaRPr lang="en-US" dirty="0"/>
          </a:p>
        </p:txBody>
      </p:sp>
    </p:spTree>
    <p:extLst>
      <p:ext uri="{BB962C8B-B14F-4D97-AF65-F5344CB8AC3E}">
        <p14:creationId xmlns:p14="http://schemas.microsoft.com/office/powerpoint/2010/main" val="1964048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16</a:t>
            </a:fld>
            <a:endParaRPr lang="en-US" dirty="0"/>
          </a:p>
        </p:txBody>
      </p:sp>
    </p:spTree>
    <p:extLst>
      <p:ext uri="{BB962C8B-B14F-4D97-AF65-F5344CB8AC3E}">
        <p14:creationId xmlns:p14="http://schemas.microsoft.com/office/powerpoint/2010/main" val="1096946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17</a:t>
            </a:fld>
            <a:endParaRPr lang="en-US" dirty="0"/>
          </a:p>
        </p:txBody>
      </p:sp>
    </p:spTree>
    <p:extLst>
      <p:ext uri="{BB962C8B-B14F-4D97-AF65-F5344CB8AC3E}">
        <p14:creationId xmlns:p14="http://schemas.microsoft.com/office/powerpoint/2010/main" val="3221862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19</a:t>
            </a:fld>
            <a:endParaRPr lang="en-US" dirty="0"/>
          </a:p>
        </p:txBody>
      </p:sp>
    </p:spTree>
    <p:extLst>
      <p:ext uri="{BB962C8B-B14F-4D97-AF65-F5344CB8AC3E}">
        <p14:creationId xmlns:p14="http://schemas.microsoft.com/office/powerpoint/2010/main" val="1097656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20</a:t>
            </a:fld>
            <a:endParaRPr lang="en-US" dirty="0"/>
          </a:p>
        </p:txBody>
      </p:sp>
    </p:spTree>
    <p:extLst>
      <p:ext uri="{BB962C8B-B14F-4D97-AF65-F5344CB8AC3E}">
        <p14:creationId xmlns:p14="http://schemas.microsoft.com/office/powerpoint/2010/main" val="2736309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21</a:t>
            </a:fld>
            <a:endParaRPr lang="en-US" dirty="0"/>
          </a:p>
        </p:txBody>
      </p:sp>
    </p:spTree>
    <p:extLst>
      <p:ext uri="{BB962C8B-B14F-4D97-AF65-F5344CB8AC3E}">
        <p14:creationId xmlns:p14="http://schemas.microsoft.com/office/powerpoint/2010/main" val="483980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23</a:t>
            </a:fld>
            <a:endParaRPr lang="en-US" dirty="0"/>
          </a:p>
        </p:txBody>
      </p:sp>
    </p:spTree>
    <p:extLst>
      <p:ext uri="{BB962C8B-B14F-4D97-AF65-F5344CB8AC3E}">
        <p14:creationId xmlns:p14="http://schemas.microsoft.com/office/powerpoint/2010/main" val="40280419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24</a:t>
            </a:fld>
            <a:endParaRPr lang="en-US" dirty="0"/>
          </a:p>
        </p:txBody>
      </p:sp>
    </p:spTree>
    <p:extLst>
      <p:ext uri="{BB962C8B-B14F-4D97-AF65-F5344CB8AC3E}">
        <p14:creationId xmlns:p14="http://schemas.microsoft.com/office/powerpoint/2010/main" val="21355176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25</a:t>
            </a:fld>
            <a:endParaRPr lang="en-US" dirty="0"/>
          </a:p>
        </p:txBody>
      </p:sp>
    </p:spTree>
    <p:extLst>
      <p:ext uri="{BB962C8B-B14F-4D97-AF65-F5344CB8AC3E}">
        <p14:creationId xmlns:p14="http://schemas.microsoft.com/office/powerpoint/2010/main" val="24791425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26</a:t>
            </a:fld>
            <a:endParaRPr lang="en-US" dirty="0"/>
          </a:p>
        </p:txBody>
      </p:sp>
    </p:spTree>
    <p:extLst>
      <p:ext uri="{BB962C8B-B14F-4D97-AF65-F5344CB8AC3E}">
        <p14:creationId xmlns:p14="http://schemas.microsoft.com/office/powerpoint/2010/main" val="29642496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28</a:t>
            </a:fld>
            <a:endParaRPr lang="en-US" dirty="0"/>
          </a:p>
        </p:txBody>
      </p:sp>
    </p:spTree>
    <p:extLst>
      <p:ext uri="{BB962C8B-B14F-4D97-AF65-F5344CB8AC3E}">
        <p14:creationId xmlns:p14="http://schemas.microsoft.com/office/powerpoint/2010/main" val="20966630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29</a:t>
            </a:fld>
            <a:endParaRPr lang="en-US" dirty="0"/>
          </a:p>
        </p:txBody>
      </p:sp>
    </p:spTree>
    <p:extLst>
      <p:ext uri="{BB962C8B-B14F-4D97-AF65-F5344CB8AC3E}">
        <p14:creationId xmlns:p14="http://schemas.microsoft.com/office/powerpoint/2010/main" val="1378796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extLst>
      <p:ext uri="{BB962C8B-B14F-4D97-AF65-F5344CB8AC3E}">
        <p14:creationId xmlns:p14="http://schemas.microsoft.com/office/powerpoint/2010/main" val="21894109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30</a:t>
            </a:fld>
            <a:endParaRPr lang="en-US" dirty="0"/>
          </a:p>
        </p:txBody>
      </p:sp>
    </p:spTree>
    <p:extLst>
      <p:ext uri="{BB962C8B-B14F-4D97-AF65-F5344CB8AC3E}">
        <p14:creationId xmlns:p14="http://schemas.microsoft.com/office/powerpoint/2010/main" val="24304818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AF41FD-7126-40C6-B027-4BFBE4C84797}" type="slidenum">
              <a:rPr lang="en-IN" smtClean="0"/>
              <a:t>31</a:t>
            </a:fld>
            <a:endParaRPr lang="en-IN"/>
          </a:p>
        </p:txBody>
      </p:sp>
    </p:spTree>
    <p:extLst>
      <p:ext uri="{BB962C8B-B14F-4D97-AF65-F5344CB8AC3E}">
        <p14:creationId xmlns:p14="http://schemas.microsoft.com/office/powerpoint/2010/main" val="18924563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32</a:t>
            </a:fld>
            <a:endParaRPr lang="en-US" dirty="0"/>
          </a:p>
        </p:txBody>
      </p:sp>
    </p:spTree>
    <p:extLst>
      <p:ext uri="{BB962C8B-B14F-4D97-AF65-F5344CB8AC3E}">
        <p14:creationId xmlns:p14="http://schemas.microsoft.com/office/powerpoint/2010/main" val="25058437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33</a:t>
            </a:fld>
            <a:endParaRPr lang="en-US" dirty="0"/>
          </a:p>
        </p:txBody>
      </p:sp>
    </p:spTree>
    <p:extLst>
      <p:ext uri="{BB962C8B-B14F-4D97-AF65-F5344CB8AC3E}">
        <p14:creationId xmlns:p14="http://schemas.microsoft.com/office/powerpoint/2010/main" val="39995781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34</a:t>
            </a:fld>
            <a:endParaRPr lang="en-US" dirty="0"/>
          </a:p>
        </p:txBody>
      </p:sp>
    </p:spTree>
    <p:extLst>
      <p:ext uri="{BB962C8B-B14F-4D97-AF65-F5344CB8AC3E}">
        <p14:creationId xmlns:p14="http://schemas.microsoft.com/office/powerpoint/2010/main" val="11328989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35</a:t>
            </a:fld>
            <a:endParaRPr lang="en-US" dirty="0"/>
          </a:p>
        </p:txBody>
      </p:sp>
    </p:spTree>
    <p:extLst>
      <p:ext uri="{BB962C8B-B14F-4D97-AF65-F5344CB8AC3E}">
        <p14:creationId xmlns:p14="http://schemas.microsoft.com/office/powerpoint/2010/main" val="19616810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36</a:t>
            </a:fld>
            <a:endParaRPr lang="en-US" dirty="0"/>
          </a:p>
        </p:txBody>
      </p:sp>
    </p:spTree>
    <p:extLst>
      <p:ext uri="{BB962C8B-B14F-4D97-AF65-F5344CB8AC3E}">
        <p14:creationId xmlns:p14="http://schemas.microsoft.com/office/powerpoint/2010/main" val="8083473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37</a:t>
            </a:fld>
            <a:endParaRPr lang="en-US" dirty="0"/>
          </a:p>
        </p:txBody>
      </p:sp>
    </p:spTree>
    <p:extLst>
      <p:ext uri="{BB962C8B-B14F-4D97-AF65-F5344CB8AC3E}">
        <p14:creationId xmlns:p14="http://schemas.microsoft.com/office/powerpoint/2010/main" val="32793568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38</a:t>
            </a:fld>
            <a:endParaRPr lang="en-US" dirty="0"/>
          </a:p>
        </p:txBody>
      </p:sp>
    </p:spTree>
    <p:extLst>
      <p:ext uri="{BB962C8B-B14F-4D97-AF65-F5344CB8AC3E}">
        <p14:creationId xmlns:p14="http://schemas.microsoft.com/office/powerpoint/2010/main" val="22318926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39</a:t>
            </a:fld>
            <a:endParaRPr lang="en-US" dirty="0"/>
          </a:p>
        </p:txBody>
      </p:sp>
    </p:spTree>
    <p:extLst>
      <p:ext uri="{BB962C8B-B14F-4D97-AF65-F5344CB8AC3E}">
        <p14:creationId xmlns:p14="http://schemas.microsoft.com/office/powerpoint/2010/main" val="1848498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extLst>
      <p:ext uri="{BB962C8B-B14F-4D97-AF65-F5344CB8AC3E}">
        <p14:creationId xmlns:p14="http://schemas.microsoft.com/office/powerpoint/2010/main" val="35362044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40</a:t>
            </a:fld>
            <a:endParaRPr lang="en-US" dirty="0"/>
          </a:p>
        </p:txBody>
      </p:sp>
    </p:spTree>
    <p:extLst>
      <p:ext uri="{BB962C8B-B14F-4D97-AF65-F5344CB8AC3E}">
        <p14:creationId xmlns:p14="http://schemas.microsoft.com/office/powerpoint/2010/main" val="13883207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41</a:t>
            </a:fld>
            <a:endParaRPr lang="en-US" dirty="0"/>
          </a:p>
        </p:txBody>
      </p:sp>
    </p:spTree>
    <p:extLst>
      <p:ext uri="{BB962C8B-B14F-4D97-AF65-F5344CB8AC3E}">
        <p14:creationId xmlns:p14="http://schemas.microsoft.com/office/powerpoint/2010/main" val="14971632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42</a:t>
            </a:fld>
            <a:endParaRPr lang="en-US" dirty="0"/>
          </a:p>
        </p:txBody>
      </p:sp>
    </p:spTree>
    <p:extLst>
      <p:ext uri="{BB962C8B-B14F-4D97-AF65-F5344CB8AC3E}">
        <p14:creationId xmlns:p14="http://schemas.microsoft.com/office/powerpoint/2010/main" val="23611329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43</a:t>
            </a:fld>
            <a:endParaRPr lang="en-US" dirty="0"/>
          </a:p>
        </p:txBody>
      </p:sp>
    </p:spTree>
    <p:extLst>
      <p:ext uri="{BB962C8B-B14F-4D97-AF65-F5344CB8AC3E}">
        <p14:creationId xmlns:p14="http://schemas.microsoft.com/office/powerpoint/2010/main" val="1417776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extLst>
      <p:ext uri="{BB962C8B-B14F-4D97-AF65-F5344CB8AC3E}">
        <p14:creationId xmlns:p14="http://schemas.microsoft.com/office/powerpoint/2010/main" val="616656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extLst>
      <p:ext uri="{BB962C8B-B14F-4D97-AF65-F5344CB8AC3E}">
        <p14:creationId xmlns:p14="http://schemas.microsoft.com/office/powerpoint/2010/main" val="290109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extLst>
      <p:ext uri="{BB962C8B-B14F-4D97-AF65-F5344CB8AC3E}">
        <p14:creationId xmlns:p14="http://schemas.microsoft.com/office/powerpoint/2010/main" val="3215410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8</a:t>
            </a:fld>
            <a:endParaRPr lang="en-US" dirty="0"/>
          </a:p>
        </p:txBody>
      </p:sp>
    </p:spTree>
    <p:extLst>
      <p:ext uri="{BB962C8B-B14F-4D97-AF65-F5344CB8AC3E}">
        <p14:creationId xmlns:p14="http://schemas.microsoft.com/office/powerpoint/2010/main" val="334778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AF41FD-7126-40C6-B027-4BFBE4C84797}" type="slidenum">
              <a:rPr lang="en-IN" smtClean="0"/>
              <a:t>9</a:t>
            </a:fld>
            <a:endParaRPr lang="en-IN"/>
          </a:p>
        </p:txBody>
      </p:sp>
    </p:spTree>
    <p:extLst>
      <p:ext uri="{BB962C8B-B14F-4D97-AF65-F5344CB8AC3E}">
        <p14:creationId xmlns:p14="http://schemas.microsoft.com/office/powerpoint/2010/main" val="1602377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95856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8/6/2023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8/6/2023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8/6/2023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8/6/2023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f055a63d-eada-463a-802a-2957e30805e8/?pbi_source=PowerPoint"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app.powerbi.com/groups/me/reports/f055a63d-eada-463a-802a-2957e30805e8/?pbi_source=PowerPoint"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app.powerbi.com/groups/me/reports/f055a63d-eada-463a-802a-2957e30805e8/?pbi_source=PowerPoint"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f055a63d-eada-463a-802a-2957e30805e8/?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app.powerbi.com/groups/me/reports/f055a63d-eada-463a-802a-2957e30805e8/?pbi_source=PowerPoint" TargetMode="External"/><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s://app.powerbi.com/groups/me/reports/f055a63d-eada-463a-802a-2957e30805e8/?pbi_source=PowerPoint" TargetMode="External"/><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9147332"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Capstone Project – University Ranking</a:t>
            </a: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p 5 countries with highest no of Universities ,Bottom 5 countries with international students ,Top 5 countries with international students ,Top 5 countries with highest females ,Bottom 5 countries with highest female ,textbox ,slicer ,slicer ,actionButton ,image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country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081762" y="2483953"/>
            <a:ext cx="5372100"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i="0" dirty="0">
                <a:effectLst/>
                <a:latin typeface="Arial" panose="020B0604020202020204" pitchFamily="34" charset="0"/>
              </a:rPr>
              <a:t>How many universities are there in each country?</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11</a:t>
            </a:fld>
            <a:endParaRPr lang="en-US" dirty="0"/>
          </a:p>
        </p:txBody>
      </p:sp>
      <p:pic>
        <p:nvPicPr>
          <p:cNvPr id="4" name="Picture 3">
            <a:extLst>
              <a:ext uri="{FF2B5EF4-FFF2-40B4-BE49-F238E27FC236}">
                <a16:creationId xmlns:a16="http://schemas.microsoft.com/office/drawing/2014/main" id="{0B78085D-3B75-D0CB-E0E1-E624B048FC5E}"/>
              </a:ext>
            </a:extLst>
          </p:cNvPr>
          <p:cNvPicPr>
            <a:picLocks noChangeAspect="1"/>
          </p:cNvPicPr>
          <p:nvPr/>
        </p:nvPicPr>
        <p:blipFill>
          <a:blip r:embed="rId3"/>
          <a:stretch>
            <a:fillRect/>
          </a:stretch>
        </p:blipFill>
        <p:spPr>
          <a:xfrm>
            <a:off x="7872660" y="564836"/>
            <a:ext cx="3553321" cy="5487166"/>
          </a:xfrm>
          <a:prstGeom prst="rect">
            <a:avLst/>
          </a:pr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894303" y="3788228"/>
            <a:ext cx="5449027" cy="14997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1800" dirty="0"/>
          </a:p>
          <a:p>
            <a:r>
              <a:rPr lang="en-GB" sz="1800" dirty="0"/>
              <a:t>Gleaning from the Country Report, it becomes apparent that nations such as the USA, China, and Japan boast the highest number of universities. Conversely, countries like Uganda, the UAE, and Uruguay exhibit a comparatively lower count of universities.</a:t>
            </a:r>
          </a:p>
          <a:p>
            <a:endParaRPr lang="en-GB" sz="1800" dirty="0"/>
          </a:p>
        </p:txBody>
      </p:sp>
    </p:spTree>
    <p:extLst>
      <p:ext uri="{BB962C8B-B14F-4D97-AF65-F5344CB8AC3E}">
        <p14:creationId xmlns:p14="http://schemas.microsoft.com/office/powerpoint/2010/main" val="1189437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004835" y="2080009"/>
            <a:ext cx="5449027" cy="1115144"/>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i="0" dirty="0">
                <a:effectLst/>
                <a:latin typeface="Arial" panose="020B0604020202020204" pitchFamily="34" charset="0"/>
              </a:rPr>
              <a:t>Which country has the highest number of female students enrolled in universities?</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12</a:t>
            </a:fld>
            <a:endParaRPr lang="en-US" dirty="0"/>
          </a:p>
        </p:txBody>
      </p:sp>
      <p:pic>
        <p:nvPicPr>
          <p:cNvPr id="5" name="Picture 4">
            <a:extLst>
              <a:ext uri="{FF2B5EF4-FFF2-40B4-BE49-F238E27FC236}">
                <a16:creationId xmlns:a16="http://schemas.microsoft.com/office/drawing/2014/main" id="{021E404F-CA79-28E0-51AC-4F7512F69EDE}"/>
              </a:ext>
            </a:extLst>
          </p:cNvPr>
          <p:cNvPicPr>
            <a:picLocks noChangeAspect="1"/>
          </p:cNvPicPr>
          <p:nvPr/>
        </p:nvPicPr>
        <p:blipFill>
          <a:blip r:embed="rId3"/>
          <a:stretch>
            <a:fillRect/>
          </a:stretch>
        </p:blipFill>
        <p:spPr>
          <a:xfrm>
            <a:off x="7848844" y="403938"/>
            <a:ext cx="3505689" cy="5582429"/>
          </a:xfrm>
          <a:prstGeom prst="rect">
            <a:avLst/>
          </a:prstGeom>
        </p:spPr>
      </p:pic>
      <p:sp>
        <p:nvSpPr>
          <p:cNvPr id="6" name="Text Placeholder 9">
            <a:extLst>
              <a:ext uri="{FF2B5EF4-FFF2-40B4-BE49-F238E27FC236}">
                <a16:creationId xmlns:a16="http://schemas.microsoft.com/office/drawing/2014/main" id="{F1C5B0CB-15FB-B3AC-24B2-E658DF28390A}"/>
              </a:ext>
            </a:extLst>
          </p:cNvPr>
          <p:cNvSpPr txBox="1">
            <a:spLocks/>
          </p:cNvSpPr>
          <p:nvPr/>
        </p:nvSpPr>
        <p:spPr>
          <a:xfrm>
            <a:off x="1004835" y="3850194"/>
            <a:ext cx="5449027" cy="1687964"/>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IN" sz="1400" b="1" i="0" dirty="0">
                <a:solidFill>
                  <a:srgbClr val="374151"/>
                </a:solidFill>
                <a:effectLst/>
                <a:latin typeface="Söhne"/>
              </a:rPr>
              <a:t>Exploring Female Student Enrolment Across Countries</a:t>
            </a:r>
          </a:p>
          <a:p>
            <a:pPr algn="l"/>
            <a:endParaRPr lang="en-IN" sz="1400" b="0" i="0" dirty="0">
              <a:solidFill>
                <a:srgbClr val="374151"/>
              </a:solidFill>
              <a:effectLst/>
              <a:latin typeface="Söhne"/>
            </a:endParaRPr>
          </a:p>
          <a:p>
            <a:pPr algn="l"/>
            <a:r>
              <a:rPr lang="en-IN" sz="1400" b="1" i="0" dirty="0">
                <a:solidFill>
                  <a:srgbClr val="374151"/>
                </a:solidFill>
                <a:effectLst/>
                <a:latin typeface="Söhne"/>
              </a:rPr>
              <a:t>Enrolment Disparities:</a:t>
            </a:r>
            <a:endParaRPr lang="en-IN" sz="1400" b="0" i="0" dirty="0">
              <a:solidFill>
                <a:srgbClr val="374151"/>
              </a:solidFill>
              <a:effectLst/>
              <a:latin typeface="Söhne"/>
            </a:endParaRPr>
          </a:p>
          <a:p>
            <a:pPr algn="l">
              <a:buFont typeface="Arial" panose="020B0604020202020204" pitchFamily="34" charset="0"/>
              <a:buChar char="•"/>
            </a:pPr>
            <a:r>
              <a:rPr lang="en-IN" sz="1400" b="0" i="0" dirty="0">
                <a:solidFill>
                  <a:srgbClr val="374151"/>
                </a:solidFill>
                <a:effectLst/>
                <a:latin typeface="Söhne"/>
              </a:rPr>
              <a:t>Leading Countries: USA, UK, and Netherlands</a:t>
            </a:r>
          </a:p>
          <a:p>
            <a:pPr algn="l">
              <a:buFont typeface="Arial" panose="020B0604020202020204" pitchFamily="34" charset="0"/>
              <a:buChar char="•"/>
            </a:pPr>
            <a:r>
              <a:rPr lang="en-IN" sz="1400" b="0" i="0" dirty="0">
                <a:solidFill>
                  <a:srgbClr val="374151"/>
                </a:solidFill>
                <a:effectLst/>
                <a:latin typeface="Söhne"/>
              </a:rPr>
              <a:t>Lagging Countries: Italy, Brazil, Egypt</a:t>
            </a:r>
          </a:p>
          <a:p>
            <a:pPr algn="l">
              <a:buFont typeface="Arial" panose="020B0604020202020204" pitchFamily="34" charset="0"/>
              <a:buChar char="•"/>
            </a:pPr>
            <a:endParaRPr lang="en-IN" sz="1400" b="0" i="0" dirty="0">
              <a:solidFill>
                <a:srgbClr val="374151"/>
              </a:solidFill>
              <a:effectLst/>
              <a:latin typeface="Söhne"/>
            </a:endParaRPr>
          </a:p>
          <a:p>
            <a:pPr algn="l"/>
            <a:r>
              <a:rPr lang="en-IN" sz="1400" b="1" i="0" dirty="0">
                <a:solidFill>
                  <a:srgbClr val="374151"/>
                </a:solidFill>
                <a:effectLst/>
                <a:latin typeface="Söhne"/>
              </a:rPr>
              <a:t>Challenges and Data Enhancement:</a:t>
            </a:r>
            <a:endParaRPr lang="en-IN" sz="1400" b="0" i="0" dirty="0">
              <a:solidFill>
                <a:srgbClr val="374151"/>
              </a:solidFill>
              <a:effectLst/>
              <a:latin typeface="Söhne"/>
            </a:endParaRPr>
          </a:p>
          <a:p>
            <a:pPr algn="l">
              <a:buFont typeface="Arial" panose="020B0604020202020204" pitchFamily="34" charset="0"/>
              <a:buChar char="•"/>
            </a:pPr>
            <a:r>
              <a:rPr lang="en-IN" sz="1400" b="0" i="0" dirty="0">
                <a:solidFill>
                  <a:srgbClr val="374151"/>
                </a:solidFill>
                <a:effectLst/>
                <a:latin typeface="Söhne"/>
              </a:rPr>
              <a:t>Limited Data for Many Universities</a:t>
            </a:r>
          </a:p>
          <a:p>
            <a:pPr algn="l">
              <a:buFont typeface="Arial" panose="020B0604020202020204" pitchFamily="34" charset="0"/>
              <a:buChar char="•"/>
            </a:pPr>
            <a:r>
              <a:rPr lang="en-IN" sz="1400" b="0" i="0" dirty="0">
                <a:solidFill>
                  <a:srgbClr val="374151"/>
                </a:solidFill>
                <a:effectLst/>
                <a:latin typeface="Söhne"/>
              </a:rPr>
              <a:t>Dataset Update for Enhanced Accuracy</a:t>
            </a:r>
          </a:p>
        </p:txBody>
      </p:sp>
    </p:spTree>
    <p:extLst>
      <p:ext uri="{BB962C8B-B14F-4D97-AF65-F5344CB8AC3E}">
        <p14:creationId xmlns:p14="http://schemas.microsoft.com/office/powerpoint/2010/main" val="3575969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004835" y="2080009"/>
            <a:ext cx="5449027" cy="1115144"/>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i="0" dirty="0">
                <a:effectLst/>
                <a:latin typeface="Arial" panose="020B0604020202020204" pitchFamily="34" charset="0"/>
              </a:rPr>
              <a:t>What is the distribution of international students across different countries?</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13</a:t>
            </a:fld>
            <a:endParaRPr lang="en-US" dirty="0"/>
          </a:p>
        </p:txBody>
      </p:sp>
      <p:pic>
        <p:nvPicPr>
          <p:cNvPr id="4" name="Picture 3">
            <a:extLst>
              <a:ext uri="{FF2B5EF4-FFF2-40B4-BE49-F238E27FC236}">
                <a16:creationId xmlns:a16="http://schemas.microsoft.com/office/drawing/2014/main" id="{C97A10E5-E703-C5A5-C68E-6910DBD7C100}"/>
              </a:ext>
            </a:extLst>
          </p:cNvPr>
          <p:cNvPicPr>
            <a:picLocks noChangeAspect="1"/>
          </p:cNvPicPr>
          <p:nvPr/>
        </p:nvPicPr>
        <p:blipFill>
          <a:blip r:embed="rId3"/>
          <a:stretch>
            <a:fillRect/>
          </a:stretch>
        </p:blipFill>
        <p:spPr>
          <a:xfrm>
            <a:off x="7642668" y="599680"/>
            <a:ext cx="3639058" cy="5658640"/>
          </a:xfrm>
          <a:prstGeom prst="rect">
            <a:avLst/>
          </a:prstGeom>
        </p:spPr>
      </p:pic>
      <p:sp>
        <p:nvSpPr>
          <p:cNvPr id="6" name="Text Placeholder 9">
            <a:extLst>
              <a:ext uri="{FF2B5EF4-FFF2-40B4-BE49-F238E27FC236}">
                <a16:creationId xmlns:a16="http://schemas.microsoft.com/office/drawing/2014/main" id="{3B16B4B2-5A17-340D-D367-A7B3BD57103A}"/>
              </a:ext>
            </a:extLst>
          </p:cNvPr>
          <p:cNvSpPr txBox="1">
            <a:spLocks/>
          </p:cNvSpPr>
          <p:nvPr/>
        </p:nvSpPr>
        <p:spPr>
          <a:xfrm>
            <a:off x="910274" y="3634980"/>
            <a:ext cx="5449027" cy="1115144"/>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b="1" dirty="0">
                <a:latin typeface="Arial" panose="020B0604020202020204" pitchFamily="34" charset="0"/>
                <a:ea typeface="+mn-ea"/>
                <a:cs typeface="+mn-cs"/>
              </a:rPr>
              <a:t>USA , UK Australia, Netherlands have highest no of international students</a:t>
            </a:r>
            <a:br>
              <a:rPr lang="en-GB" sz="1800" b="1" dirty="0">
                <a:latin typeface="Arial" panose="020B0604020202020204" pitchFamily="34" charset="0"/>
                <a:ea typeface="+mn-ea"/>
                <a:cs typeface="+mn-cs"/>
              </a:rPr>
            </a:br>
            <a:br>
              <a:rPr lang="en-GB" sz="1800" b="1" dirty="0">
                <a:latin typeface="Arial" panose="020B0604020202020204" pitchFamily="34" charset="0"/>
                <a:ea typeface="+mn-ea"/>
                <a:cs typeface="+mn-cs"/>
              </a:rPr>
            </a:br>
            <a:r>
              <a:rPr lang="en-GB" sz="1800" b="1" dirty="0">
                <a:latin typeface="Arial" panose="020B0604020202020204" pitchFamily="34" charset="0"/>
                <a:ea typeface="+mn-ea"/>
                <a:cs typeface="+mn-cs"/>
              </a:rPr>
              <a:t>Finland Russia Italy have lowest no of international student</a:t>
            </a:r>
            <a:endParaRPr lang="en-US" sz="2400" b="1" dirty="0">
              <a:ea typeface="+mn-ea"/>
              <a:cs typeface="+mn-cs"/>
            </a:endParaRPr>
          </a:p>
        </p:txBody>
      </p:sp>
    </p:spTree>
    <p:extLst>
      <p:ext uri="{BB962C8B-B14F-4D97-AF65-F5344CB8AC3E}">
        <p14:creationId xmlns:p14="http://schemas.microsoft.com/office/powerpoint/2010/main" val="2428094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actionButton ,image ,actionButton ,multiRowCard ,slicer ,tableEx ,slicer ,line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university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926463" y="31212"/>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i="0" dirty="0">
                <a:effectLst/>
                <a:latin typeface="Arial" panose="020B0604020202020204" pitchFamily="34" charset="0"/>
              </a:rPr>
              <a:t>Is there a correlation between a university's ranking and its student-staff ratio?</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15</a:t>
            </a:fld>
            <a:endParaRPr lang="en-US" dirty="0"/>
          </a:p>
        </p:txBody>
      </p:sp>
      <p:sp>
        <p:nvSpPr>
          <p:cNvPr id="6" name="Text Placeholder 9">
            <a:extLst>
              <a:ext uri="{FF2B5EF4-FFF2-40B4-BE49-F238E27FC236}">
                <a16:creationId xmlns:a16="http://schemas.microsoft.com/office/drawing/2014/main" id="{3B16B4B2-5A17-340D-D367-A7B3BD57103A}"/>
              </a:ext>
            </a:extLst>
          </p:cNvPr>
          <p:cNvSpPr txBox="1">
            <a:spLocks/>
          </p:cNvSpPr>
          <p:nvPr/>
        </p:nvSpPr>
        <p:spPr>
          <a:xfrm>
            <a:off x="110413" y="2475716"/>
            <a:ext cx="5449027" cy="1115144"/>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b="1" i="0" dirty="0">
                <a:effectLst/>
                <a:latin typeface="Arial" panose="020B0604020202020204" pitchFamily="34" charset="0"/>
              </a:rPr>
              <a:t>What is the corelation between average score and </a:t>
            </a:r>
            <a:r>
              <a:rPr lang="en-GB" sz="1800" b="1" i="0" dirty="0" err="1">
                <a:effectLst/>
                <a:latin typeface="Arial" panose="020B0604020202020204" pitchFamily="34" charset="0"/>
              </a:rPr>
              <a:t>student_staff</a:t>
            </a:r>
            <a:r>
              <a:rPr lang="en-GB" sz="1800" b="1" i="0" dirty="0">
                <a:effectLst/>
                <a:latin typeface="Arial" panose="020B0604020202020204" pitchFamily="34" charset="0"/>
              </a:rPr>
              <a:t> ratio for universities</a:t>
            </a:r>
            <a:endParaRPr lang="en-US" sz="2400" b="1" dirty="0">
              <a:ea typeface="+mn-ea"/>
              <a:cs typeface="+mn-cs"/>
            </a:endParaRPr>
          </a:p>
        </p:txBody>
      </p:sp>
      <p:sp>
        <p:nvSpPr>
          <p:cNvPr id="2" name="Text Placeholder 9">
            <a:extLst>
              <a:ext uri="{FF2B5EF4-FFF2-40B4-BE49-F238E27FC236}">
                <a16:creationId xmlns:a16="http://schemas.microsoft.com/office/drawing/2014/main" id="{9AB3F0B9-B3F2-5736-E3B2-CFB9DB112512}"/>
              </a:ext>
            </a:extLst>
          </p:cNvPr>
          <p:cNvSpPr txBox="1">
            <a:spLocks/>
          </p:cNvSpPr>
          <p:nvPr/>
        </p:nvSpPr>
        <p:spPr>
          <a:xfrm>
            <a:off x="2321169" y="560533"/>
            <a:ext cx="7998488" cy="1115144"/>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dirty="0">
                <a:latin typeface="Arial" panose="020B0604020202020204" pitchFamily="34" charset="0"/>
              </a:rPr>
              <a:t>Upon analysing the correlation between the ranking system and </a:t>
            </a:r>
            <a:r>
              <a:rPr lang="en-GB" sz="1800" i="0" dirty="0">
                <a:effectLst/>
                <a:latin typeface="Arial" panose="020B0604020202020204" pitchFamily="34" charset="0"/>
              </a:rPr>
              <a:t>its student-staff ratio</a:t>
            </a:r>
            <a:r>
              <a:rPr lang="en-GB" sz="1800" dirty="0">
                <a:latin typeface="Arial" panose="020B0604020202020204" pitchFamily="34" charset="0"/>
              </a:rPr>
              <a:t>, it became evident that there is no immediate connection between these two metrics. A direct relationship between these key performance indicators (KPIs) is necessary in order to create the intended visualization.</a:t>
            </a:r>
            <a:endParaRPr lang="en-US" sz="2400" b="1" dirty="0">
              <a:ea typeface="+mn-ea"/>
              <a:cs typeface="+mn-cs"/>
            </a:endParaRPr>
          </a:p>
        </p:txBody>
      </p:sp>
      <p:pic>
        <p:nvPicPr>
          <p:cNvPr id="7" name="Picture 6">
            <a:extLst>
              <a:ext uri="{FF2B5EF4-FFF2-40B4-BE49-F238E27FC236}">
                <a16:creationId xmlns:a16="http://schemas.microsoft.com/office/drawing/2014/main" id="{80DD5910-5358-6E71-3B20-9A424307925C}"/>
              </a:ext>
            </a:extLst>
          </p:cNvPr>
          <p:cNvPicPr>
            <a:picLocks noChangeAspect="1"/>
          </p:cNvPicPr>
          <p:nvPr/>
        </p:nvPicPr>
        <p:blipFill>
          <a:blip r:embed="rId3"/>
          <a:stretch>
            <a:fillRect/>
          </a:stretch>
        </p:blipFill>
        <p:spPr>
          <a:xfrm>
            <a:off x="5666464" y="1675677"/>
            <a:ext cx="6525536" cy="5182323"/>
          </a:xfrm>
          <a:prstGeom prst="rect">
            <a:avLst/>
          </a:prstGeom>
        </p:spPr>
      </p:pic>
      <p:sp>
        <p:nvSpPr>
          <p:cNvPr id="8" name="Text Placeholder 9">
            <a:extLst>
              <a:ext uri="{FF2B5EF4-FFF2-40B4-BE49-F238E27FC236}">
                <a16:creationId xmlns:a16="http://schemas.microsoft.com/office/drawing/2014/main" id="{FD891005-BFE3-36C2-7725-F10A717C8281}"/>
              </a:ext>
            </a:extLst>
          </p:cNvPr>
          <p:cNvSpPr txBox="1">
            <a:spLocks/>
          </p:cNvSpPr>
          <p:nvPr/>
        </p:nvSpPr>
        <p:spPr>
          <a:xfrm>
            <a:off x="347594" y="3769711"/>
            <a:ext cx="4419401" cy="18971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dirty="0">
                <a:latin typeface="Arial" panose="020B0604020202020204" pitchFamily="34" charset="0"/>
              </a:rPr>
              <a:t>Upon analysing the correlation between the student staff ratio and the average score, most of the universities have average score less than 200 and </a:t>
            </a:r>
            <a:r>
              <a:rPr lang="en-GB" sz="1800" dirty="0" err="1">
                <a:latin typeface="Arial" panose="020B0604020202020204" pitchFamily="34" charset="0"/>
              </a:rPr>
              <a:t>student_staff</a:t>
            </a:r>
            <a:r>
              <a:rPr lang="en-GB" sz="1800" dirty="0">
                <a:latin typeface="Arial" panose="020B0604020202020204" pitchFamily="34" charset="0"/>
              </a:rPr>
              <a:t> ratio 20</a:t>
            </a:r>
            <a:endParaRPr lang="en-US" sz="2400" b="1" dirty="0">
              <a:ea typeface="+mn-ea"/>
              <a:cs typeface="+mn-cs"/>
            </a:endParaRPr>
          </a:p>
        </p:txBody>
      </p:sp>
    </p:spTree>
    <p:extLst>
      <p:ext uri="{BB962C8B-B14F-4D97-AF65-F5344CB8AC3E}">
        <p14:creationId xmlns:p14="http://schemas.microsoft.com/office/powerpoint/2010/main" val="2347470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831572" y="1385560"/>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i="0" dirty="0">
                <a:effectLst/>
                <a:latin typeface="Arial" panose="020B0604020202020204" pitchFamily="34" charset="0"/>
              </a:rPr>
              <a:t>Which university has the highest number of students?</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16</a:t>
            </a:fld>
            <a:endParaRPr lang="en-US" dirty="0"/>
          </a:p>
        </p:txBody>
      </p:sp>
      <p:sp>
        <p:nvSpPr>
          <p:cNvPr id="8" name="Text Placeholder 9">
            <a:extLst>
              <a:ext uri="{FF2B5EF4-FFF2-40B4-BE49-F238E27FC236}">
                <a16:creationId xmlns:a16="http://schemas.microsoft.com/office/drawing/2014/main" id="{FD891005-BFE3-36C2-7725-F10A717C8281}"/>
              </a:ext>
            </a:extLst>
          </p:cNvPr>
          <p:cNvSpPr txBox="1">
            <a:spLocks/>
          </p:cNvSpPr>
          <p:nvPr/>
        </p:nvSpPr>
        <p:spPr>
          <a:xfrm>
            <a:off x="1122674" y="2902311"/>
            <a:ext cx="4419401" cy="18971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dirty="0">
                <a:latin typeface="Arial" panose="020B0604020202020204" pitchFamily="34" charset="0"/>
              </a:rPr>
              <a:t>Using card visual we can see Arizona State University have the highest no of students</a:t>
            </a:r>
            <a:endParaRPr lang="en-US" sz="2400" b="1" dirty="0">
              <a:ea typeface="+mn-ea"/>
              <a:cs typeface="+mn-cs"/>
            </a:endParaRPr>
          </a:p>
        </p:txBody>
      </p:sp>
      <p:pic>
        <p:nvPicPr>
          <p:cNvPr id="5" name="Picture 4">
            <a:extLst>
              <a:ext uri="{FF2B5EF4-FFF2-40B4-BE49-F238E27FC236}">
                <a16:creationId xmlns:a16="http://schemas.microsoft.com/office/drawing/2014/main" id="{732F2BD1-BFA5-0A7A-5E6D-B1C0332298CD}"/>
              </a:ext>
            </a:extLst>
          </p:cNvPr>
          <p:cNvPicPr>
            <a:picLocks noChangeAspect="1"/>
          </p:cNvPicPr>
          <p:nvPr/>
        </p:nvPicPr>
        <p:blipFill>
          <a:blip r:embed="rId3"/>
          <a:stretch>
            <a:fillRect/>
          </a:stretch>
        </p:blipFill>
        <p:spPr>
          <a:xfrm>
            <a:off x="8859626" y="2879669"/>
            <a:ext cx="2029108" cy="647790"/>
          </a:xfrm>
          <a:prstGeom prst="rect">
            <a:avLst/>
          </a:prstGeom>
        </p:spPr>
      </p:pic>
    </p:spTree>
    <p:extLst>
      <p:ext uri="{BB962C8B-B14F-4D97-AF65-F5344CB8AC3E}">
        <p14:creationId xmlns:p14="http://schemas.microsoft.com/office/powerpoint/2010/main" val="3838949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926463" y="254581"/>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i="0" dirty="0">
                <a:effectLst/>
                <a:latin typeface="Arial" panose="020B0604020202020204" pitchFamily="34" charset="0"/>
              </a:rPr>
              <a:t>How does the percentage of international students vary across different universities?</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17</a:t>
            </a:fld>
            <a:endParaRPr lang="en-US" dirty="0"/>
          </a:p>
        </p:txBody>
      </p:sp>
      <p:sp>
        <p:nvSpPr>
          <p:cNvPr id="8" name="Text Placeholder 9">
            <a:extLst>
              <a:ext uri="{FF2B5EF4-FFF2-40B4-BE49-F238E27FC236}">
                <a16:creationId xmlns:a16="http://schemas.microsoft.com/office/drawing/2014/main" id="{FD891005-BFE3-36C2-7725-F10A717C8281}"/>
              </a:ext>
            </a:extLst>
          </p:cNvPr>
          <p:cNvSpPr txBox="1">
            <a:spLocks/>
          </p:cNvSpPr>
          <p:nvPr/>
        </p:nvSpPr>
        <p:spPr>
          <a:xfrm>
            <a:off x="934190" y="3248921"/>
            <a:ext cx="4419401" cy="18971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dirty="0">
                <a:latin typeface="Arial" panose="020B0604020202020204" pitchFamily="34" charset="0"/>
              </a:rPr>
              <a:t>We have created Table to show the percentage of international students for each universities we can filter data using slicer and other visual</a:t>
            </a:r>
            <a:endParaRPr lang="en-US" sz="2400" b="1" dirty="0">
              <a:ea typeface="+mn-ea"/>
              <a:cs typeface="+mn-cs"/>
            </a:endParaRPr>
          </a:p>
        </p:txBody>
      </p:sp>
      <p:pic>
        <p:nvPicPr>
          <p:cNvPr id="5" name="Picture 4">
            <a:extLst>
              <a:ext uri="{FF2B5EF4-FFF2-40B4-BE49-F238E27FC236}">
                <a16:creationId xmlns:a16="http://schemas.microsoft.com/office/drawing/2014/main" id="{FB4A955E-2AA4-712F-DD98-FB0DFACF6423}"/>
              </a:ext>
            </a:extLst>
          </p:cNvPr>
          <p:cNvPicPr>
            <a:picLocks noChangeAspect="1"/>
          </p:cNvPicPr>
          <p:nvPr/>
        </p:nvPicPr>
        <p:blipFill>
          <a:blip r:embed="rId3"/>
          <a:stretch>
            <a:fillRect/>
          </a:stretch>
        </p:blipFill>
        <p:spPr>
          <a:xfrm>
            <a:off x="7541709" y="717355"/>
            <a:ext cx="4420217" cy="5534797"/>
          </a:xfrm>
          <a:prstGeom prst="rect">
            <a:avLst/>
          </a:prstGeom>
        </p:spPr>
      </p:pic>
    </p:spTree>
    <p:extLst>
      <p:ext uri="{BB962C8B-B14F-4D97-AF65-F5344CB8AC3E}">
        <p14:creationId xmlns:p14="http://schemas.microsoft.com/office/powerpoint/2010/main" val="1551023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actionButton ,image ,actionButton ,No of universities ranking system wise ,Ranking System wise average score ,Ranking Score Vs Student-Staff Ratio ,slicer ,slicer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ranking_system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926463" y="31212"/>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i="0" dirty="0">
                <a:effectLst/>
                <a:latin typeface="Arial" panose="020B0604020202020204" pitchFamily="34" charset="0"/>
              </a:rPr>
              <a:t>How many universities are ranked by each ranking system?</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19</a:t>
            </a:fld>
            <a:endParaRPr lang="en-US" dirty="0"/>
          </a:p>
        </p:txBody>
      </p:sp>
      <p:sp>
        <p:nvSpPr>
          <p:cNvPr id="8" name="Text Placeholder 9">
            <a:extLst>
              <a:ext uri="{FF2B5EF4-FFF2-40B4-BE49-F238E27FC236}">
                <a16:creationId xmlns:a16="http://schemas.microsoft.com/office/drawing/2014/main" id="{FD891005-BFE3-36C2-7725-F10A717C8281}"/>
              </a:ext>
            </a:extLst>
          </p:cNvPr>
          <p:cNvSpPr txBox="1">
            <a:spLocks/>
          </p:cNvSpPr>
          <p:nvPr/>
        </p:nvSpPr>
        <p:spPr>
          <a:xfrm>
            <a:off x="494243" y="4266838"/>
            <a:ext cx="4419401" cy="18971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dirty="0">
                <a:latin typeface="Arial" panose="020B0604020202020204" pitchFamily="34" charset="0"/>
              </a:rPr>
              <a:t>From the above pie chart, we can clearly see most of the universities are ranked under Center for World University Ranking system</a:t>
            </a:r>
            <a:endParaRPr lang="en-US" sz="2400" b="1" dirty="0">
              <a:ea typeface="+mn-ea"/>
              <a:cs typeface="+mn-cs"/>
            </a:endParaRPr>
          </a:p>
        </p:txBody>
      </p:sp>
      <p:pic>
        <p:nvPicPr>
          <p:cNvPr id="11" name="Picture 10">
            <a:extLst>
              <a:ext uri="{FF2B5EF4-FFF2-40B4-BE49-F238E27FC236}">
                <a16:creationId xmlns:a16="http://schemas.microsoft.com/office/drawing/2014/main" id="{60478131-102E-F6F9-E8DC-7F1F789B344F}"/>
              </a:ext>
            </a:extLst>
          </p:cNvPr>
          <p:cNvPicPr>
            <a:picLocks noChangeAspect="1"/>
          </p:cNvPicPr>
          <p:nvPr/>
        </p:nvPicPr>
        <p:blipFill>
          <a:blip r:embed="rId3"/>
          <a:stretch>
            <a:fillRect/>
          </a:stretch>
        </p:blipFill>
        <p:spPr>
          <a:xfrm>
            <a:off x="3824731" y="693976"/>
            <a:ext cx="6095938" cy="2975850"/>
          </a:xfrm>
          <a:prstGeom prst="rect">
            <a:avLst/>
          </a:prstGeom>
        </p:spPr>
      </p:pic>
    </p:spTree>
    <p:extLst>
      <p:ext uri="{BB962C8B-B14F-4D97-AF65-F5344CB8AC3E}">
        <p14:creationId xmlns:p14="http://schemas.microsoft.com/office/powerpoint/2010/main" val="3051924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extbox ,pageNavigato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Table Explanation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20</a:t>
            </a:fld>
            <a:endParaRPr lang="en-US" dirty="0"/>
          </a:p>
        </p:txBody>
      </p:sp>
      <p:sp>
        <p:nvSpPr>
          <p:cNvPr id="6" name="Text Placeholder 9">
            <a:extLst>
              <a:ext uri="{FF2B5EF4-FFF2-40B4-BE49-F238E27FC236}">
                <a16:creationId xmlns:a16="http://schemas.microsoft.com/office/drawing/2014/main" id="{3B16B4B2-5A17-340D-D367-A7B3BD57103A}"/>
              </a:ext>
            </a:extLst>
          </p:cNvPr>
          <p:cNvSpPr txBox="1">
            <a:spLocks/>
          </p:cNvSpPr>
          <p:nvPr/>
        </p:nvSpPr>
        <p:spPr>
          <a:xfrm>
            <a:off x="299530" y="2138427"/>
            <a:ext cx="5449027" cy="1115144"/>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b="1" i="0" dirty="0">
                <a:effectLst/>
                <a:latin typeface="Arial" panose="020B0604020202020204" pitchFamily="34" charset="0"/>
              </a:rPr>
              <a:t>What is the average score for each ranking system</a:t>
            </a:r>
            <a:endParaRPr lang="en-US" sz="2400" b="1" dirty="0">
              <a:ea typeface="+mn-ea"/>
              <a:cs typeface="+mn-cs"/>
            </a:endParaRPr>
          </a:p>
        </p:txBody>
      </p:sp>
      <p:sp>
        <p:nvSpPr>
          <p:cNvPr id="8" name="Text Placeholder 9">
            <a:extLst>
              <a:ext uri="{FF2B5EF4-FFF2-40B4-BE49-F238E27FC236}">
                <a16:creationId xmlns:a16="http://schemas.microsoft.com/office/drawing/2014/main" id="{FD891005-BFE3-36C2-7725-F10A717C8281}"/>
              </a:ext>
            </a:extLst>
          </p:cNvPr>
          <p:cNvSpPr txBox="1">
            <a:spLocks/>
          </p:cNvSpPr>
          <p:nvPr/>
        </p:nvSpPr>
        <p:spPr>
          <a:xfrm>
            <a:off x="814342" y="3253571"/>
            <a:ext cx="4419401" cy="18971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dirty="0">
                <a:latin typeface="Arial" panose="020B0604020202020204" pitchFamily="34" charset="0"/>
              </a:rPr>
              <a:t>From the visual we can get average score for different ranking system.</a:t>
            </a:r>
            <a:endParaRPr lang="en-US" sz="2400" b="1" dirty="0">
              <a:ea typeface="+mn-ea"/>
              <a:cs typeface="+mn-cs"/>
            </a:endParaRPr>
          </a:p>
        </p:txBody>
      </p:sp>
      <p:pic>
        <p:nvPicPr>
          <p:cNvPr id="5" name="Picture 4">
            <a:extLst>
              <a:ext uri="{FF2B5EF4-FFF2-40B4-BE49-F238E27FC236}">
                <a16:creationId xmlns:a16="http://schemas.microsoft.com/office/drawing/2014/main" id="{BE0806B3-7246-38A3-E91A-725210191745}"/>
              </a:ext>
            </a:extLst>
          </p:cNvPr>
          <p:cNvPicPr>
            <a:picLocks noChangeAspect="1"/>
          </p:cNvPicPr>
          <p:nvPr/>
        </p:nvPicPr>
        <p:blipFill>
          <a:blip r:embed="rId3"/>
          <a:stretch>
            <a:fillRect/>
          </a:stretch>
        </p:blipFill>
        <p:spPr>
          <a:xfrm>
            <a:off x="7011974" y="2138427"/>
            <a:ext cx="4458322" cy="3077004"/>
          </a:xfrm>
          <a:prstGeom prst="rect">
            <a:avLst/>
          </a:prstGeom>
        </p:spPr>
      </p:pic>
    </p:spTree>
    <p:extLst>
      <p:ext uri="{BB962C8B-B14F-4D97-AF65-F5344CB8AC3E}">
        <p14:creationId xmlns:p14="http://schemas.microsoft.com/office/powerpoint/2010/main" val="3377093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21</a:t>
            </a:fld>
            <a:endParaRPr lang="en-US" dirty="0"/>
          </a:p>
        </p:txBody>
      </p:sp>
      <p:sp>
        <p:nvSpPr>
          <p:cNvPr id="6" name="Text Placeholder 9">
            <a:extLst>
              <a:ext uri="{FF2B5EF4-FFF2-40B4-BE49-F238E27FC236}">
                <a16:creationId xmlns:a16="http://schemas.microsoft.com/office/drawing/2014/main" id="{3B16B4B2-5A17-340D-D367-A7B3BD57103A}"/>
              </a:ext>
            </a:extLst>
          </p:cNvPr>
          <p:cNvSpPr txBox="1">
            <a:spLocks/>
          </p:cNvSpPr>
          <p:nvPr/>
        </p:nvSpPr>
        <p:spPr>
          <a:xfrm>
            <a:off x="3128995" y="300756"/>
            <a:ext cx="5449027" cy="1115144"/>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b="1" i="0" dirty="0">
                <a:effectLst/>
                <a:latin typeface="Arial" panose="020B0604020202020204" pitchFamily="34" charset="0"/>
              </a:rPr>
              <a:t>What is the corelation between average score and </a:t>
            </a:r>
            <a:r>
              <a:rPr lang="en-GB" sz="1800" b="1" i="0" dirty="0" err="1">
                <a:effectLst/>
                <a:latin typeface="Arial" panose="020B0604020202020204" pitchFamily="34" charset="0"/>
              </a:rPr>
              <a:t>student_staff</a:t>
            </a:r>
            <a:r>
              <a:rPr lang="en-GB" sz="1800" b="1" i="0" dirty="0">
                <a:effectLst/>
                <a:latin typeface="Arial" panose="020B0604020202020204" pitchFamily="34" charset="0"/>
              </a:rPr>
              <a:t> ratio for universities for each ranking system</a:t>
            </a:r>
            <a:endParaRPr lang="en-US" sz="2400" b="1" dirty="0">
              <a:ea typeface="+mn-ea"/>
              <a:cs typeface="+mn-cs"/>
            </a:endParaRPr>
          </a:p>
        </p:txBody>
      </p:sp>
      <p:pic>
        <p:nvPicPr>
          <p:cNvPr id="5" name="Picture 4">
            <a:extLst>
              <a:ext uri="{FF2B5EF4-FFF2-40B4-BE49-F238E27FC236}">
                <a16:creationId xmlns:a16="http://schemas.microsoft.com/office/drawing/2014/main" id="{49F30F40-D462-F011-4728-14ADEB37E45E}"/>
              </a:ext>
            </a:extLst>
          </p:cNvPr>
          <p:cNvPicPr>
            <a:picLocks noChangeAspect="1"/>
          </p:cNvPicPr>
          <p:nvPr/>
        </p:nvPicPr>
        <p:blipFill>
          <a:blip r:embed="rId3"/>
          <a:stretch>
            <a:fillRect/>
          </a:stretch>
        </p:blipFill>
        <p:spPr>
          <a:xfrm>
            <a:off x="666519" y="2016082"/>
            <a:ext cx="11031489" cy="2286319"/>
          </a:xfrm>
          <a:prstGeom prst="rect">
            <a:avLst/>
          </a:prstGeom>
        </p:spPr>
      </p:pic>
      <p:sp>
        <p:nvSpPr>
          <p:cNvPr id="9" name="Text Placeholder 9">
            <a:extLst>
              <a:ext uri="{FF2B5EF4-FFF2-40B4-BE49-F238E27FC236}">
                <a16:creationId xmlns:a16="http://schemas.microsoft.com/office/drawing/2014/main" id="{161B7E6B-C0BA-8E28-468B-805519F4D71B}"/>
              </a:ext>
            </a:extLst>
          </p:cNvPr>
          <p:cNvSpPr txBox="1">
            <a:spLocks/>
          </p:cNvSpPr>
          <p:nvPr/>
        </p:nvSpPr>
        <p:spPr>
          <a:xfrm>
            <a:off x="494243" y="4266838"/>
            <a:ext cx="4419401" cy="18971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dirty="0">
                <a:latin typeface="Arial" panose="020B0604020202020204" pitchFamily="34" charset="0"/>
              </a:rPr>
              <a:t>From the visual we can get the relationship between average score and average of student staff ratio for different ranking system.</a:t>
            </a:r>
            <a:endParaRPr lang="en-US" sz="2400" b="1" dirty="0">
              <a:ea typeface="+mn-ea"/>
              <a:cs typeface="+mn-cs"/>
            </a:endParaRPr>
          </a:p>
        </p:txBody>
      </p:sp>
    </p:spTree>
    <p:extLst>
      <p:ext uri="{BB962C8B-B14F-4D97-AF65-F5344CB8AC3E}">
        <p14:creationId xmlns:p14="http://schemas.microsoft.com/office/powerpoint/2010/main" val="3265485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actionButton ,image ,actionButton ,Criteria wise no of universities ,Criteria wise Ranking Score ,Ranking Score Vs No of International Students Over Time ,Ranking Score Vs No Of Female Students over Year ,slicer ,slicer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ranking_criteria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669735" y="884106"/>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i="0" dirty="0">
                <a:effectLst/>
                <a:latin typeface="Arial" panose="020B0604020202020204" pitchFamily="34" charset="0"/>
              </a:rPr>
              <a:t>How does the percentage of female students impact a university's ranking?</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23</a:t>
            </a:fld>
            <a:endParaRPr lang="en-US" dirty="0"/>
          </a:p>
        </p:txBody>
      </p:sp>
      <p:sp>
        <p:nvSpPr>
          <p:cNvPr id="8" name="Text Placeholder 9">
            <a:extLst>
              <a:ext uri="{FF2B5EF4-FFF2-40B4-BE49-F238E27FC236}">
                <a16:creationId xmlns:a16="http://schemas.microsoft.com/office/drawing/2014/main" id="{FD891005-BFE3-36C2-7725-F10A717C8281}"/>
              </a:ext>
            </a:extLst>
          </p:cNvPr>
          <p:cNvSpPr txBox="1">
            <a:spLocks/>
          </p:cNvSpPr>
          <p:nvPr/>
        </p:nvSpPr>
        <p:spPr>
          <a:xfrm>
            <a:off x="649519" y="2480407"/>
            <a:ext cx="4419401" cy="18971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dirty="0">
                <a:latin typeface="Arial" panose="020B0604020202020204" pitchFamily="34" charset="0"/>
              </a:rPr>
              <a:t>From the visual we can see relation between  no of female student and average score for the universities over time</a:t>
            </a:r>
            <a:endParaRPr lang="en-US" sz="2400" b="1" dirty="0">
              <a:ea typeface="+mn-ea"/>
              <a:cs typeface="+mn-cs"/>
            </a:endParaRPr>
          </a:p>
        </p:txBody>
      </p:sp>
      <p:pic>
        <p:nvPicPr>
          <p:cNvPr id="5" name="Picture 4">
            <a:extLst>
              <a:ext uri="{FF2B5EF4-FFF2-40B4-BE49-F238E27FC236}">
                <a16:creationId xmlns:a16="http://schemas.microsoft.com/office/drawing/2014/main" id="{86BCBAA6-41CE-19D0-CD3A-A37B0A233779}"/>
              </a:ext>
            </a:extLst>
          </p:cNvPr>
          <p:cNvPicPr>
            <a:picLocks noChangeAspect="1"/>
          </p:cNvPicPr>
          <p:nvPr/>
        </p:nvPicPr>
        <p:blipFill>
          <a:blip r:embed="rId3"/>
          <a:stretch>
            <a:fillRect/>
          </a:stretch>
        </p:blipFill>
        <p:spPr>
          <a:xfrm>
            <a:off x="6615973" y="1936616"/>
            <a:ext cx="4677428" cy="2781688"/>
          </a:xfrm>
          <a:prstGeom prst="rect">
            <a:avLst/>
          </a:prstGeom>
        </p:spPr>
      </p:pic>
    </p:spTree>
    <p:extLst>
      <p:ext uri="{BB962C8B-B14F-4D97-AF65-F5344CB8AC3E}">
        <p14:creationId xmlns:p14="http://schemas.microsoft.com/office/powerpoint/2010/main" val="1403539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926463" y="31212"/>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i="0" dirty="0">
                <a:effectLst/>
                <a:latin typeface="Arial" panose="020B0604020202020204" pitchFamily="34" charset="0"/>
              </a:rPr>
              <a:t>What are the most important criteria considered by ranking systems?</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24</a:t>
            </a:fld>
            <a:endParaRPr lang="en-US" dirty="0"/>
          </a:p>
        </p:txBody>
      </p:sp>
      <p:sp>
        <p:nvSpPr>
          <p:cNvPr id="2" name="Text Placeholder 9">
            <a:extLst>
              <a:ext uri="{FF2B5EF4-FFF2-40B4-BE49-F238E27FC236}">
                <a16:creationId xmlns:a16="http://schemas.microsoft.com/office/drawing/2014/main" id="{9AB3F0B9-B3F2-5736-E3B2-CFB9DB112512}"/>
              </a:ext>
            </a:extLst>
          </p:cNvPr>
          <p:cNvSpPr txBox="1">
            <a:spLocks/>
          </p:cNvSpPr>
          <p:nvPr/>
        </p:nvSpPr>
        <p:spPr>
          <a:xfrm>
            <a:off x="587259" y="3845707"/>
            <a:ext cx="4864635" cy="1115144"/>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dirty="0">
                <a:latin typeface="Arial" panose="020B0604020202020204" pitchFamily="34" charset="0"/>
              </a:rPr>
              <a:t>From the given visual we can understand Alumni Employment, Citations Ranks and  Influence Rank are most crucial criteria for ranking system.</a:t>
            </a:r>
            <a:endParaRPr lang="en-US" sz="2400" b="1" dirty="0">
              <a:ea typeface="+mn-ea"/>
              <a:cs typeface="+mn-cs"/>
            </a:endParaRPr>
          </a:p>
        </p:txBody>
      </p:sp>
      <p:pic>
        <p:nvPicPr>
          <p:cNvPr id="5" name="Picture 4">
            <a:extLst>
              <a:ext uri="{FF2B5EF4-FFF2-40B4-BE49-F238E27FC236}">
                <a16:creationId xmlns:a16="http://schemas.microsoft.com/office/drawing/2014/main" id="{57D4C7E4-96F7-05AF-DF21-6E9D91636C5B}"/>
              </a:ext>
            </a:extLst>
          </p:cNvPr>
          <p:cNvPicPr>
            <a:picLocks noChangeAspect="1"/>
          </p:cNvPicPr>
          <p:nvPr/>
        </p:nvPicPr>
        <p:blipFill>
          <a:blip r:embed="rId3"/>
          <a:stretch>
            <a:fillRect/>
          </a:stretch>
        </p:blipFill>
        <p:spPr>
          <a:xfrm>
            <a:off x="4007177" y="753615"/>
            <a:ext cx="6182588" cy="2772162"/>
          </a:xfrm>
          <a:prstGeom prst="rect">
            <a:avLst/>
          </a:prstGeom>
        </p:spPr>
      </p:pic>
    </p:spTree>
    <p:extLst>
      <p:ext uri="{BB962C8B-B14F-4D97-AF65-F5344CB8AC3E}">
        <p14:creationId xmlns:p14="http://schemas.microsoft.com/office/powerpoint/2010/main" val="708942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831573" y="974240"/>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i="0" dirty="0">
                <a:effectLst/>
                <a:latin typeface="Arial" panose="020B0604020202020204" pitchFamily="34" charset="0"/>
              </a:rPr>
              <a:t>Is there a correlation between a university's score and the number of international students?</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25</a:t>
            </a:fld>
            <a:endParaRPr lang="en-US" dirty="0"/>
          </a:p>
        </p:txBody>
      </p:sp>
      <p:sp>
        <p:nvSpPr>
          <p:cNvPr id="8" name="Text Placeholder 9">
            <a:extLst>
              <a:ext uri="{FF2B5EF4-FFF2-40B4-BE49-F238E27FC236}">
                <a16:creationId xmlns:a16="http://schemas.microsoft.com/office/drawing/2014/main" id="{FD891005-BFE3-36C2-7725-F10A717C8281}"/>
              </a:ext>
            </a:extLst>
          </p:cNvPr>
          <p:cNvSpPr txBox="1">
            <a:spLocks/>
          </p:cNvSpPr>
          <p:nvPr/>
        </p:nvSpPr>
        <p:spPr>
          <a:xfrm>
            <a:off x="925563" y="2946821"/>
            <a:ext cx="4419401" cy="18971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dirty="0">
                <a:latin typeface="Arial" panose="020B0604020202020204" pitchFamily="34" charset="0"/>
              </a:rPr>
              <a:t>From the visual we can analyse the relation between no international student and average score over time</a:t>
            </a:r>
            <a:endParaRPr lang="en-US" sz="2400" b="1" dirty="0">
              <a:ea typeface="+mn-ea"/>
              <a:cs typeface="+mn-cs"/>
            </a:endParaRPr>
          </a:p>
        </p:txBody>
      </p:sp>
      <p:pic>
        <p:nvPicPr>
          <p:cNvPr id="5" name="Picture 4">
            <a:extLst>
              <a:ext uri="{FF2B5EF4-FFF2-40B4-BE49-F238E27FC236}">
                <a16:creationId xmlns:a16="http://schemas.microsoft.com/office/drawing/2014/main" id="{F87FD171-72BC-AA0E-61ED-923250390F25}"/>
              </a:ext>
            </a:extLst>
          </p:cNvPr>
          <p:cNvPicPr>
            <a:picLocks noChangeAspect="1"/>
          </p:cNvPicPr>
          <p:nvPr/>
        </p:nvPicPr>
        <p:blipFill>
          <a:blip r:embed="rId3"/>
          <a:stretch>
            <a:fillRect/>
          </a:stretch>
        </p:blipFill>
        <p:spPr>
          <a:xfrm>
            <a:off x="6983772" y="2633176"/>
            <a:ext cx="4667901" cy="2524477"/>
          </a:xfrm>
          <a:prstGeom prst="rect">
            <a:avLst/>
          </a:prstGeom>
        </p:spPr>
      </p:pic>
    </p:spTree>
    <p:extLst>
      <p:ext uri="{BB962C8B-B14F-4D97-AF65-F5344CB8AC3E}">
        <p14:creationId xmlns:p14="http://schemas.microsoft.com/office/powerpoint/2010/main" val="1110621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805282" y="1052047"/>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b="1" i="0" dirty="0">
                <a:effectLst/>
                <a:latin typeface="Arial" panose="020B0604020202020204" pitchFamily="34" charset="0"/>
              </a:rPr>
              <a:t>What is the average score for each criteria of the ranking system ?</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26</a:t>
            </a:fld>
            <a:endParaRPr lang="en-US" dirty="0"/>
          </a:p>
        </p:txBody>
      </p:sp>
      <p:sp>
        <p:nvSpPr>
          <p:cNvPr id="8" name="Text Placeholder 9">
            <a:extLst>
              <a:ext uri="{FF2B5EF4-FFF2-40B4-BE49-F238E27FC236}">
                <a16:creationId xmlns:a16="http://schemas.microsoft.com/office/drawing/2014/main" id="{FD891005-BFE3-36C2-7725-F10A717C8281}"/>
              </a:ext>
            </a:extLst>
          </p:cNvPr>
          <p:cNvSpPr txBox="1">
            <a:spLocks/>
          </p:cNvSpPr>
          <p:nvPr/>
        </p:nvSpPr>
        <p:spPr>
          <a:xfrm>
            <a:off x="444846" y="2821118"/>
            <a:ext cx="4419401" cy="18971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dirty="0">
                <a:latin typeface="Arial" panose="020B0604020202020204" pitchFamily="34" charset="0"/>
              </a:rPr>
              <a:t>From the visual we can understand Publications Ranking got the highest average ranking among all criteria’s</a:t>
            </a:r>
            <a:endParaRPr lang="en-US" sz="2400" b="1" dirty="0">
              <a:ea typeface="+mn-ea"/>
              <a:cs typeface="+mn-cs"/>
            </a:endParaRPr>
          </a:p>
        </p:txBody>
      </p:sp>
      <p:pic>
        <p:nvPicPr>
          <p:cNvPr id="5" name="Picture 4">
            <a:extLst>
              <a:ext uri="{FF2B5EF4-FFF2-40B4-BE49-F238E27FC236}">
                <a16:creationId xmlns:a16="http://schemas.microsoft.com/office/drawing/2014/main" id="{7B467796-8716-50BF-8575-0C314C40FA63}"/>
              </a:ext>
            </a:extLst>
          </p:cNvPr>
          <p:cNvPicPr>
            <a:picLocks noChangeAspect="1"/>
          </p:cNvPicPr>
          <p:nvPr/>
        </p:nvPicPr>
        <p:blipFill>
          <a:blip r:embed="rId3"/>
          <a:stretch>
            <a:fillRect/>
          </a:stretch>
        </p:blipFill>
        <p:spPr>
          <a:xfrm>
            <a:off x="5591380" y="2548076"/>
            <a:ext cx="6106377" cy="2505425"/>
          </a:xfrm>
          <a:prstGeom prst="rect">
            <a:avLst/>
          </a:prstGeom>
        </p:spPr>
      </p:pic>
    </p:spTree>
    <p:extLst>
      <p:ext uri="{BB962C8B-B14F-4D97-AF65-F5344CB8AC3E}">
        <p14:creationId xmlns:p14="http://schemas.microsoft.com/office/powerpoint/2010/main" val="3448678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actionButton ,image ,actionButton ,No Of Students Over Year ,Score Vs International Student, Student-Staff  Ratio Over Year ,No Of International Students Over Year ,slicer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university_year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926463" y="271141"/>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i="0" dirty="0">
                <a:effectLst/>
                <a:latin typeface="Arial" panose="020B0604020202020204" pitchFamily="34" charset="0"/>
              </a:rPr>
              <a:t>Is there a correlation between a university's ranking score and the student-staff ratio over the years?</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28</a:t>
            </a:fld>
            <a:endParaRPr lang="en-US" dirty="0"/>
          </a:p>
        </p:txBody>
      </p:sp>
      <p:sp>
        <p:nvSpPr>
          <p:cNvPr id="8" name="Text Placeholder 9">
            <a:extLst>
              <a:ext uri="{FF2B5EF4-FFF2-40B4-BE49-F238E27FC236}">
                <a16:creationId xmlns:a16="http://schemas.microsoft.com/office/drawing/2014/main" id="{FD891005-BFE3-36C2-7725-F10A717C8281}"/>
              </a:ext>
            </a:extLst>
          </p:cNvPr>
          <p:cNvSpPr txBox="1">
            <a:spLocks/>
          </p:cNvSpPr>
          <p:nvPr/>
        </p:nvSpPr>
        <p:spPr>
          <a:xfrm>
            <a:off x="494243" y="4266838"/>
            <a:ext cx="4419401" cy="18971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dirty="0">
                <a:latin typeface="Arial" panose="020B0604020202020204" pitchFamily="34" charset="0"/>
              </a:rPr>
              <a:t>We have created dual axis visual to show relationship of  average score  with average no of international students and average student staff ratio.</a:t>
            </a:r>
            <a:br>
              <a:rPr lang="en-GB" sz="1800" dirty="0">
                <a:latin typeface="Arial" panose="020B0604020202020204" pitchFamily="34" charset="0"/>
              </a:rPr>
            </a:br>
            <a:endParaRPr lang="en-US" sz="2400" b="1" dirty="0">
              <a:ea typeface="+mn-ea"/>
              <a:cs typeface="+mn-cs"/>
            </a:endParaRPr>
          </a:p>
        </p:txBody>
      </p:sp>
      <p:pic>
        <p:nvPicPr>
          <p:cNvPr id="5" name="Picture 4">
            <a:extLst>
              <a:ext uri="{FF2B5EF4-FFF2-40B4-BE49-F238E27FC236}">
                <a16:creationId xmlns:a16="http://schemas.microsoft.com/office/drawing/2014/main" id="{E863259D-C236-4B0A-9008-ED675113552A}"/>
              </a:ext>
            </a:extLst>
          </p:cNvPr>
          <p:cNvPicPr>
            <a:picLocks noChangeAspect="1"/>
          </p:cNvPicPr>
          <p:nvPr/>
        </p:nvPicPr>
        <p:blipFill>
          <a:blip r:embed="rId3"/>
          <a:stretch>
            <a:fillRect/>
          </a:stretch>
        </p:blipFill>
        <p:spPr>
          <a:xfrm>
            <a:off x="5781752" y="799733"/>
            <a:ext cx="5734850" cy="5258534"/>
          </a:xfrm>
          <a:prstGeom prst="rect">
            <a:avLst/>
          </a:prstGeom>
        </p:spPr>
      </p:pic>
    </p:spTree>
    <p:extLst>
      <p:ext uri="{BB962C8B-B14F-4D97-AF65-F5344CB8AC3E}">
        <p14:creationId xmlns:p14="http://schemas.microsoft.com/office/powerpoint/2010/main" val="1994692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736682" y="885227"/>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i="0" dirty="0">
                <a:effectLst/>
                <a:latin typeface="Arial" panose="020B0604020202020204" pitchFamily="34" charset="0"/>
              </a:rPr>
              <a:t>How does the number of students in universities change over time?</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29</a:t>
            </a:fld>
            <a:endParaRPr lang="en-US" dirty="0"/>
          </a:p>
        </p:txBody>
      </p:sp>
      <p:sp>
        <p:nvSpPr>
          <p:cNvPr id="8" name="Text Placeholder 9">
            <a:extLst>
              <a:ext uri="{FF2B5EF4-FFF2-40B4-BE49-F238E27FC236}">
                <a16:creationId xmlns:a16="http://schemas.microsoft.com/office/drawing/2014/main" id="{FD891005-BFE3-36C2-7725-F10A717C8281}"/>
              </a:ext>
            </a:extLst>
          </p:cNvPr>
          <p:cNvSpPr txBox="1">
            <a:spLocks/>
          </p:cNvSpPr>
          <p:nvPr/>
        </p:nvSpPr>
        <p:spPr>
          <a:xfrm>
            <a:off x="494243" y="2731336"/>
            <a:ext cx="4419401" cy="18971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dirty="0">
                <a:latin typeface="Arial" panose="020B0604020202020204" pitchFamily="34" charset="0"/>
              </a:rPr>
              <a:t>We can clearly see there is drop in no of students from year 2015 to 2016.</a:t>
            </a:r>
            <a:br>
              <a:rPr lang="en-GB" sz="1800" dirty="0">
                <a:latin typeface="Arial" panose="020B0604020202020204" pitchFamily="34" charset="0"/>
              </a:rPr>
            </a:br>
            <a:br>
              <a:rPr lang="en-GB" sz="1800" dirty="0">
                <a:latin typeface="Arial" panose="020B0604020202020204" pitchFamily="34" charset="0"/>
              </a:rPr>
            </a:br>
            <a:r>
              <a:rPr lang="en-GB" sz="1800" dirty="0">
                <a:latin typeface="Arial" panose="020B0604020202020204" pitchFamily="34" charset="0"/>
              </a:rPr>
              <a:t>We can further analyse the reason for same.</a:t>
            </a:r>
            <a:endParaRPr lang="en-US" sz="2400" b="1" dirty="0">
              <a:ea typeface="+mn-ea"/>
              <a:cs typeface="+mn-cs"/>
            </a:endParaRPr>
          </a:p>
        </p:txBody>
      </p:sp>
      <p:pic>
        <p:nvPicPr>
          <p:cNvPr id="5" name="Picture 4">
            <a:extLst>
              <a:ext uri="{FF2B5EF4-FFF2-40B4-BE49-F238E27FC236}">
                <a16:creationId xmlns:a16="http://schemas.microsoft.com/office/drawing/2014/main" id="{A49454C0-1779-B554-8C5D-C6DA2DB71F73}"/>
              </a:ext>
            </a:extLst>
          </p:cNvPr>
          <p:cNvPicPr>
            <a:picLocks noChangeAspect="1"/>
          </p:cNvPicPr>
          <p:nvPr/>
        </p:nvPicPr>
        <p:blipFill>
          <a:blip r:embed="rId3"/>
          <a:stretch>
            <a:fillRect/>
          </a:stretch>
        </p:blipFill>
        <p:spPr>
          <a:xfrm>
            <a:off x="6268851" y="1991534"/>
            <a:ext cx="5115639" cy="2410161"/>
          </a:xfrm>
          <a:prstGeom prst="rect">
            <a:avLst/>
          </a:prstGeom>
        </p:spPr>
      </p:pic>
    </p:spTree>
    <p:extLst>
      <p:ext uri="{BB962C8B-B14F-4D97-AF65-F5344CB8AC3E}">
        <p14:creationId xmlns:p14="http://schemas.microsoft.com/office/powerpoint/2010/main" val="392366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Calculator, pen, compass, money and a paper with graphs printed on it">
            <a:extLst>
              <a:ext uri="{FF2B5EF4-FFF2-40B4-BE49-F238E27FC236}">
                <a16:creationId xmlns:a16="http://schemas.microsoft.com/office/drawing/2014/main" id="{E354A2EC-94A7-65C5-3C44-7D66E7084E55}"/>
              </a:ext>
            </a:extLst>
          </p:cNvPr>
          <p:cNvPicPr>
            <a:picLocks noChangeAspect="1"/>
          </p:cNvPicPr>
          <p:nvPr/>
        </p:nvPicPr>
        <p:blipFill rotWithShape="1">
          <a:blip r:embed="rId3"/>
          <a:srcRect l="25333" r="21110" b="-1"/>
          <a:stretch/>
        </p:blipFill>
        <p:spPr>
          <a:xfrm>
            <a:off x="20" y="10"/>
            <a:ext cx="6095980" cy="6857990"/>
          </a:xfrm>
          <a:prstGeom prst="rect">
            <a:avLst/>
          </a:prstGeom>
        </p:spPr>
      </p:pic>
      <p:sp>
        <p:nvSpPr>
          <p:cNvPr id="19" name="TextBox 1">
            <a:extLst>
              <a:ext uri="{FF2B5EF4-FFF2-40B4-BE49-F238E27FC236}">
                <a16:creationId xmlns:a16="http://schemas.microsoft.com/office/drawing/2014/main" id="{F2C3019E-FB24-1CB2-A9E4-748CAC811BE6}"/>
              </a:ext>
            </a:extLst>
          </p:cNvPr>
          <p:cNvSpPr txBox="1"/>
          <p:nvPr/>
        </p:nvSpPr>
        <p:spPr>
          <a:xfrm>
            <a:off x="6569242" y="697832"/>
            <a:ext cx="4746456" cy="5283476"/>
          </a:xfrm>
          <a:prstGeom prst="rect">
            <a:avLst/>
          </a:prstGeom>
        </p:spPr>
        <p:txBody>
          <a:bodyPr vert="horz" lIns="91440" tIns="45720" rIns="91440" bIns="45720" rtlCol="0" anchor="t">
            <a:normAutofit/>
          </a:bodyPr>
          <a:lstStyle/>
          <a:p>
            <a:pPr algn="l"/>
            <a:r>
              <a:rPr lang="en-GB" sz="2400" b="1" i="0" dirty="0">
                <a:solidFill>
                  <a:srgbClr val="374151"/>
                </a:solidFill>
                <a:effectLst/>
                <a:latin typeface="Söhne"/>
              </a:rPr>
              <a:t>Exploring University Rankings Analysis</a:t>
            </a:r>
          </a:p>
          <a:p>
            <a:pPr algn="l"/>
            <a:endParaRPr lang="en-GB" sz="2400" b="1" i="0" dirty="0">
              <a:solidFill>
                <a:srgbClr val="374151"/>
              </a:solidFill>
              <a:effectLst/>
              <a:latin typeface="Söhne"/>
            </a:endParaRPr>
          </a:p>
          <a:p>
            <a:pPr algn="l"/>
            <a:r>
              <a:rPr lang="en-GB" sz="2400" b="1" i="0" dirty="0">
                <a:solidFill>
                  <a:srgbClr val="374151"/>
                </a:solidFill>
                <a:effectLst/>
                <a:latin typeface="Söhne"/>
              </a:rPr>
              <a:t>University rankings offer insights into higher education quality, but challenges exist:</a:t>
            </a:r>
          </a:p>
          <a:p>
            <a:pPr algn="l"/>
            <a:endParaRPr lang="en-GB" sz="2400" b="1" i="0" dirty="0">
              <a:solidFill>
                <a:srgbClr val="374151"/>
              </a:solidFill>
              <a:effectLst/>
              <a:latin typeface="Söhne"/>
            </a:endParaRPr>
          </a:p>
          <a:p>
            <a:pPr algn="l"/>
            <a:r>
              <a:rPr lang="en-GB" sz="2400" b="1" i="0" dirty="0">
                <a:solidFill>
                  <a:srgbClr val="374151"/>
                </a:solidFill>
                <a:effectLst/>
                <a:latin typeface="Söhne"/>
              </a:rPr>
              <a:t>- Variations Across Systems</a:t>
            </a:r>
          </a:p>
          <a:p>
            <a:pPr algn="l"/>
            <a:r>
              <a:rPr lang="en-GB" sz="2400" b="1" i="0" dirty="0">
                <a:solidFill>
                  <a:srgbClr val="374151"/>
                </a:solidFill>
                <a:effectLst/>
                <a:latin typeface="Söhne"/>
              </a:rPr>
              <a:t>- Influential Factors and Historical Trends</a:t>
            </a:r>
          </a:p>
          <a:p>
            <a:pPr algn="l"/>
            <a:r>
              <a:rPr lang="en-GB" sz="2400" b="1" i="0" dirty="0">
                <a:solidFill>
                  <a:srgbClr val="374151"/>
                </a:solidFill>
                <a:effectLst/>
                <a:latin typeface="Söhne"/>
              </a:rPr>
              <a:t>- Limitations and Biases Impacting Rankings</a:t>
            </a:r>
          </a:p>
          <a:p>
            <a:pPr algn="l"/>
            <a:endParaRPr lang="en-GB" sz="2400" b="1" i="0" dirty="0">
              <a:solidFill>
                <a:srgbClr val="374151"/>
              </a:solidFill>
              <a:effectLst/>
              <a:latin typeface="Söhne"/>
            </a:endParaRPr>
          </a:p>
        </p:txBody>
      </p:sp>
      <p:sp>
        <p:nvSpPr>
          <p:cNvPr id="4" name="Title" hidden="1"/>
          <p:cNvSpPr>
            <a:spLocks noGrp="1"/>
          </p:cNvSpPr>
          <p:nvPr>
            <p:ph type="title"/>
          </p:nvPr>
        </p:nvSpPr>
        <p:spPr/>
        <p:txBody>
          <a:bodyPr/>
          <a:lstStyle/>
          <a:p>
            <a:r>
              <a:t>Table Explanation</a:t>
            </a:r>
          </a:p>
        </p:txBody>
      </p:sp>
    </p:spTree>
    <p:extLst>
      <p:ext uri="{BB962C8B-B14F-4D97-AF65-F5344CB8AC3E}">
        <p14:creationId xmlns:p14="http://schemas.microsoft.com/office/powerpoint/2010/main" val="1467615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776114" y="971491"/>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i="0" dirty="0">
                <a:effectLst/>
                <a:latin typeface="Arial" panose="020B0604020202020204" pitchFamily="34" charset="0"/>
              </a:rPr>
              <a:t>How does the number international  students in universities change over time?</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30</a:t>
            </a:fld>
            <a:endParaRPr lang="en-US" dirty="0"/>
          </a:p>
        </p:txBody>
      </p:sp>
      <p:sp>
        <p:nvSpPr>
          <p:cNvPr id="8" name="Text Placeholder 9">
            <a:extLst>
              <a:ext uri="{FF2B5EF4-FFF2-40B4-BE49-F238E27FC236}">
                <a16:creationId xmlns:a16="http://schemas.microsoft.com/office/drawing/2014/main" id="{FD891005-BFE3-36C2-7725-F10A717C8281}"/>
              </a:ext>
            </a:extLst>
          </p:cNvPr>
          <p:cNvSpPr txBox="1">
            <a:spLocks/>
          </p:cNvSpPr>
          <p:nvPr/>
        </p:nvSpPr>
        <p:spPr>
          <a:xfrm>
            <a:off x="822047" y="2480407"/>
            <a:ext cx="4419401" cy="18971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dirty="0">
                <a:latin typeface="Arial" panose="020B0604020202020204" pitchFamily="34" charset="0"/>
              </a:rPr>
              <a:t>We can clearly see there is drop in no of international students from year 2015 to 2016.</a:t>
            </a:r>
            <a:br>
              <a:rPr lang="en-GB" sz="1800" dirty="0">
                <a:latin typeface="Arial" panose="020B0604020202020204" pitchFamily="34" charset="0"/>
              </a:rPr>
            </a:br>
            <a:br>
              <a:rPr lang="en-GB" sz="1800" dirty="0">
                <a:latin typeface="Arial" panose="020B0604020202020204" pitchFamily="34" charset="0"/>
              </a:rPr>
            </a:br>
            <a:r>
              <a:rPr lang="en-GB" sz="1800" dirty="0">
                <a:latin typeface="Arial" panose="020B0604020202020204" pitchFamily="34" charset="0"/>
              </a:rPr>
              <a:t>We can further analyse the reason for same.</a:t>
            </a:r>
            <a:endParaRPr lang="en-US" sz="2400" b="1" dirty="0">
              <a:ea typeface="+mn-ea"/>
              <a:cs typeface="+mn-cs"/>
            </a:endParaRPr>
          </a:p>
        </p:txBody>
      </p:sp>
      <p:pic>
        <p:nvPicPr>
          <p:cNvPr id="5" name="Picture 4">
            <a:extLst>
              <a:ext uri="{FF2B5EF4-FFF2-40B4-BE49-F238E27FC236}">
                <a16:creationId xmlns:a16="http://schemas.microsoft.com/office/drawing/2014/main" id="{240CD3C2-10A3-2538-424F-AE470CE52794}"/>
              </a:ext>
            </a:extLst>
          </p:cNvPr>
          <p:cNvPicPr>
            <a:picLocks noChangeAspect="1"/>
          </p:cNvPicPr>
          <p:nvPr/>
        </p:nvPicPr>
        <p:blipFill>
          <a:blip r:embed="rId3"/>
          <a:stretch>
            <a:fillRect/>
          </a:stretch>
        </p:blipFill>
        <p:spPr>
          <a:xfrm>
            <a:off x="6446306" y="2391165"/>
            <a:ext cx="5096586" cy="2400635"/>
          </a:xfrm>
          <a:prstGeom prst="rect">
            <a:avLst/>
          </a:prstGeom>
        </p:spPr>
      </p:pic>
    </p:spTree>
    <p:extLst>
      <p:ext uri="{BB962C8B-B14F-4D97-AF65-F5344CB8AC3E}">
        <p14:creationId xmlns:p14="http://schemas.microsoft.com/office/powerpoint/2010/main" val="4095358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noGrp="1"/>
          </p:cNvSpPr>
          <p:nvPr>
            <p:ph type="title" idx="4294967295"/>
          </p:nvPr>
        </p:nvSpPr>
        <p:spPr>
          <a:xfrm>
            <a:off x="810584" y="2982149"/>
            <a:ext cx="9147332"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EDA Problem</a:t>
            </a:r>
            <a:r>
              <a:rPr lang="en-US" dirty="0">
                <a:solidFill>
                  <a:srgbClr val="F3C910"/>
                </a:solidFill>
              </a:rPr>
              <a:t> Statements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pic>
        <p:nvPicPr>
          <p:cNvPr id="16" name="Picture 15" descr="Microsoft Power B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spTree>
    <p:extLst>
      <p:ext uri="{BB962C8B-B14F-4D97-AF65-F5344CB8AC3E}">
        <p14:creationId xmlns:p14="http://schemas.microsoft.com/office/powerpoint/2010/main" val="3221056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030724" y="4388608"/>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b="1" i="0" dirty="0">
                <a:effectLst/>
                <a:latin typeface="Arial" panose="020B0604020202020204" pitchFamily="34" charset="0"/>
              </a:rPr>
              <a:t>We can see no of students changed over time for each universitas </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32</a:t>
            </a:fld>
            <a:endParaRPr lang="en-US" dirty="0"/>
          </a:p>
        </p:txBody>
      </p:sp>
      <p:pic>
        <p:nvPicPr>
          <p:cNvPr id="7" name="Picture 6">
            <a:extLst>
              <a:ext uri="{FF2B5EF4-FFF2-40B4-BE49-F238E27FC236}">
                <a16:creationId xmlns:a16="http://schemas.microsoft.com/office/drawing/2014/main" id="{C2BA3DFB-A83B-62FC-C850-C98B404473C2}"/>
              </a:ext>
            </a:extLst>
          </p:cNvPr>
          <p:cNvPicPr>
            <a:picLocks noChangeAspect="1"/>
          </p:cNvPicPr>
          <p:nvPr/>
        </p:nvPicPr>
        <p:blipFill>
          <a:blip r:embed="rId3"/>
          <a:stretch>
            <a:fillRect/>
          </a:stretch>
        </p:blipFill>
        <p:spPr>
          <a:xfrm>
            <a:off x="3147869" y="442127"/>
            <a:ext cx="6801799" cy="3238952"/>
          </a:xfrm>
          <a:prstGeom prst="rect">
            <a:avLst/>
          </a:prstGeom>
        </p:spPr>
      </p:pic>
    </p:spTree>
    <p:extLst>
      <p:ext uri="{BB962C8B-B14F-4D97-AF65-F5344CB8AC3E}">
        <p14:creationId xmlns:p14="http://schemas.microsoft.com/office/powerpoint/2010/main" val="1231392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722814" y="5420030"/>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b="1" i="0" dirty="0">
                <a:effectLst/>
                <a:latin typeface="Arial" panose="020B0604020202020204" pitchFamily="34" charset="0"/>
              </a:rPr>
              <a:t>We can’t see any direct correlation between these two measures</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33</a:t>
            </a:fld>
            <a:endParaRPr lang="en-US" dirty="0"/>
          </a:p>
        </p:txBody>
      </p:sp>
      <p:pic>
        <p:nvPicPr>
          <p:cNvPr id="4" name="Picture 3">
            <a:extLst>
              <a:ext uri="{FF2B5EF4-FFF2-40B4-BE49-F238E27FC236}">
                <a16:creationId xmlns:a16="http://schemas.microsoft.com/office/drawing/2014/main" id="{B63D5E5B-BB2E-4DA7-EDCC-70C88E036935}"/>
              </a:ext>
            </a:extLst>
          </p:cNvPr>
          <p:cNvPicPr>
            <a:picLocks noChangeAspect="1"/>
          </p:cNvPicPr>
          <p:nvPr/>
        </p:nvPicPr>
        <p:blipFill>
          <a:blip r:embed="rId3"/>
          <a:stretch>
            <a:fillRect/>
          </a:stretch>
        </p:blipFill>
        <p:spPr>
          <a:xfrm>
            <a:off x="2109535" y="357591"/>
            <a:ext cx="9526329" cy="3791479"/>
          </a:xfrm>
          <a:prstGeom prst="rect">
            <a:avLst/>
          </a:prstGeom>
        </p:spPr>
      </p:pic>
    </p:spTree>
    <p:extLst>
      <p:ext uri="{BB962C8B-B14F-4D97-AF65-F5344CB8AC3E}">
        <p14:creationId xmlns:p14="http://schemas.microsoft.com/office/powerpoint/2010/main" val="2564305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268909" y="5573449"/>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800" b="1" u="none" strike="noStrike" kern="1200" cap="none" spc="0" normalizeH="0" baseline="0" dirty="0">
                <a:ln>
                  <a:noFill/>
                </a:ln>
                <a:solidFill>
                  <a:schemeClr val="tx1"/>
                </a:solidFill>
                <a:uLnTx/>
                <a:uFillTx/>
                <a:latin typeface="Arial" panose="020B0604020202020204" pitchFamily="34" charset="0"/>
                <a:ea typeface="+mn-ea"/>
                <a:cs typeface="+mn-cs"/>
              </a:rPr>
              <a:t>We have already visualise same in Power BI we can see detailed info for same here as table.</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34</a:t>
            </a:fld>
            <a:endParaRPr lang="en-US" dirty="0"/>
          </a:p>
        </p:txBody>
      </p:sp>
      <p:pic>
        <p:nvPicPr>
          <p:cNvPr id="4" name="Picture 3">
            <a:extLst>
              <a:ext uri="{FF2B5EF4-FFF2-40B4-BE49-F238E27FC236}">
                <a16:creationId xmlns:a16="http://schemas.microsoft.com/office/drawing/2014/main" id="{4991FAE3-6710-498B-1C25-9757C363D9CF}"/>
              </a:ext>
            </a:extLst>
          </p:cNvPr>
          <p:cNvPicPr>
            <a:picLocks noChangeAspect="1"/>
          </p:cNvPicPr>
          <p:nvPr/>
        </p:nvPicPr>
        <p:blipFill>
          <a:blip r:embed="rId3"/>
          <a:stretch>
            <a:fillRect/>
          </a:stretch>
        </p:blipFill>
        <p:spPr>
          <a:xfrm>
            <a:off x="2088560" y="236046"/>
            <a:ext cx="9916909" cy="4725059"/>
          </a:xfrm>
          <a:prstGeom prst="rect">
            <a:avLst/>
          </a:prstGeom>
        </p:spPr>
      </p:pic>
    </p:spTree>
    <p:extLst>
      <p:ext uri="{BB962C8B-B14F-4D97-AF65-F5344CB8AC3E}">
        <p14:creationId xmlns:p14="http://schemas.microsoft.com/office/powerpoint/2010/main" val="925989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610847" y="5339309"/>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b="1" i="0" dirty="0">
                <a:effectLst/>
                <a:latin typeface="Arial" panose="020B0604020202020204" pitchFamily="34" charset="0"/>
              </a:rPr>
              <a:t>We can see Arizona State University have the Highest no of Students.</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35</a:t>
            </a:fld>
            <a:endParaRPr lang="en-US" dirty="0"/>
          </a:p>
        </p:txBody>
      </p:sp>
      <p:pic>
        <p:nvPicPr>
          <p:cNvPr id="4" name="Picture 3">
            <a:extLst>
              <a:ext uri="{FF2B5EF4-FFF2-40B4-BE49-F238E27FC236}">
                <a16:creationId xmlns:a16="http://schemas.microsoft.com/office/drawing/2014/main" id="{0F370CD3-2FA8-F8FE-EB6D-D629AFB9815F}"/>
              </a:ext>
            </a:extLst>
          </p:cNvPr>
          <p:cNvPicPr>
            <a:picLocks noChangeAspect="1"/>
          </p:cNvPicPr>
          <p:nvPr/>
        </p:nvPicPr>
        <p:blipFill>
          <a:blip r:embed="rId3"/>
          <a:stretch>
            <a:fillRect/>
          </a:stretch>
        </p:blipFill>
        <p:spPr>
          <a:xfrm>
            <a:off x="3279077" y="122576"/>
            <a:ext cx="6268325" cy="3962953"/>
          </a:xfrm>
          <a:prstGeom prst="rect">
            <a:avLst/>
          </a:prstGeom>
        </p:spPr>
      </p:pic>
    </p:spTree>
    <p:extLst>
      <p:ext uri="{BB962C8B-B14F-4D97-AF65-F5344CB8AC3E}">
        <p14:creationId xmlns:p14="http://schemas.microsoft.com/office/powerpoint/2010/main" val="606386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396243" y="2561068"/>
            <a:ext cx="3761690"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b="1" i="0" dirty="0">
                <a:effectLst/>
                <a:latin typeface="Arial" panose="020B0604020202020204" pitchFamily="34" charset="0"/>
              </a:rPr>
              <a:t>We can see any direct corelation between two measures</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36</a:t>
            </a:fld>
            <a:endParaRPr lang="en-US" dirty="0"/>
          </a:p>
        </p:txBody>
      </p:sp>
      <p:pic>
        <p:nvPicPr>
          <p:cNvPr id="4" name="Picture 3">
            <a:extLst>
              <a:ext uri="{FF2B5EF4-FFF2-40B4-BE49-F238E27FC236}">
                <a16:creationId xmlns:a16="http://schemas.microsoft.com/office/drawing/2014/main" id="{6954743E-58C2-282A-8031-66FBA707931C}"/>
              </a:ext>
            </a:extLst>
          </p:cNvPr>
          <p:cNvPicPr>
            <a:picLocks noChangeAspect="1"/>
          </p:cNvPicPr>
          <p:nvPr/>
        </p:nvPicPr>
        <p:blipFill>
          <a:blip r:embed="rId3"/>
          <a:stretch>
            <a:fillRect/>
          </a:stretch>
        </p:blipFill>
        <p:spPr>
          <a:xfrm>
            <a:off x="4817264" y="199180"/>
            <a:ext cx="6773220" cy="5134692"/>
          </a:xfrm>
          <a:prstGeom prst="rect">
            <a:avLst/>
          </a:prstGeom>
        </p:spPr>
      </p:pic>
    </p:spTree>
    <p:extLst>
      <p:ext uri="{BB962C8B-B14F-4D97-AF65-F5344CB8AC3E}">
        <p14:creationId xmlns:p14="http://schemas.microsoft.com/office/powerpoint/2010/main" val="28404553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370514" y="3038400"/>
            <a:ext cx="547819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b="1" i="0" dirty="0">
                <a:effectLst/>
                <a:latin typeface="Arial" panose="020B0604020202020204" pitchFamily="34" charset="0"/>
              </a:rPr>
              <a:t>There is no common criteria used by different ranking system</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37</a:t>
            </a:fld>
            <a:endParaRPr lang="en-US" dirty="0"/>
          </a:p>
        </p:txBody>
      </p:sp>
      <p:pic>
        <p:nvPicPr>
          <p:cNvPr id="4" name="Picture 3">
            <a:extLst>
              <a:ext uri="{FF2B5EF4-FFF2-40B4-BE49-F238E27FC236}">
                <a16:creationId xmlns:a16="http://schemas.microsoft.com/office/drawing/2014/main" id="{4DFAC114-227D-D7F4-08D3-84E9E733C85C}"/>
              </a:ext>
            </a:extLst>
          </p:cNvPr>
          <p:cNvPicPr>
            <a:picLocks noChangeAspect="1"/>
          </p:cNvPicPr>
          <p:nvPr/>
        </p:nvPicPr>
        <p:blipFill>
          <a:blip r:embed="rId3"/>
          <a:stretch>
            <a:fillRect/>
          </a:stretch>
        </p:blipFill>
        <p:spPr>
          <a:xfrm>
            <a:off x="5963357" y="163033"/>
            <a:ext cx="5191850" cy="5020376"/>
          </a:xfrm>
          <a:prstGeom prst="rect">
            <a:avLst/>
          </a:prstGeom>
        </p:spPr>
      </p:pic>
    </p:spTree>
    <p:extLst>
      <p:ext uri="{BB962C8B-B14F-4D97-AF65-F5344CB8AC3E}">
        <p14:creationId xmlns:p14="http://schemas.microsoft.com/office/powerpoint/2010/main" val="7147355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470888" y="4262185"/>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b="1" i="0" dirty="0">
                <a:effectLst/>
                <a:latin typeface="Arial" panose="020B0604020202020204" pitchFamily="34" charset="0"/>
              </a:rPr>
              <a:t>In this visual we can see no of universities ranked </a:t>
            </a:r>
            <a:r>
              <a:rPr lang="en-GB" sz="1800" b="1" dirty="0">
                <a:latin typeface="Arial" panose="020B0604020202020204" pitchFamily="34" charset="0"/>
              </a:rPr>
              <a:t>under each ranking system.</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38</a:t>
            </a:fld>
            <a:endParaRPr lang="en-US" dirty="0"/>
          </a:p>
        </p:txBody>
      </p:sp>
      <p:pic>
        <p:nvPicPr>
          <p:cNvPr id="4" name="Picture 3">
            <a:extLst>
              <a:ext uri="{FF2B5EF4-FFF2-40B4-BE49-F238E27FC236}">
                <a16:creationId xmlns:a16="http://schemas.microsoft.com/office/drawing/2014/main" id="{A8809506-025E-7D7D-9BEA-04BA411C7CBE}"/>
              </a:ext>
            </a:extLst>
          </p:cNvPr>
          <p:cNvPicPr>
            <a:picLocks noChangeAspect="1"/>
          </p:cNvPicPr>
          <p:nvPr/>
        </p:nvPicPr>
        <p:blipFill>
          <a:blip r:embed="rId3"/>
          <a:stretch>
            <a:fillRect/>
          </a:stretch>
        </p:blipFill>
        <p:spPr>
          <a:xfrm>
            <a:off x="2841195" y="396923"/>
            <a:ext cx="8021169" cy="3820058"/>
          </a:xfrm>
          <a:prstGeom prst="rect">
            <a:avLst/>
          </a:prstGeom>
        </p:spPr>
      </p:pic>
    </p:spTree>
    <p:extLst>
      <p:ext uri="{BB962C8B-B14F-4D97-AF65-F5344CB8AC3E}">
        <p14:creationId xmlns:p14="http://schemas.microsoft.com/office/powerpoint/2010/main" val="1511997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480218" y="4621873"/>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b="1" i="0" dirty="0">
                <a:effectLst/>
                <a:latin typeface="Arial" panose="020B0604020202020204" pitchFamily="34" charset="0"/>
              </a:rPr>
              <a:t>As we don’t have direct relation among ranking system and no of international student enrolled.</a:t>
            </a:r>
            <a:br>
              <a:rPr lang="en-GB" sz="1800" b="1" i="0" dirty="0">
                <a:effectLst/>
                <a:latin typeface="Arial" panose="020B0604020202020204" pitchFamily="34" charset="0"/>
              </a:rPr>
            </a:br>
            <a:r>
              <a:rPr lang="en-GB" sz="1800" b="1" i="0" dirty="0">
                <a:effectLst/>
                <a:latin typeface="Arial" panose="020B0604020202020204" pitchFamily="34" charset="0"/>
              </a:rPr>
              <a:t>We are checking no of  international students for each university</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39</a:t>
            </a:fld>
            <a:endParaRPr lang="en-US" dirty="0"/>
          </a:p>
        </p:txBody>
      </p:sp>
      <p:pic>
        <p:nvPicPr>
          <p:cNvPr id="4" name="Picture 3">
            <a:extLst>
              <a:ext uri="{FF2B5EF4-FFF2-40B4-BE49-F238E27FC236}">
                <a16:creationId xmlns:a16="http://schemas.microsoft.com/office/drawing/2014/main" id="{46D4B061-8F11-BFC1-7644-F4817323FB6C}"/>
              </a:ext>
            </a:extLst>
          </p:cNvPr>
          <p:cNvPicPr>
            <a:picLocks noChangeAspect="1"/>
          </p:cNvPicPr>
          <p:nvPr/>
        </p:nvPicPr>
        <p:blipFill>
          <a:blip r:embed="rId3"/>
          <a:stretch>
            <a:fillRect/>
          </a:stretch>
        </p:blipFill>
        <p:spPr>
          <a:xfrm>
            <a:off x="3466104" y="377325"/>
            <a:ext cx="6906589" cy="3524742"/>
          </a:xfrm>
          <a:prstGeom prst="rect">
            <a:avLst/>
          </a:prstGeom>
        </p:spPr>
      </p:pic>
    </p:spTree>
    <p:extLst>
      <p:ext uri="{BB962C8B-B14F-4D97-AF65-F5344CB8AC3E}">
        <p14:creationId xmlns:p14="http://schemas.microsoft.com/office/powerpoint/2010/main" val="3634676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Calculator, pen, compass, money and a paper with graphs printed on it">
            <a:extLst>
              <a:ext uri="{FF2B5EF4-FFF2-40B4-BE49-F238E27FC236}">
                <a16:creationId xmlns:a16="http://schemas.microsoft.com/office/drawing/2014/main" id="{E354A2EC-94A7-65C5-3C44-7D66E7084E55}"/>
              </a:ext>
            </a:extLst>
          </p:cNvPr>
          <p:cNvPicPr>
            <a:picLocks noChangeAspect="1"/>
          </p:cNvPicPr>
          <p:nvPr/>
        </p:nvPicPr>
        <p:blipFill rotWithShape="1">
          <a:blip r:embed="rId3"/>
          <a:srcRect l="25333" r="21110" b="-1"/>
          <a:stretch/>
        </p:blipFill>
        <p:spPr>
          <a:xfrm>
            <a:off x="20" y="10"/>
            <a:ext cx="6095980" cy="6857990"/>
          </a:xfrm>
          <a:prstGeom prst="rect">
            <a:avLst/>
          </a:prstGeom>
        </p:spPr>
      </p:pic>
      <p:sp>
        <p:nvSpPr>
          <p:cNvPr id="19" name="TextBox 1">
            <a:extLst>
              <a:ext uri="{FF2B5EF4-FFF2-40B4-BE49-F238E27FC236}">
                <a16:creationId xmlns:a16="http://schemas.microsoft.com/office/drawing/2014/main" id="{F2C3019E-FB24-1CB2-A9E4-748CAC811BE6}"/>
              </a:ext>
            </a:extLst>
          </p:cNvPr>
          <p:cNvSpPr txBox="1"/>
          <p:nvPr/>
        </p:nvSpPr>
        <p:spPr>
          <a:xfrm>
            <a:off x="6569242" y="697832"/>
            <a:ext cx="4746456" cy="5283476"/>
          </a:xfrm>
          <a:prstGeom prst="rect">
            <a:avLst/>
          </a:prstGeom>
        </p:spPr>
        <p:txBody>
          <a:bodyPr vert="horz" lIns="91440" tIns="45720" rIns="91440" bIns="45720" rtlCol="0" anchor="t">
            <a:normAutofit/>
          </a:bodyPr>
          <a:lstStyle/>
          <a:p>
            <a:pPr algn="l"/>
            <a:r>
              <a:rPr lang="en-GB" sz="2400" b="1" i="0" dirty="0">
                <a:solidFill>
                  <a:srgbClr val="374151"/>
                </a:solidFill>
                <a:effectLst/>
                <a:latin typeface="Söhne"/>
              </a:rPr>
              <a:t>Project Objective</a:t>
            </a:r>
          </a:p>
          <a:p>
            <a:pPr algn="l"/>
            <a:endParaRPr lang="en-GB" sz="2400" b="1" i="0" dirty="0">
              <a:solidFill>
                <a:srgbClr val="374151"/>
              </a:solidFill>
              <a:effectLst/>
              <a:latin typeface="Söhne"/>
            </a:endParaRPr>
          </a:p>
          <a:p>
            <a:pPr algn="l"/>
            <a:r>
              <a:rPr lang="en-GB" sz="2400" b="1" i="0" dirty="0">
                <a:solidFill>
                  <a:srgbClr val="374151"/>
                </a:solidFill>
                <a:effectLst/>
                <a:latin typeface="Söhne"/>
              </a:rPr>
              <a:t>Conduct a comprehensive analysis of university rankings dataset:</a:t>
            </a:r>
          </a:p>
          <a:p>
            <a:pPr algn="l"/>
            <a:endParaRPr lang="en-GB" sz="2400" b="1" i="0" dirty="0">
              <a:solidFill>
                <a:srgbClr val="374151"/>
              </a:solidFill>
              <a:effectLst/>
              <a:latin typeface="Söhne"/>
            </a:endParaRPr>
          </a:p>
          <a:p>
            <a:pPr algn="l"/>
            <a:r>
              <a:rPr lang="en-GB" sz="2400" b="1" i="0" dirty="0">
                <a:solidFill>
                  <a:srgbClr val="374151"/>
                </a:solidFill>
                <a:effectLst/>
                <a:latin typeface="Söhne"/>
              </a:rPr>
              <a:t>- Identify Patterns, Trends, and Influential Factors</a:t>
            </a:r>
          </a:p>
          <a:p>
            <a:pPr algn="l"/>
            <a:r>
              <a:rPr lang="en-GB" sz="2400" b="1" i="0" dirty="0">
                <a:solidFill>
                  <a:srgbClr val="374151"/>
                </a:solidFill>
                <a:effectLst/>
                <a:latin typeface="Söhne"/>
              </a:rPr>
              <a:t>- Enhance Institutional Quality and Competitiveness</a:t>
            </a:r>
          </a:p>
          <a:p>
            <a:pPr algn="l"/>
            <a:endParaRPr lang="en-GB" sz="2400" b="1" i="0" dirty="0">
              <a:solidFill>
                <a:srgbClr val="374151"/>
              </a:solidFill>
              <a:effectLst/>
              <a:latin typeface="Söhne"/>
            </a:endParaRPr>
          </a:p>
        </p:txBody>
      </p:sp>
      <p:sp>
        <p:nvSpPr>
          <p:cNvPr id="4" name="Title" hidden="1"/>
          <p:cNvSpPr>
            <a:spLocks noGrp="1"/>
          </p:cNvSpPr>
          <p:nvPr>
            <p:ph type="title"/>
          </p:nvPr>
        </p:nvSpPr>
        <p:spPr/>
        <p:txBody>
          <a:bodyPr/>
          <a:lstStyle/>
          <a:p>
            <a:r>
              <a:t>Table Explanation</a:t>
            </a:r>
          </a:p>
        </p:txBody>
      </p:sp>
    </p:spTree>
    <p:extLst>
      <p:ext uri="{BB962C8B-B14F-4D97-AF65-F5344CB8AC3E}">
        <p14:creationId xmlns:p14="http://schemas.microsoft.com/office/powerpoint/2010/main" val="6488381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760137" y="4939114"/>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b="1" i="0" dirty="0">
                <a:effectLst/>
                <a:latin typeface="Arial" panose="020B0604020202020204" pitchFamily="34" charset="0"/>
              </a:rPr>
              <a:t>As we don’t have direct relation among given measure and not enough data to analyse the weight of ranking criteria over time.</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40</a:t>
            </a:fld>
            <a:endParaRPr lang="en-US" dirty="0"/>
          </a:p>
        </p:txBody>
      </p:sp>
      <p:pic>
        <p:nvPicPr>
          <p:cNvPr id="4" name="Picture 3">
            <a:extLst>
              <a:ext uri="{FF2B5EF4-FFF2-40B4-BE49-F238E27FC236}">
                <a16:creationId xmlns:a16="http://schemas.microsoft.com/office/drawing/2014/main" id="{B890F5DD-93C1-63E2-DB99-66B871A69C4B}"/>
              </a:ext>
            </a:extLst>
          </p:cNvPr>
          <p:cNvPicPr>
            <a:picLocks noChangeAspect="1"/>
          </p:cNvPicPr>
          <p:nvPr/>
        </p:nvPicPr>
        <p:blipFill>
          <a:blip r:embed="rId3"/>
          <a:stretch>
            <a:fillRect/>
          </a:stretch>
        </p:blipFill>
        <p:spPr>
          <a:xfrm>
            <a:off x="3450558" y="215377"/>
            <a:ext cx="6601746" cy="3848637"/>
          </a:xfrm>
          <a:prstGeom prst="rect">
            <a:avLst/>
          </a:prstGeom>
        </p:spPr>
      </p:pic>
    </p:spTree>
    <p:extLst>
      <p:ext uri="{BB962C8B-B14F-4D97-AF65-F5344CB8AC3E}">
        <p14:creationId xmlns:p14="http://schemas.microsoft.com/office/powerpoint/2010/main" val="3888300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834782" y="4976437"/>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b="1" i="0" dirty="0">
                <a:effectLst/>
                <a:latin typeface="Arial" panose="020B0604020202020204" pitchFamily="34" charset="0"/>
              </a:rPr>
              <a:t>We have visualised same in power bi here we can see the detailed values for same.</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41</a:t>
            </a:fld>
            <a:endParaRPr lang="en-US" dirty="0"/>
          </a:p>
        </p:txBody>
      </p:sp>
      <p:pic>
        <p:nvPicPr>
          <p:cNvPr id="4" name="Picture 3">
            <a:extLst>
              <a:ext uri="{FF2B5EF4-FFF2-40B4-BE49-F238E27FC236}">
                <a16:creationId xmlns:a16="http://schemas.microsoft.com/office/drawing/2014/main" id="{35AAD520-F652-FB0E-F0EF-80AA5F42C5B1}"/>
              </a:ext>
            </a:extLst>
          </p:cNvPr>
          <p:cNvPicPr>
            <a:picLocks noChangeAspect="1"/>
          </p:cNvPicPr>
          <p:nvPr/>
        </p:nvPicPr>
        <p:blipFill>
          <a:blip r:embed="rId3"/>
          <a:stretch>
            <a:fillRect/>
          </a:stretch>
        </p:blipFill>
        <p:spPr>
          <a:xfrm>
            <a:off x="4683366" y="163487"/>
            <a:ext cx="4448796" cy="4067743"/>
          </a:xfrm>
          <a:prstGeom prst="rect">
            <a:avLst/>
          </a:prstGeom>
        </p:spPr>
      </p:pic>
    </p:spTree>
    <p:extLst>
      <p:ext uri="{BB962C8B-B14F-4D97-AF65-F5344CB8AC3E}">
        <p14:creationId xmlns:p14="http://schemas.microsoft.com/office/powerpoint/2010/main" val="22800666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769467" y="5336089"/>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b="1" i="0" dirty="0">
                <a:effectLst/>
                <a:latin typeface="Arial" panose="020B0604020202020204" pitchFamily="34" charset="0"/>
              </a:rPr>
              <a:t>From the above visual we can see no of universities in each country over time</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42</a:t>
            </a:fld>
            <a:endParaRPr lang="en-US" dirty="0"/>
          </a:p>
        </p:txBody>
      </p:sp>
      <p:pic>
        <p:nvPicPr>
          <p:cNvPr id="4" name="Picture 3">
            <a:extLst>
              <a:ext uri="{FF2B5EF4-FFF2-40B4-BE49-F238E27FC236}">
                <a16:creationId xmlns:a16="http://schemas.microsoft.com/office/drawing/2014/main" id="{AF5C9698-8823-6E00-8297-87B47FF66E2D}"/>
              </a:ext>
            </a:extLst>
          </p:cNvPr>
          <p:cNvPicPr>
            <a:picLocks noChangeAspect="1"/>
          </p:cNvPicPr>
          <p:nvPr/>
        </p:nvPicPr>
        <p:blipFill>
          <a:blip r:embed="rId3"/>
          <a:stretch>
            <a:fillRect/>
          </a:stretch>
        </p:blipFill>
        <p:spPr>
          <a:xfrm>
            <a:off x="3162610" y="449226"/>
            <a:ext cx="6706536" cy="3858163"/>
          </a:xfrm>
          <a:prstGeom prst="rect">
            <a:avLst/>
          </a:prstGeom>
        </p:spPr>
      </p:pic>
    </p:spTree>
    <p:extLst>
      <p:ext uri="{BB962C8B-B14F-4D97-AF65-F5344CB8AC3E}">
        <p14:creationId xmlns:p14="http://schemas.microsoft.com/office/powerpoint/2010/main" val="22822579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2053087" y="646981"/>
            <a:ext cx="8608855" cy="51000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buFont typeface="Arial" panose="020B0604020202020204" pitchFamily="34" charset="0"/>
              <a:buNone/>
            </a:pPr>
            <a:r>
              <a:rPr lang="en-GB" sz="1600" b="0" i="0" dirty="0">
                <a:solidFill>
                  <a:srgbClr val="1F1F1F"/>
                </a:solidFill>
                <a:effectLst/>
                <a:latin typeface="Google Sans"/>
              </a:rPr>
              <a:t>University rankings analysis can provide valuable insights for prospective students, researchers, and academic institutions to make informed decisions.</a:t>
            </a:r>
            <a:br>
              <a:rPr lang="en-GB" sz="1600" b="0" i="0" dirty="0">
                <a:solidFill>
                  <a:srgbClr val="1F1F1F"/>
                </a:solidFill>
                <a:effectLst/>
                <a:latin typeface="Google Sans"/>
              </a:rPr>
            </a:br>
            <a:br>
              <a:rPr lang="en-GB" sz="1600" b="0" i="0" dirty="0">
                <a:solidFill>
                  <a:srgbClr val="1F1F1F"/>
                </a:solidFill>
                <a:effectLst/>
                <a:latin typeface="Google Sans"/>
              </a:rPr>
            </a:br>
            <a:r>
              <a:rPr lang="en-GB" sz="1600" b="0" i="0" dirty="0">
                <a:solidFill>
                  <a:srgbClr val="1F1F1F"/>
                </a:solidFill>
                <a:effectLst/>
                <a:latin typeface="Google Sans"/>
              </a:rPr>
              <a:t>By understanding the factors that influence university rankings, individuals and institutions can make better choices about where to study or work.</a:t>
            </a:r>
            <a:br>
              <a:rPr lang="en-GB" sz="1600" b="0" i="0" dirty="0">
                <a:solidFill>
                  <a:srgbClr val="1F1F1F"/>
                </a:solidFill>
                <a:effectLst/>
                <a:latin typeface="Google Sans"/>
              </a:rPr>
            </a:br>
            <a:br>
              <a:rPr lang="en-GB" sz="1600" b="0" i="0" dirty="0">
                <a:solidFill>
                  <a:srgbClr val="1F1F1F"/>
                </a:solidFill>
                <a:effectLst/>
                <a:latin typeface="Google Sans"/>
              </a:rPr>
            </a:br>
            <a:r>
              <a:rPr lang="en-GB" sz="1600" b="0" i="0" dirty="0">
                <a:solidFill>
                  <a:srgbClr val="1F1F1F"/>
                </a:solidFill>
                <a:effectLst/>
                <a:latin typeface="Google Sans"/>
              </a:rPr>
              <a:t>Understanding ranking criteria can help institutions identify areas for improvement.</a:t>
            </a:r>
            <a:br>
              <a:rPr lang="en-GB" sz="1600" b="0" i="0" dirty="0">
                <a:solidFill>
                  <a:srgbClr val="1F1F1F"/>
                </a:solidFill>
                <a:effectLst/>
                <a:latin typeface="Google Sans"/>
              </a:rPr>
            </a:br>
            <a:r>
              <a:rPr lang="en-GB" sz="1600" b="0" i="0" dirty="0">
                <a:solidFill>
                  <a:srgbClr val="1F1F1F"/>
                </a:solidFill>
                <a:effectLst/>
                <a:latin typeface="Google Sans"/>
              </a:rPr>
              <a:t>By understanding what is important to ranking organizations, institutions can focus their efforts on those areas to improve their ranking.</a:t>
            </a:r>
            <a:br>
              <a:rPr lang="en-GB" sz="1600" b="0" i="0" dirty="0">
                <a:solidFill>
                  <a:srgbClr val="1F1F1F"/>
                </a:solidFill>
                <a:effectLst/>
                <a:latin typeface="Google Sans"/>
              </a:rPr>
            </a:br>
            <a:br>
              <a:rPr lang="en-GB" sz="1600" b="0" i="0" dirty="0">
                <a:solidFill>
                  <a:srgbClr val="1F1F1F"/>
                </a:solidFill>
                <a:effectLst/>
                <a:latin typeface="Google Sans"/>
              </a:rPr>
            </a:br>
            <a:r>
              <a:rPr lang="en-GB" sz="1600" b="0" i="0" dirty="0">
                <a:solidFill>
                  <a:srgbClr val="1F1F1F"/>
                </a:solidFill>
                <a:effectLst/>
                <a:latin typeface="Google Sans"/>
              </a:rPr>
              <a:t>Analysis of university rankings can allow policymakers to assess the effectiveness of ranking systems.</a:t>
            </a:r>
            <a:br>
              <a:rPr lang="en-GB" sz="1600" b="0" i="0" dirty="0">
                <a:solidFill>
                  <a:srgbClr val="1F1F1F"/>
                </a:solidFill>
                <a:effectLst/>
                <a:latin typeface="Google Sans"/>
              </a:rPr>
            </a:br>
            <a:r>
              <a:rPr lang="en-GB" sz="1600" b="0" i="0" dirty="0">
                <a:solidFill>
                  <a:srgbClr val="1F1F1F"/>
                </a:solidFill>
                <a:effectLst/>
                <a:latin typeface="Google Sans"/>
              </a:rPr>
              <a:t>By understanding how rankings are calculated, policymakers can make sure that they are fair and accurate.</a:t>
            </a:r>
            <a:br>
              <a:rPr lang="en-GB" sz="1600" b="0" i="0" dirty="0">
                <a:solidFill>
                  <a:srgbClr val="1F1F1F"/>
                </a:solidFill>
                <a:effectLst/>
                <a:latin typeface="Google Sans"/>
              </a:rPr>
            </a:br>
            <a:br>
              <a:rPr lang="en-GB" sz="1600" b="0" i="0" dirty="0">
                <a:solidFill>
                  <a:srgbClr val="1F1F1F"/>
                </a:solidFill>
                <a:effectLst/>
                <a:latin typeface="Google Sans"/>
              </a:rPr>
            </a:br>
            <a:r>
              <a:rPr lang="en-GB" sz="1600" b="0" i="0" dirty="0">
                <a:solidFill>
                  <a:srgbClr val="1F1F1F"/>
                </a:solidFill>
                <a:effectLst/>
                <a:latin typeface="Google Sans"/>
              </a:rPr>
              <a:t>Historical analysis of university rankings can identify trends for benchmarking and strategic planning in higher education.</a:t>
            </a:r>
            <a:br>
              <a:rPr lang="en-GB" sz="1600" b="0" i="0" dirty="0">
                <a:solidFill>
                  <a:srgbClr val="1F1F1F"/>
                </a:solidFill>
                <a:effectLst/>
                <a:latin typeface="Google Sans"/>
              </a:rPr>
            </a:br>
            <a:r>
              <a:rPr lang="en-GB" sz="1600" b="0" i="0" dirty="0">
                <a:solidFill>
                  <a:srgbClr val="1F1F1F"/>
                </a:solidFill>
                <a:effectLst/>
                <a:latin typeface="Google Sans"/>
              </a:rPr>
              <a:t>By understanding how rankings have changed over time, institutions can identify areas where they need to improve to stay competitive.</a:t>
            </a:r>
            <a:br>
              <a:rPr lang="en-GB" sz="1600" b="0" i="0" dirty="0">
                <a:solidFill>
                  <a:srgbClr val="1F1F1F"/>
                </a:solidFill>
                <a:effectLst/>
                <a:latin typeface="Google Sans"/>
              </a:rPr>
            </a:br>
            <a:br>
              <a:rPr lang="en-GB" sz="1600" b="0" i="0" dirty="0">
                <a:solidFill>
                  <a:srgbClr val="1F1F1F"/>
                </a:solidFill>
                <a:effectLst/>
                <a:latin typeface="Google Sans"/>
              </a:rPr>
            </a:br>
            <a:r>
              <a:rPr lang="en-GB" sz="1600" b="0" i="0" dirty="0">
                <a:solidFill>
                  <a:srgbClr val="1F1F1F"/>
                </a:solidFill>
                <a:effectLst/>
                <a:latin typeface="Google Sans"/>
              </a:rPr>
              <a:t>Analysis of university rankings can enable comparisons between institutions and data-driven decisions for improving higher education quality and competitiveness.</a:t>
            </a:r>
            <a:br>
              <a:rPr lang="en-GB" sz="1600" b="0" i="0" dirty="0">
                <a:solidFill>
                  <a:srgbClr val="1F1F1F"/>
                </a:solidFill>
                <a:effectLst/>
                <a:latin typeface="Google Sans"/>
              </a:rPr>
            </a:br>
            <a:br>
              <a:rPr lang="en-GB" sz="1600" b="0" i="0" dirty="0">
                <a:solidFill>
                  <a:srgbClr val="1F1F1F"/>
                </a:solidFill>
                <a:effectLst/>
                <a:latin typeface="Google Sans"/>
              </a:rPr>
            </a:br>
            <a:r>
              <a:rPr lang="en-GB" sz="1600" b="0" i="0" dirty="0">
                <a:solidFill>
                  <a:srgbClr val="1F1F1F"/>
                </a:solidFill>
                <a:effectLst/>
                <a:latin typeface="Google Sans"/>
              </a:rPr>
              <a:t>By comparing different institutions, institutions can identify the best practices that can be adopted to improve their own performance.</a:t>
            </a:r>
            <a:br>
              <a:rPr lang="en-GB" sz="1600" b="0" i="0" dirty="0">
                <a:solidFill>
                  <a:srgbClr val="1F1F1F"/>
                </a:solidFill>
                <a:effectLst/>
                <a:latin typeface="Google Sans"/>
              </a:rPr>
            </a:br>
            <a:endParaRPr lang="en-IN" sz="1600" dirty="0"/>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43</a:t>
            </a:fld>
            <a:endParaRPr lang="en-US" dirty="0"/>
          </a:p>
        </p:txBody>
      </p:sp>
    </p:spTree>
    <p:extLst>
      <p:ext uri="{BB962C8B-B14F-4D97-AF65-F5344CB8AC3E}">
        <p14:creationId xmlns:p14="http://schemas.microsoft.com/office/powerpoint/2010/main" val="1312379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Calculator, pen, compass, money and a paper with graphs printed on it">
            <a:extLst>
              <a:ext uri="{FF2B5EF4-FFF2-40B4-BE49-F238E27FC236}">
                <a16:creationId xmlns:a16="http://schemas.microsoft.com/office/drawing/2014/main" id="{E354A2EC-94A7-65C5-3C44-7D66E7084E55}"/>
              </a:ext>
            </a:extLst>
          </p:cNvPr>
          <p:cNvPicPr>
            <a:picLocks noChangeAspect="1"/>
          </p:cNvPicPr>
          <p:nvPr/>
        </p:nvPicPr>
        <p:blipFill rotWithShape="1">
          <a:blip r:embed="rId3"/>
          <a:srcRect l="25333" r="21110" b="-1"/>
          <a:stretch/>
        </p:blipFill>
        <p:spPr>
          <a:xfrm>
            <a:off x="20" y="10"/>
            <a:ext cx="6095980" cy="6857990"/>
          </a:xfrm>
          <a:prstGeom prst="rect">
            <a:avLst/>
          </a:prstGeom>
        </p:spPr>
      </p:pic>
      <p:sp>
        <p:nvSpPr>
          <p:cNvPr id="19" name="TextBox 1">
            <a:extLst>
              <a:ext uri="{FF2B5EF4-FFF2-40B4-BE49-F238E27FC236}">
                <a16:creationId xmlns:a16="http://schemas.microsoft.com/office/drawing/2014/main" id="{F2C3019E-FB24-1CB2-A9E4-748CAC811BE6}"/>
              </a:ext>
            </a:extLst>
          </p:cNvPr>
          <p:cNvSpPr txBox="1"/>
          <p:nvPr/>
        </p:nvSpPr>
        <p:spPr>
          <a:xfrm>
            <a:off x="6569242" y="697832"/>
            <a:ext cx="4746456" cy="5283476"/>
          </a:xfrm>
          <a:prstGeom prst="rect">
            <a:avLst/>
          </a:prstGeom>
        </p:spPr>
        <p:txBody>
          <a:bodyPr vert="horz" lIns="91440" tIns="45720" rIns="91440" bIns="45720" rtlCol="0" anchor="t">
            <a:normAutofit/>
          </a:bodyPr>
          <a:lstStyle/>
          <a:p>
            <a:pPr algn="l"/>
            <a:r>
              <a:rPr lang="en-GB" sz="2400" b="1" i="0" dirty="0">
                <a:solidFill>
                  <a:srgbClr val="374151"/>
                </a:solidFill>
                <a:effectLst/>
                <a:latin typeface="Söhne"/>
              </a:rPr>
              <a:t>Approach:</a:t>
            </a:r>
          </a:p>
          <a:p>
            <a:pPr algn="l"/>
            <a:endParaRPr lang="en-GB" sz="2400" b="1" i="0" dirty="0">
              <a:solidFill>
                <a:srgbClr val="374151"/>
              </a:solidFill>
              <a:effectLst/>
              <a:latin typeface="Söhne"/>
            </a:endParaRPr>
          </a:p>
          <a:p>
            <a:pPr algn="l"/>
            <a:r>
              <a:rPr lang="en-GB" sz="2400" b="1" i="0" dirty="0">
                <a:solidFill>
                  <a:srgbClr val="374151"/>
                </a:solidFill>
                <a:effectLst/>
                <a:latin typeface="Söhne"/>
              </a:rPr>
              <a:t>- Source and Clean University Rankings Data</a:t>
            </a:r>
          </a:p>
          <a:p>
            <a:pPr algn="l"/>
            <a:r>
              <a:rPr lang="en-GB" sz="2400" b="1" i="0" dirty="0">
                <a:solidFill>
                  <a:srgbClr val="374151"/>
                </a:solidFill>
                <a:effectLst/>
                <a:latin typeface="Söhne"/>
              </a:rPr>
              <a:t>- Explore Patterns Through Visualization</a:t>
            </a:r>
          </a:p>
          <a:p>
            <a:pPr algn="l"/>
            <a:r>
              <a:rPr lang="en-GB" sz="2400" b="1" i="0" dirty="0">
                <a:solidFill>
                  <a:srgbClr val="374151"/>
                </a:solidFill>
                <a:effectLst/>
                <a:latin typeface="Söhne"/>
              </a:rPr>
              <a:t>- </a:t>
            </a:r>
            <a:r>
              <a:rPr lang="en-GB" sz="2400" b="1" i="0" dirty="0" err="1">
                <a:solidFill>
                  <a:srgbClr val="374151"/>
                </a:solidFill>
                <a:effectLst/>
                <a:latin typeface="Söhne"/>
              </a:rPr>
              <a:t>Analyze</a:t>
            </a:r>
            <a:r>
              <a:rPr lang="en-GB" sz="2400" b="1" i="0" dirty="0">
                <a:solidFill>
                  <a:srgbClr val="374151"/>
                </a:solidFill>
                <a:effectLst/>
                <a:latin typeface="Söhne"/>
              </a:rPr>
              <a:t> Factors Impacting Rankings</a:t>
            </a:r>
          </a:p>
          <a:p>
            <a:pPr algn="l"/>
            <a:r>
              <a:rPr lang="en-GB" sz="2400" b="1" i="0" dirty="0">
                <a:solidFill>
                  <a:srgbClr val="374151"/>
                </a:solidFill>
                <a:effectLst/>
                <a:latin typeface="Söhne"/>
              </a:rPr>
              <a:t>- Address Limitations and Biases</a:t>
            </a:r>
          </a:p>
        </p:txBody>
      </p:sp>
      <p:sp>
        <p:nvSpPr>
          <p:cNvPr id="4" name="Title" hidden="1"/>
          <p:cNvSpPr>
            <a:spLocks noGrp="1"/>
          </p:cNvSpPr>
          <p:nvPr>
            <p:ph type="title"/>
          </p:nvPr>
        </p:nvSpPr>
        <p:spPr/>
        <p:txBody>
          <a:bodyPr/>
          <a:lstStyle/>
          <a:p>
            <a:r>
              <a:t>Table Explanation</a:t>
            </a:r>
          </a:p>
        </p:txBody>
      </p:sp>
    </p:spTree>
    <p:extLst>
      <p:ext uri="{BB962C8B-B14F-4D97-AF65-F5344CB8AC3E}">
        <p14:creationId xmlns:p14="http://schemas.microsoft.com/office/powerpoint/2010/main" val="1983805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Calculator, pen, compass, money and a paper with graphs printed on it">
            <a:extLst>
              <a:ext uri="{FF2B5EF4-FFF2-40B4-BE49-F238E27FC236}">
                <a16:creationId xmlns:a16="http://schemas.microsoft.com/office/drawing/2014/main" id="{E354A2EC-94A7-65C5-3C44-7D66E7084E55}"/>
              </a:ext>
            </a:extLst>
          </p:cNvPr>
          <p:cNvPicPr>
            <a:picLocks noChangeAspect="1"/>
          </p:cNvPicPr>
          <p:nvPr/>
        </p:nvPicPr>
        <p:blipFill rotWithShape="1">
          <a:blip r:embed="rId3"/>
          <a:srcRect l="25333" r="21110" b="-1"/>
          <a:stretch/>
        </p:blipFill>
        <p:spPr>
          <a:xfrm>
            <a:off x="20" y="10"/>
            <a:ext cx="6095980" cy="6857990"/>
          </a:xfrm>
          <a:prstGeom prst="rect">
            <a:avLst/>
          </a:prstGeom>
        </p:spPr>
      </p:pic>
      <p:sp>
        <p:nvSpPr>
          <p:cNvPr id="19" name="TextBox 1">
            <a:extLst>
              <a:ext uri="{FF2B5EF4-FFF2-40B4-BE49-F238E27FC236}">
                <a16:creationId xmlns:a16="http://schemas.microsoft.com/office/drawing/2014/main" id="{F2C3019E-FB24-1CB2-A9E4-748CAC811BE6}"/>
              </a:ext>
            </a:extLst>
          </p:cNvPr>
          <p:cNvSpPr txBox="1"/>
          <p:nvPr/>
        </p:nvSpPr>
        <p:spPr>
          <a:xfrm>
            <a:off x="6569242" y="697832"/>
            <a:ext cx="4746456" cy="5283476"/>
          </a:xfrm>
          <a:prstGeom prst="rect">
            <a:avLst/>
          </a:prstGeom>
        </p:spPr>
        <p:txBody>
          <a:bodyPr vert="horz" lIns="91440" tIns="45720" rIns="91440" bIns="45720" rtlCol="0" anchor="t">
            <a:normAutofit/>
          </a:bodyPr>
          <a:lstStyle/>
          <a:p>
            <a:pPr algn="l"/>
            <a:endParaRPr lang="en-GB" sz="2800" b="1" i="0" dirty="0">
              <a:solidFill>
                <a:srgbClr val="374151"/>
              </a:solidFill>
              <a:effectLst/>
              <a:latin typeface="Söhne"/>
            </a:endParaRPr>
          </a:p>
          <a:p>
            <a:pPr algn="l"/>
            <a:r>
              <a:rPr lang="en-GB" sz="2800" b="1" i="0" dirty="0">
                <a:solidFill>
                  <a:srgbClr val="374151"/>
                </a:solidFill>
                <a:effectLst/>
                <a:latin typeface="Söhne"/>
              </a:rPr>
              <a:t>Key Findings and Insights:</a:t>
            </a:r>
          </a:p>
          <a:p>
            <a:pPr algn="l"/>
            <a:endParaRPr lang="en-GB" sz="2800" b="1" i="0" dirty="0">
              <a:solidFill>
                <a:srgbClr val="374151"/>
              </a:solidFill>
              <a:effectLst/>
              <a:latin typeface="Söhne"/>
            </a:endParaRPr>
          </a:p>
          <a:p>
            <a:pPr algn="l"/>
            <a:r>
              <a:rPr lang="en-GB" sz="2800" b="1" i="0" dirty="0">
                <a:solidFill>
                  <a:srgbClr val="374151"/>
                </a:solidFill>
                <a:effectLst/>
                <a:latin typeface="Söhne"/>
              </a:rPr>
              <a:t>- Correlation Between Factors and Rankings</a:t>
            </a:r>
          </a:p>
          <a:p>
            <a:pPr algn="l"/>
            <a:r>
              <a:rPr lang="en-GB" sz="2800" b="1" i="0" dirty="0">
                <a:solidFill>
                  <a:srgbClr val="374151"/>
                </a:solidFill>
                <a:effectLst/>
                <a:latin typeface="Söhne"/>
              </a:rPr>
              <a:t>- Strategies to Mitigate Biases</a:t>
            </a:r>
          </a:p>
          <a:p>
            <a:pPr algn="l"/>
            <a:r>
              <a:rPr lang="en-GB" sz="2800" b="1" i="0" dirty="0">
                <a:solidFill>
                  <a:srgbClr val="374151"/>
                </a:solidFill>
                <a:effectLst/>
                <a:latin typeface="Söhne"/>
              </a:rPr>
              <a:t>- Enhancing Decision-Making in Higher Education</a:t>
            </a:r>
          </a:p>
        </p:txBody>
      </p:sp>
      <p:sp>
        <p:nvSpPr>
          <p:cNvPr id="4" name="Title" hidden="1"/>
          <p:cNvSpPr>
            <a:spLocks noGrp="1"/>
          </p:cNvSpPr>
          <p:nvPr>
            <p:ph type="title"/>
          </p:nvPr>
        </p:nvSpPr>
        <p:spPr/>
        <p:txBody>
          <a:bodyPr/>
          <a:lstStyle/>
          <a:p>
            <a:r>
              <a:t>Table Explanation</a:t>
            </a:r>
          </a:p>
        </p:txBody>
      </p:sp>
    </p:spTree>
    <p:extLst>
      <p:ext uri="{BB962C8B-B14F-4D97-AF65-F5344CB8AC3E}">
        <p14:creationId xmlns:p14="http://schemas.microsoft.com/office/powerpoint/2010/main" val="2271264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5" descr="Calculator, pen, compass, money and a paper with graphs printed on it">
            <a:extLst>
              <a:ext uri="{FF2B5EF4-FFF2-40B4-BE49-F238E27FC236}">
                <a16:creationId xmlns:a16="http://schemas.microsoft.com/office/drawing/2014/main" id="{E354A2EC-94A7-65C5-3C44-7D66E7084E55}"/>
              </a:ext>
            </a:extLst>
          </p:cNvPr>
          <p:cNvPicPr>
            <a:picLocks noChangeAspect="1"/>
          </p:cNvPicPr>
          <p:nvPr/>
        </p:nvPicPr>
        <p:blipFill rotWithShape="1">
          <a:blip r:embed="rId3"/>
          <a:srcRect l="25333" r="21110" b="-1"/>
          <a:stretch/>
        </p:blipFill>
        <p:spPr>
          <a:xfrm>
            <a:off x="20" y="10"/>
            <a:ext cx="6095980" cy="6857990"/>
          </a:xfrm>
          <a:prstGeom prst="rect">
            <a:avLst/>
          </a:prstGeom>
        </p:spPr>
      </p:pic>
      <p:grpSp>
        <p:nvGrpSpPr>
          <p:cNvPr id="17" name="Group 9">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1" name="Rectangle 10">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
            <a:extLst>
              <a:ext uri="{FF2B5EF4-FFF2-40B4-BE49-F238E27FC236}">
                <a16:creationId xmlns:a16="http://schemas.microsoft.com/office/drawing/2014/main" id="{F2C3019E-FB24-1CB2-A9E4-748CAC811BE6}"/>
              </a:ext>
            </a:extLst>
          </p:cNvPr>
          <p:cNvSpPr txBox="1"/>
          <p:nvPr/>
        </p:nvSpPr>
        <p:spPr>
          <a:xfrm>
            <a:off x="6569242" y="697832"/>
            <a:ext cx="4746456" cy="5283476"/>
          </a:xfrm>
          <a:prstGeom prst="rect">
            <a:avLst/>
          </a:prstGeom>
        </p:spPr>
        <p:txBody>
          <a:bodyPr vert="horz" lIns="91440" tIns="45720" rIns="91440" bIns="45720" rtlCol="0" anchor="t">
            <a:normAutofit lnSpcReduction="10000"/>
          </a:bodyPr>
          <a:lstStyle/>
          <a:p>
            <a:pPr>
              <a:lnSpc>
                <a:spcPct val="90000"/>
              </a:lnSpc>
              <a:spcAft>
                <a:spcPts val="600"/>
              </a:spcAft>
            </a:pPr>
            <a:r>
              <a:rPr lang="en-US" sz="1400" b="0" i="0" dirty="0">
                <a:effectLst/>
              </a:rPr>
              <a:t>The project will involve the following tasks:</a:t>
            </a:r>
          </a:p>
          <a:p>
            <a:pPr>
              <a:lnSpc>
                <a:spcPct val="90000"/>
              </a:lnSpc>
              <a:spcAft>
                <a:spcPts val="600"/>
              </a:spcAft>
            </a:pPr>
            <a:endParaRPr lang="en-US" sz="1400" b="0" i="0" dirty="0">
              <a:effectLst/>
            </a:endParaRPr>
          </a:p>
          <a:p>
            <a:pPr>
              <a:lnSpc>
                <a:spcPct val="90000"/>
              </a:lnSpc>
              <a:spcAft>
                <a:spcPts val="600"/>
              </a:spcAft>
            </a:pPr>
            <a:r>
              <a:rPr lang="en-US" sz="1400" b="0" i="0" dirty="0">
                <a:effectLst/>
              </a:rPr>
              <a:t>Performing a comprehensive analysis of university rankings, including variations across systems, </a:t>
            </a:r>
          </a:p>
          <a:p>
            <a:pPr>
              <a:lnSpc>
                <a:spcPct val="90000"/>
              </a:lnSpc>
              <a:spcAft>
                <a:spcPts val="600"/>
              </a:spcAft>
            </a:pPr>
            <a:r>
              <a:rPr lang="en-US" sz="1400" b="0" i="0" dirty="0">
                <a:effectLst/>
              </a:rPr>
              <a:t>key factors influencing rankings, historical trends, and the impact of limitations and biases on rankings.</a:t>
            </a:r>
          </a:p>
          <a:p>
            <a:pPr>
              <a:lnSpc>
                <a:spcPct val="90000"/>
              </a:lnSpc>
              <a:spcAft>
                <a:spcPts val="600"/>
              </a:spcAft>
            </a:pPr>
            <a:r>
              <a:rPr lang="en-US" sz="1400" b="0" i="0" dirty="0">
                <a:effectLst/>
              </a:rPr>
              <a:t>Deriving meaningful conclusions and recommendations for improving ranking methodologies.</a:t>
            </a:r>
          </a:p>
          <a:p>
            <a:pPr>
              <a:lnSpc>
                <a:spcPct val="90000"/>
              </a:lnSpc>
              <a:spcAft>
                <a:spcPts val="600"/>
              </a:spcAft>
            </a:pPr>
            <a:r>
              <a:rPr lang="en-US" sz="1400" b="0" i="0" dirty="0">
                <a:effectLst/>
              </a:rPr>
              <a:t>Compiling analysis results, conclusions, and recommendations for stakeholders.</a:t>
            </a:r>
          </a:p>
          <a:p>
            <a:pPr>
              <a:lnSpc>
                <a:spcPct val="90000"/>
              </a:lnSpc>
              <a:spcAft>
                <a:spcPts val="600"/>
              </a:spcAft>
            </a:pPr>
            <a:endParaRPr lang="en-US" sz="1400" b="0" i="0" dirty="0">
              <a:effectLst/>
            </a:endParaRPr>
          </a:p>
          <a:p>
            <a:pPr>
              <a:lnSpc>
                <a:spcPct val="90000"/>
              </a:lnSpc>
              <a:spcAft>
                <a:spcPts val="600"/>
              </a:spcAft>
            </a:pPr>
            <a:r>
              <a:rPr lang="en-US" sz="1400" b="0" i="0" dirty="0">
                <a:effectLst/>
              </a:rPr>
              <a:t>The success of the project will be measured by the following metrics:</a:t>
            </a:r>
          </a:p>
          <a:p>
            <a:pPr>
              <a:lnSpc>
                <a:spcPct val="90000"/>
              </a:lnSpc>
              <a:spcAft>
                <a:spcPts val="600"/>
              </a:spcAft>
            </a:pPr>
            <a:r>
              <a:rPr lang="en-US" sz="1400" b="0" i="0" dirty="0">
                <a:effectLst/>
              </a:rPr>
              <a:t>The quality of the analysis</a:t>
            </a:r>
          </a:p>
          <a:p>
            <a:pPr>
              <a:lnSpc>
                <a:spcPct val="90000"/>
              </a:lnSpc>
              <a:spcAft>
                <a:spcPts val="600"/>
              </a:spcAft>
            </a:pPr>
            <a:r>
              <a:rPr lang="en-US" sz="1400" b="0" i="0" dirty="0">
                <a:effectLst/>
              </a:rPr>
              <a:t>The relevance of the insights</a:t>
            </a:r>
          </a:p>
          <a:p>
            <a:pPr>
              <a:lnSpc>
                <a:spcPct val="90000"/>
              </a:lnSpc>
              <a:spcAft>
                <a:spcPts val="600"/>
              </a:spcAft>
            </a:pPr>
            <a:r>
              <a:rPr lang="en-US" sz="1400" b="0" i="0" dirty="0">
                <a:effectLst/>
              </a:rPr>
              <a:t>The impact of the recommendations</a:t>
            </a:r>
          </a:p>
          <a:p>
            <a:pPr>
              <a:lnSpc>
                <a:spcPct val="90000"/>
              </a:lnSpc>
              <a:spcAft>
                <a:spcPts val="600"/>
              </a:spcAft>
            </a:pPr>
            <a:endParaRPr lang="en-US" sz="1400" b="0" i="0" dirty="0">
              <a:effectLst/>
            </a:endParaRPr>
          </a:p>
          <a:p>
            <a:pPr>
              <a:lnSpc>
                <a:spcPct val="90000"/>
              </a:lnSpc>
              <a:spcAft>
                <a:spcPts val="600"/>
              </a:spcAft>
            </a:pPr>
            <a:r>
              <a:rPr lang="en-US" sz="1400" b="0" i="0" dirty="0">
                <a:effectLst/>
              </a:rPr>
              <a:t>This project is significant because it has the potential to improve the quality and </a:t>
            </a:r>
          </a:p>
          <a:p>
            <a:pPr>
              <a:lnSpc>
                <a:spcPct val="90000"/>
              </a:lnSpc>
              <a:spcAft>
                <a:spcPts val="600"/>
              </a:spcAft>
            </a:pPr>
            <a:r>
              <a:rPr lang="en-US" sz="1400" b="0" i="0" dirty="0">
                <a:effectLst/>
              </a:rPr>
              <a:t>competitiveness of higher education institutions worldwide. By understanding the factors that </a:t>
            </a:r>
          </a:p>
          <a:p>
            <a:pPr>
              <a:lnSpc>
                <a:spcPct val="90000"/>
              </a:lnSpc>
              <a:spcAft>
                <a:spcPts val="600"/>
              </a:spcAft>
            </a:pPr>
            <a:r>
              <a:rPr lang="en-US" sz="1400" b="0" i="0" dirty="0">
                <a:effectLst/>
              </a:rPr>
              <a:t>influence university rankings, institutions can better position themselves to succeed in the global marketplace.</a:t>
            </a:r>
          </a:p>
          <a:p>
            <a:pPr indent="-228600">
              <a:lnSpc>
                <a:spcPct val="90000"/>
              </a:lnSpc>
              <a:spcAft>
                <a:spcPts val="600"/>
              </a:spcAft>
              <a:buFont typeface="Arial" panose="020B0604020202020204" pitchFamily="34" charset="0"/>
              <a:buChar char="•"/>
            </a:pPr>
            <a:endParaRPr lang="en-US" sz="900" dirty="0"/>
          </a:p>
        </p:txBody>
      </p:sp>
      <p:sp>
        <p:nvSpPr>
          <p:cNvPr id="4" name="Title" hidden="1"/>
          <p:cNvSpPr>
            <a:spLocks noGrp="1"/>
          </p:cNvSpPr>
          <p:nvPr>
            <p:ph type="title"/>
          </p:nvPr>
        </p:nvSpPr>
        <p:spPr/>
        <p:txBody>
          <a:bodyPr/>
          <a:lstStyle/>
          <a:p>
            <a:r>
              <a:t>Table Explanation</a:t>
            </a:r>
          </a:p>
        </p:txBody>
      </p:sp>
    </p:spTree>
    <p:extLst>
      <p:ext uri="{BB962C8B-B14F-4D97-AF65-F5344CB8AC3E}">
        <p14:creationId xmlns:p14="http://schemas.microsoft.com/office/powerpoint/2010/main" val="3510871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143502" y="424041"/>
            <a:ext cx="5372100"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dirty="0">
                <a:ln>
                  <a:noFill/>
                </a:ln>
                <a:solidFill>
                  <a:schemeClr val="tx1"/>
                </a:solidFill>
                <a:effectLst/>
                <a:uLnTx/>
                <a:uFillTx/>
                <a:latin typeface="+mj-lt"/>
                <a:ea typeface="+mn-ea"/>
                <a:cs typeface="+mn-cs"/>
              </a:rPr>
              <a:t>ER Diagram</a:t>
            </a: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8</a:t>
            </a:fld>
            <a:endParaRPr lang="en-US" dirty="0"/>
          </a:p>
        </p:txBody>
      </p:sp>
      <p:pic>
        <p:nvPicPr>
          <p:cNvPr id="8" name="Picture 7">
            <a:extLst>
              <a:ext uri="{FF2B5EF4-FFF2-40B4-BE49-F238E27FC236}">
                <a16:creationId xmlns:a16="http://schemas.microsoft.com/office/drawing/2014/main" id="{A7D1BB4D-C822-C63E-D1C5-6E324F92680F}"/>
              </a:ext>
            </a:extLst>
          </p:cNvPr>
          <p:cNvPicPr>
            <a:picLocks noChangeAspect="1"/>
          </p:cNvPicPr>
          <p:nvPr/>
        </p:nvPicPr>
        <p:blipFill>
          <a:blip r:embed="rId3"/>
          <a:stretch>
            <a:fillRect/>
          </a:stretch>
        </p:blipFill>
        <p:spPr>
          <a:xfrm>
            <a:off x="894624" y="1478627"/>
            <a:ext cx="10402752" cy="4953691"/>
          </a:xfrm>
          <a:prstGeom prst="rect">
            <a:avLst/>
          </a:prstGeom>
        </p:spPr>
      </p:pic>
    </p:spTree>
    <p:extLst>
      <p:ext uri="{BB962C8B-B14F-4D97-AF65-F5344CB8AC3E}">
        <p14:creationId xmlns:p14="http://schemas.microsoft.com/office/powerpoint/2010/main" val="3149670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noGrp="1"/>
          </p:cNvSpPr>
          <p:nvPr>
            <p:ph type="title" idx="4294967295"/>
          </p:nvPr>
        </p:nvSpPr>
        <p:spPr>
          <a:xfrm>
            <a:off x="810584" y="2982149"/>
            <a:ext cx="9147332"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Power BI Problem</a:t>
            </a:r>
            <a:r>
              <a:rPr lang="en-US" dirty="0">
                <a:solidFill>
                  <a:srgbClr val="F3C910"/>
                </a:solidFill>
              </a:rPr>
              <a:t> Statements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pic>
        <p:nvPicPr>
          <p:cNvPr id="16" name="Picture 15" descr="Microsoft Power B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spTree>
    <p:extLst>
      <p:ext uri="{BB962C8B-B14F-4D97-AF65-F5344CB8AC3E}">
        <p14:creationId xmlns:p14="http://schemas.microsoft.com/office/powerpoint/2010/main" val="301404700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TotalTime>
  <Words>1361</Words>
  <Application>Microsoft Office PowerPoint</Application>
  <PresentationFormat>Widescreen</PresentationFormat>
  <Paragraphs>171</Paragraphs>
  <Slides>43</Slides>
  <Notes>43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Calibri Light</vt:lpstr>
      <vt:lpstr>Google Sans</vt:lpstr>
      <vt:lpstr>Segoe UI Light</vt:lpstr>
      <vt:lpstr>Söhne</vt:lpstr>
      <vt:lpstr>Custom Design</vt:lpstr>
      <vt:lpstr>Capstone Project – University Ranking</vt:lpstr>
      <vt:lpstr>Table Explanation</vt:lpstr>
      <vt:lpstr>Table Explanation</vt:lpstr>
      <vt:lpstr>Table Explanation</vt:lpstr>
      <vt:lpstr>Table Explanation</vt:lpstr>
      <vt:lpstr>Table Explanation</vt:lpstr>
      <vt:lpstr>Table Explanation</vt:lpstr>
      <vt:lpstr>ER Diagram</vt:lpstr>
      <vt:lpstr>Power BI Problem Statements</vt:lpstr>
      <vt:lpstr>country</vt:lpstr>
      <vt:lpstr>How many universities are there in each country?</vt:lpstr>
      <vt:lpstr>Which country has the highest number of female students enrolled in universities?</vt:lpstr>
      <vt:lpstr>What is the distribution of international students across different countries?</vt:lpstr>
      <vt:lpstr>university</vt:lpstr>
      <vt:lpstr>Is there a correlation between a university's ranking and its student-staff ratio?</vt:lpstr>
      <vt:lpstr>Which university has the highest number of students?</vt:lpstr>
      <vt:lpstr>How does the percentage of international students vary across different universities?</vt:lpstr>
      <vt:lpstr>ranking_system</vt:lpstr>
      <vt:lpstr>How many universities are ranked by each ranking system?</vt:lpstr>
      <vt:lpstr>PowerPoint Presentation</vt:lpstr>
      <vt:lpstr>PowerPoint Presentation</vt:lpstr>
      <vt:lpstr>ranking_criteria</vt:lpstr>
      <vt:lpstr>How does the percentage of female students impact a university's ranking?</vt:lpstr>
      <vt:lpstr>What are the most important criteria considered by ranking systems?</vt:lpstr>
      <vt:lpstr>Is there a correlation between a university's score and the number of international students?</vt:lpstr>
      <vt:lpstr>What is the average score for each criteria of the ranking system ?</vt:lpstr>
      <vt:lpstr>university_year</vt:lpstr>
      <vt:lpstr>Is there a correlation between a university's ranking score and the student-staff ratio over the years?</vt:lpstr>
      <vt:lpstr>How does the number of students in universities change over time?</vt:lpstr>
      <vt:lpstr>How does the number international  students in universities change over time?</vt:lpstr>
      <vt:lpstr>EDA Problem Statements</vt:lpstr>
      <vt:lpstr>We can see no of students changed over time for each universitas </vt:lpstr>
      <vt:lpstr>We can’t see any direct correlation between these two measures</vt:lpstr>
      <vt:lpstr>We have already visualise same in Power BI we can see detailed info for same here as table.</vt:lpstr>
      <vt:lpstr>We can see Arizona State University have the Highest no of Students.</vt:lpstr>
      <vt:lpstr>We can see any direct corelation between two measures</vt:lpstr>
      <vt:lpstr>There is no common criteria used by different ranking system</vt:lpstr>
      <vt:lpstr>In this visual we can see no of universities ranked under each ranking system.</vt:lpstr>
      <vt:lpstr>As we don’t have direct relation among ranking system and no of international student enrolled. We are checking no of  international students for each university</vt:lpstr>
      <vt:lpstr>As we don’t have direct relation among given measure and not enough data to analyse the weight of ranking criteria over time.</vt:lpstr>
      <vt:lpstr>We have visualised same in power bi here we can see the detailed values for same.</vt:lpstr>
      <vt:lpstr>From the above visual we can see no of universities in each country over time</vt:lpstr>
      <vt:lpstr>University rankings analysis can provide valuable insights for prospective students, researchers, and academic institutions to make informed decisions.  By understanding the factors that influence university rankings, individuals and institutions can make better choices about where to study or work.  Understanding ranking criteria can help institutions identify areas for improvement. By understanding what is important to ranking organizations, institutions can focus their efforts on those areas to improve their ranking.  Analysis of university rankings can allow policymakers to assess the effectiveness of ranking systems. By understanding how rankings are calculated, policymakers can make sure that they are fair and accurate.  Historical analysis of university rankings can identify trends for benchmarking and strategic planning in higher education. By understanding how rankings have changed over time, institutions can identify areas where they need to improve to stay competitive.  Analysis of university rankings can enable comparisons between institutions and data-driven decisions for improving higher education quality and competitiveness.  By comparing different institutions, institutions can identify the best practices that can be adopted to improve their own performance.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Shiraj Ahmad</cp:lastModifiedBy>
  <cp:revision>10</cp:revision>
  <dcterms:created xsi:type="dcterms:W3CDTF">2016-09-04T11:54:55Z</dcterms:created>
  <dcterms:modified xsi:type="dcterms:W3CDTF">2023-08-06T18:32:12Z</dcterms:modified>
</cp:coreProperties>
</file>