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1" r:id="rId3"/>
    <p:sldId id="262" r:id="rId4"/>
    <p:sldId id="263" r:id="rId5"/>
    <p:sldId id="265" r:id="rId6"/>
    <p:sldId id="264" r:id="rId7"/>
    <p:sldId id="266" r:id="rId8"/>
    <p:sldId id="267" r:id="rId9"/>
    <p:sldId id="268" r:id="rId10"/>
    <p:sldId id="269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EB341"/>
    <a:srgbClr val="B6493E"/>
    <a:srgbClr val="7F754C"/>
    <a:srgbClr val="F7C121"/>
    <a:srgbClr val="44401B"/>
    <a:srgbClr val="CAE7E3"/>
    <a:srgbClr val="264653"/>
    <a:srgbClr val="F5A361"/>
    <a:srgbClr val="EA71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66" d="100"/>
          <a:sy n="66" d="100"/>
        </p:scale>
        <p:origin x="1422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EB5D7-DDD9-43C4-9211-BFBEF6B4D37E}" type="datetimeFigureOut">
              <a:rPr lang="en-US" smtClean="0"/>
              <a:t>7/8/2022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4D226-D03D-41E1-9268-90BD051527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30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EB5D7-DDD9-43C4-9211-BFBEF6B4D37E}" type="datetimeFigureOut">
              <a:rPr lang="en-US" smtClean="0"/>
              <a:t>7/8/2022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4D226-D03D-41E1-9268-90BD051527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0474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EB5D7-DDD9-43C4-9211-BFBEF6B4D37E}" type="datetimeFigureOut">
              <a:rPr lang="en-US" smtClean="0"/>
              <a:t>7/8/2022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4D226-D03D-41E1-9268-90BD051527E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33497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EB5D7-DDD9-43C4-9211-BFBEF6B4D37E}" type="datetimeFigureOut">
              <a:rPr lang="en-US" smtClean="0"/>
              <a:t>7/8/2022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4D226-D03D-41E1-9268-90BD051527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813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EB5D7-DDD9-43C4-9211-BFBEF6B4D37E}" type="datetimeFigureOut">
              <a:rPr lang="en-US" smtClean="0"/>
              <a:t>7/8/2022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4D226-D03D-41E1-9268-90BD051527E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32181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EB5D7-DDD9-43C4-9211-BFBEF6B4D37E}" type="datetimeFigureOut">
              <a:rPr lang="en-US" smtClean="0"/>
              <a:t>7/8/2022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4D226-D03D-41E1-9268-90BD051527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220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EB5D7-DDD9-43C4-9211-BFBEF6B4D37E}" type="datetimeFigureOut">
              <a:rPr lang="en-US" smtClean="0"/>
              <a:t>7/8/2022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4D226-D03D-41E1-9268-90BD051527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5256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EB5D7-DDD9-43C4-9211-BFBEF6B4D37E}" type="datetimeFigureOut">
              <a:rPr lang="en-US" smtClean="0"/>
              <a:t>7/8/2022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4D226-D03D-41E1-9268-90BD051527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907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EB5D7-DDD9-43C4-9211-BFBEF6B4D37E}" type="datetimeFigureOut">
              <a:rPr lang="en-US" smtClean="0"/>
              <a:t>7/8/2022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4D226-D03D-41E1-9268-90BD051527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824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EB5D7-DDD9-43C4-9211-BFBEF6B4D37E}" type="datetimeFigureOut">
              <a:rPr lang="en-US" smtClean="0"/>
              <a:t>7/8/2022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4D226-D03D-41E1-9268-90BD051527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4483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EB5D7-DDD9-43C4-9211-BFBEF6B4D37E}" type="datetimeFigureOut">
              <a:rPr lang="en-US" smtClean="0"/>
              <a:t>7/8/2022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4D226-D03D-41E1-9268-90BD051527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179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EB5D7-DDD9-43C4-9211-BFBEF6B4D37E}" type="datetimeFigureOut">
              <a:rPr lang="en-US" smtClean="0"/>
              <a:t>7/8/2022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4D226-D03D-41E1-9268-90BD051527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733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EB5D7-DDD9-43C4-9211-BFBEF6B4D37E}" type="datetimeFigureOut">
              <a:rPr lang="en-US" smtClean="0"/>
              <a:t>7/8/2022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4D226-D03D-41E1-9268-90BD051527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503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EB5D7-DDD9-43C4-9211-BFBEF6B4D37E}" type="datetimeFigureOut">
              <a:rPr lang="en-US" smtClean="0"/>
              <a:t>7/8/2022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4D226-D03D-41E1-9268-90BD051527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6447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EB5D7-DDD9-43C4-9211-BFBEF6B4D37E}" type="datetimeFigureOut">
              <a:rPr lang="en-US" smtClean="0"/>
              <a:t>7/8/2022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4D226-D03D-41E1-9268-90BD051527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451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EB5D7-DDD9-43C4-9211-BFBEF6B4D37E}" type="datetimeFigureOut">
              <a:rPr lang="en-US" smtClean="0"/>
              <a:t>7/8/2022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4D226-D03D-41E1-9268-90BD051527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546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EEB5D7-DDD9-43C4-9211-BFBEF6B4D37E}" type="datetimeFigureOut">
              <a:rPr lang="en-US" smtClean="0"/>
              <a:t>7/8/2022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E74D226-D03D-41E1-9268-90BD051527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942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90E8A-4AF6-6E7D-039D-9FD7FA0F47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0661" y="3578959"/>
            <a:ext cx="7772400" cy="822495"/>
          </a:xfrm>
        </p:spPr>
        <p:txBody>
          <a:bodyPr/>
          <a:lstStyle/>
          <a:p>
            <a:pPr algn="ctr"/>
            <a:br>
              <a:rPr lang="en-IN" dirty="0"/>
            </a:br>
            <a:r>
              <a:rPr lang="en-IN" u="sng" dirty="0" err="1"/>
              <a:t>kAISE</a:t>
            </a:r>
            <a:r>
              <a:rPr lang="en-IN" u="sng" dirty="0"/>
              <a:t> </a:t>
            </a:r>
            <a:r>
              <a:rPr lang="en-IN" u="sng" dirty="0" err="1"/>
              <a:t>dIYA</a:t>
            </a:r>
            <a:r>
              <a:rPr lang="en-IN" u="sng" dirty="0"/>
              <a:t> </a:t>
            </a:r>
            <a:endParaRPr lang="en-US" u="sng" dirty="0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D6D8D8D4-E943-5DDD-BBB5-3208757C3093}"/>
              </a:ext>
            </a:extLst>
          </p:cNvPr>
          <p:cNvSpPr txBox="1">
            <a:spLocks/>
          </p:cNvSpPr>
          <p:nvPr/>
        </p:nvSpPr>
        <p:spPr>
          <a:xfrm>
            <a:off x="1143000" y="4682806"/>
            <a:ext cx="6858000" cy="82249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500" i="1" dirty="0"/>
              <a:t>For those that work in acres not in hours!</a:t>
            </a:r>
            <a:endParaRPr lang="en-US" sz="1500" i="1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A70808C-E163-F244-79F1-58C67267DA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493" b="94485" l="9964" r="89674">
                        <a14:foregroundMark x1="48551" y1="38787" x2="48551" y2="38787"/>
                        <a14:foregroundMark x1="37862" y1="47610" x2="37862" y2="47610"/>
                        <a14:foregroundMark x1="71014" y1="14706" x2="71014" y2="1470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179" y="1078319"/>
            <a:ext cx="2621363" cy="2583372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2EDD403-5191-4292-EBF7-B1F20A74661F}"/>
              </a:ext>
            </a:extLst>
          </p:cNvPr>
          <p:cNvSpPr/>
          <p:nvPr/>
        </p:nvSpPr>
        <p:spPr>
          <a:xfrm>
            <a:off x="0" y="5779681"/>
            <a:ext cx="9144000" cy="10867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53A44E-A462-B0C4-6BCA-170676AE9E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01176" y="5895794"/>
            <a:ext cx="6858000" cy="1241822"/>
          </a:xfrm>
        </p:spPr>
        <p:txBody>
          <a:bodyPr>
            <a:normAutofit/>
          </a:bodyPr>
          <a:lstStyle/>
          <a:p>
            <a:pPr algn="r">
              <a:spcBef>
                <a:spcPts val="600"/>
              </a:spcBef>
            </a:pPr>
            <a:r>
              <a:rPr lang="en-IN" sz="1350" dirty="0">
                <a:solidFill>
                  <a:schemeClr val="bg1"/>
                </a:solidFill>
              </a:rPr>
              <a:t>Nirwan</a:t>
            </a:r>
          </a:p>
          <a:p>
            <a:pPr algn="r">
              <a:spcBef>
                <a:spcPts val="600"/>
              </a:spcBef>
            </a:pPr>
            <a:r>
              <a:rPr lang="en-IN" sz="1350" dirty="0" err="1">
                <a:solidFill>
                  <a:schemeClr val="bg1"/>
                </a:solidFill>
              </a:rPr>
              <a:t>Landge</a:t>
            </a:r>
            <a:r>
              <a:rPr lang="en-IN" sz="1350" dirty="0">
                <a:solidFill>
                  <a:schemeClr val="bg1"/>
                </a:solidFill>
              </a:rPr>
              <a:t> Omkar Prakash</a:t>
            </a:r>
          </a:p>
          <a:p>
            <a:pPr algn="r">
              <a:spcBef>
                <a:spcPts val="600"/>
              </a:spcBef>
            </a:pPr>
            <a:r>
              <a:rPr lang="en-IN" sz="1350" dirty="0" err="1">
                <a:solidFill>
                  <a:schemeClr val="bg1"/>
                </a:solidFill>
              </a:rPr>
              <a:t>Preetham</a:t>
            </a:r>
            <a:r>
              <a:rPr lang="en-IN" sz="1350" dirty="0">
                <a:solidFill>
                  <a:schemeClr val="bg1"/>
                </a:solidFill>
              </a:rPr>
              <a:t> D</a:t>
            </a:r>
            <a:endParaRPr lang="en-US" sz="1350" dirty="0">
              <a:solidFill>
                <a:schemeClr val="bg1"/>
              </a:solidFill>
            </a:endParaRPr>
          </a:p>
        </p:txBody>
      </p:sp>
      <p:pic>
        <p:nvPicPr>
          <p:cNvPr id="14" name="Picture 2" descr="ISRO-IIRS Outreach Node | Amity Astrobiology">
            <a:extLst>
              <a:ext uri="{FF2B5EF4-FFF2-40B4-BE49-F238E27FC236}">
                <a16:creationId xmlns:a16="http://schemas.microsoft.com/office/drawing/2014/main" id="{897E8B99-5278-4A74-EEC6-4A7D16994E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43000" cy="1088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F6E6A83-A6BF-FEF6-A04C-C405F88D7840}"/>
              </a:ext>
            </a:extLst>
          </p:cNvPr>
          <p:cNvSpPr/>
          <p:nvPr/>
        </p:nvSpPr>
        <p:spPr>
          <a:xfrm>
            <a:off x="0" y="0"/>
            <a:ext cx="1143000" cy="1233713"/>
          </a:xfrm>
          <a:prstGeom prst="rect">
            <a:avLst/>
          </a:prstGeom>
          <a:solidFill>
            <a:schemeClr val="bg1">
              <a:alpha val="5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731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CACF24F2-304E-45F6-BA5F-2CB931F62633}"/>
              </a:ext>
            </a:extLst>
          </p:cNvPr>
          <p:cNvGrpSpPr/>
          <p:nvPr/>
        </p:nvGrpSpPr>
        <p:grpSpPr>
          <a:xfrm>
            <a:off x="2592202" y="2168204"/>
            <a:ext cx="3315340" cy="2583372"/>
            <a:chOff x="2592202" y="1078319"/>
            <a:chExt cx="3315340" cy="2583372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F4264C56-11BF-ECB7-C185-B843D3711D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3493" b="64706" l="9964" r="69565">
                          <a14:foregroundMark x1="48551" y1="38787" x2="48551" y2="38787"/>
                          <a14:foregroundMark x1="37862" y1="47610" x2="37862" y2="47610"/>
                          <a14:backgroundMark x1="36232" y1="67647" x2="36232" y2="67647"/>
                          <a14:backgroundMark x1="28623" y1="71691" x2="55435" y2="74449"/>
                          <a14:backgroundMark x1="27536" y1="66728" x2="68478" y2="64522"/>
                          <a14:backgroundMark x1="16848" y1="65625" x2="22464" y2="54963"/>
                          <a14:backgroundMark x1="23370" y1="70404" x2="29167" y2="58456"/>
                          <a14:backgroundMark x1="28080" y1="56985" x2="36594" y2="60478"/>
                          <a14:backgroundMark x1="70652" y1="13051" x2="70652" y2="1305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86179" y="1078319"/>
              <a:ext cx="2621363" cy="2583372"/>
            </a:xfrm>
            <a:prstGeom prst="rect">
              <a:avLst/>
            </a:prstGeom>
          </p:spPr>
        </p:pic>
        <p:sp>
          <p:nvSpPr>
            <p:cNvPr id="25" name="Trapezoid 24">
              <a:extLst>
                <a:ext uri="{FF2B5EF4-FFF2-40B4-BE49-F238E27FC236}">
                  <a16:creationId xmlns:a16="http://schemas.microsoft.com/office/drawing/2014/main" id="{AEA50970-8E64-66A8-668B-D9D28226428A}"/>
                </a:ext>
              </a:extLst>
            </p:cNvPr>
            <p:cNvSpPr/>
            <p:nvPr/>
          </p:nvSpPr>
          <p:spPr>
            <a:xfrm>
              <a:off x="2757452" y="1558898"/>
              <a:ext cx="999111" cy="450399"/>
            </a:xfrm>
            <a:prstGeom prst="trapezoid">
              <a:avLst>
                <a:gd name="adj" fmla="val 43542"/>
              </a:avLst>
            </a:prstGeom>
            <a:solidFill>
              <a:srgbClr val="F7C1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: Top Corners Snipped 25">
              <a:extLst>
                <a:ext uri="{FF2B5EF4-FFF2-40B4-BE49-F238E27FC236}">
                  <a16:creationId xmlns:a16="http://schemas.microsoft.com/office/drawing/2014/main" id="{009BBE1A-F790-61CB-8AB0-96F56D0EF9AE}"/>
                </a:ext>
              </a:extLst>
            </p:cNvPr>
            <p:cNvSpPr/>
            <p:nvPr/>
          </p:nvSpPr>
          <p:spPr>
            <a:xfrm flipV="1">
              <a:off x="2592202" y="1900237"/>
              <a:ext cx="1364342" cy="267967"/>
            </a:xfrm>
            <a:prstGeom prst="snip2SameRect">
              <a:avLst>
                <a:gd name="adj1" fmla="val 48658"/>
                <a:gd name="adj2" fmla="val 0"/>
              </a:avLst>
            </a:prstGeom>
            <a:solidFill>
              <a:srgbClr val="B649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C354FFB6-218B-9933-507F-23DAB80B6484}"/>
                </a:ext>
              </a:extLst>
            </p:cNvPr>
            <p:cNvSpPr/>
            <p:nvPr/>
          </p:nvSpPr>
          <p:spPr>
            <a:xfrm>
              <a:off x="3591313" y="2153915"/>
              <a:ext cx="355628" cy="355628"/>
            </a:xfrm>
            <a:prstGeom prst="ellipse">
              <a:avLst/>
            </a:prstGeom>
            <a:solidFill>
              <a:schemeClr val="bg1"/>
            </a:solidFill>
            <a:ln w="88900">
              <a:solidFill>
                <a:srgbClr val="B6493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1BD168CF-9A1E-DA79-0E4F-F8D8874DCB2C}"/>
                </a:ext>
              </a:extLst>
            </p:cNvPr>
            <p:cNvSpPr/>
            <p:nvPr/>
          </p:nvSpPr>
          <p:spPr>
            <a:xfrm>
              <a:off x="2930551" y="2148858"/>
              <a:ext cx="355628" cy="355628"/>
            </a:xfrm>
            <a:prstGeom prst="ellipse">
              <a:avLst/>
            </a:prstGeom>
            <a:solidFill>
              <a:schemeClr val="bg1"/>
            </a:solidFill>
            <a:ln w="88900">
              <a:solidFill>
                <a:srgbClr val="B6493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BC30400-ED72-21B6-A3B3-C9922F4F82FE}"/>
              </a:ext>
            </a:extLst>
          </p:cNvPr>
          <p:cNvGrpSpPr/>
          <p:nvPr/>
        </p:nvGrpSpPr>
        <p:grpSpPr>
          <a:xfrm>
            <a:off x="2592202" y="3326404"/>
            <a:ext cx="3315340" cy="2583372"/>
            <a:chOff x="2592202" y="1078319"/>
            <a:chExt cx="3315340" cy="2583372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D956E65C-0C4F-F05F-C8AD-3A878DFE46D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3493" b="64706" l="9964" r="69565">
                          <a14:foregroundMark x1="48551" y1="38787" x2="48551" y2="38787"/>
                          <a14:foregroundMark x1="37862" y1="47610" x2="37862" y2="47610"/>
                          <a14:backgroundMark x1="36232" y1="67647" x2="36232" y2="67647"/>
                          <a14:backgroundMark x1="28623" y1="71691" x2="55435" y2="74449"/>
                          <a14:backgroundMark x1="27536" y1="66728" x2="68478" y2="64522"/>
                          <a14:backgroundMark x1="16848" y1="65625" x2="22464" y2="54963"/>
                          <a14:backgroundMark x1="23370" y1="70404" x2="29167" y2="58456"/>
                          <a14:backgroundMark x1="28080" y1="56985" x2="36594" y2="60478"/>
                          <a14:backgroundMark x1="70652" y1="13051" x2="70652" y2="1305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86179" y="1078319"/>
              <a:ext cx="2621363" cy="2583372"/>
            </a:xfrm>
            <a:prstGeom prst="rect">
              <a:avLst/>
            </a:prstGeom>
          </p:spPr>
        </p:pic>
        <p:sp>
          <p:nvSpPr>
            <p:cNvPr id="31" name="Trapezoid 30">
              <a:extLst>
                <a:ext uri="{FF2B5EF4-FFF2-40B4-BE49-F238E27FC236}">
                  <a16:creationId xmlns:a16="http://schemas.microsoft.com/office/drawing/2014/main" id="{D3826ED8-B024-7D23-3F4C-DCD3F65BB640}"/>
                </a:ext>
              </a:extLst>
            </p:cNvPr>
            <p:cNvSpPr/>
            <p:nvPr/>
          </p:nvSpPr>
          <p:spPr>
            <a:xfrm>
              <a:off x="2757452" y="1558898"/>
              <a:ext cx="999111" cy="450399"/>
            </a:xfrm>
            <a:prstGeom prst="trapezoid">
              <a:avLst>
                <a:gd name="adj" fmla="val 43542"/>
              </a:avLst>
            </a:prstGeom>
            <a:solidFill>
              <a:srgbClr val="F7C1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: Top Corners Snipped 31">
              <a:extLst>
                <a:ext uri="{FF2B5EF4-FFF2-40B4-BE49-F238E27FC236}">
                  <a16:creationId xmlns:a16="http://schemas.microsoft.com/office/drawing/2014/main" id="{E477A054-3531-1614-0A59-9D5C4753E893}"/>
                </a:ext>
              </a:extLst>
            </p:cNvPr>
            <p:cNvSpPr/>
            <p:nvPr/>
          </p:nvSpPr>
          <p:spPr>
            <a:xfrm flipV="1">
              <a:off x="2592202" y="1900237"/>
              <a:ext cx="1364342" cy="267967"/>
            </a:xfrm>
            <a:prstGeom prst="snip2SameRect">
              <a:avLst>
                <a:gd name="adj1" fmla="val 48658"/>
                <a:gd name="adj2" fmla="val 0"/>
              </a:avLst>
            </a:prstGeom>
            <a:solidFill>
              <a:srgbClr val="8EB3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564231CE-6CD7-F993-22D0-D145A17CA1DA}"/>
                </a:ext>
              </a:extLst>
            </p:cNvPr>
            <p:cNvSpPr/>
            <p:nvPr/>
          </p:nvSpPr>
          <p:spPr>
            <a:xfrm>
              <a:off x="3591313" y="2153915"/>
              <a:ext cx="355628" cy="355628"/>
            </a:xfrm>
            <a:prstGeom prst="ellipse">
              <a:avLst/>
            </a:prstGeom>
            <a:solidFill>
              <a:schemeClr val="bg1"/>
            </a:solidFill>
            <a:ln w="88900">
              <a:solidFill>
                <a:srgbClr val="8EB3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98C08338-C1D0-69B9-4D30-4C54ACA0CEE1}"/>
                </a:ext>
              </a:extLst>
            </p:cNvPr>
            <p:cNvSpPr/>
            <p:nvPr/>
          </p:nvSpPr>
          <p:spPr>
            <a:xfrm>
              <a:off x="2930551" y="2148858"/>
              <a:ext cx="355628" cy="355628"/>
            </a:xfrm>
            <a:prstGeom prst="ellipse">
              <a:avLst/>
            </a:prstGeom>
            <a:solidFill>
              <a:schemeClr val="bg1"/>
            </a:solidFill>
            <a:ln w="88900">
              <a:solidFill>
                <a:srgbClr val="8EB3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321107AA-6C40-FE81-8F82-941D260515EF}"/>
              </a:ext>
            </a:extLst>
          </p:cNvPr>
          <p:cNvSpPr txBox="1"/>
          <p:nvPr/>
        </p:nvSpPr>
        <p:spPr>
          <a:xfrm>
            <a:off x="653143" y="725714"/>
            <a:ext cx="2621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>
                <a:solidFill>
                  <a:schemeClr val="accent2"/>
                </a:solidFill>
                <a:latin typeface="+mj-lt"/>
              </a:rPr>
              <a:t>Current Scenario</a:t>
            </a:r>
            <a:endParaRPr lang="en-US" sz="2400" b="1" dirty="0">
              <a:solidFill>
                <a:schemeClr val="accent2"/>
              </a:solidFill>
              <a:latin typeface="+mj-lt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162418F-7E22-A06D-E4F7-23C49D87E6FC}"/>
              </a:ext>
            </a:extLst>
          </p:cNvPr>
          <p:cNvGrpSpPr/>
          <p:nvPr/>
        </p:nvGrpSpPr>
        <p:grpSpPr>
          <a:xfrm>
            <a:off x="2592202" y="1078319"/>
            <a:ext cx="3315340" cy="2583372"/>
            <a:chOff x="2592202" y="1078319"/>
            <a:chExt cx="3315340" cy="2583372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3045E844-5E82-DF88-5CB4-566165892F3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3493" b="64706" l="9964" r="69565">
                          <a14:foregroundMark x1="48551" y1="38787" x2="48551" y2="38787"/>
                          <a14:foregroundMark x1="37862" y1="47610" x2="37862" y2="47610"/>
                          <a14:backgroundMark x1="36232" y1="67647" x2="36232" y2="67647"/>
                          <a14:backgroundMark x1="28623" y1="71691" x2="55435" y2="74449"/>
                          <a14:backgroundMark x1="27536" y1="66728" x2="68478" y2="64522"/>
                          <a14:backgroundMark x1="16848" y1="65625" x2="22464" y2="54963"/>
                          <a14:backgroundMark x1="23370" y1="70404" x2="29167" y2="58456"/>
                          <a14:backgroundMark x1="28080" y1="56985" x2="36594" y2="60478"/>
                          <a14:backgroundMark x1="70652" y1="13051" x2="70652" y2="1305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86179" y="1078319"/>
              <a:ext cx="2621363" cy="2583372"/>
            </a:xfrm>
            <a:prstGeom prst="rect">
              <a:avLst/>
            </a:prstGeom>
          </p:spPr>
        </p:pic>
        <p:sp>
          <p:nvSpPr>
            <p:cNvPr id="12" name="Trapezoid 11">
              <a:extLst>
                <a:ext uri="{FF2B5EF4-FFF2-40B4-BE49-F238E27FC236}">
                  <a16:creationId xmlns:a16="http://schemas.microsoft.com/office/drawing/2014/main" id="{DCF6B4CC-EA18-54BD-F5EF-119662BA84A5}"/>
                </a:ext>
              </a:extLst>
            </p:cNvPr>
            <p:cNvSpPr/>
            <p:nvPr/>
          </p:nvSpPr>
          <p:spPr>
            <a:xfrm>
              <a:off x="2757452" y="1558898"/>
              <a:ext cx="999111" cy="450399"/>
            </a:xfrm>
            <a:prstGeom prst="trapezoid">
              <a:avLst>
                <a:gd name="adj" fmla="val 43542"/>
              </a:avLst>
            </a:prstGeom>
            <a:solidFill>
              <a:srgbClr val="F7C1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: Top Corners Snipped 8">
              <a:extLst>
                <a:ext uri="{FF2B5EF4-FFF2-40B4-BE49-F238E27FC236}">
                  <a16:creationId xmlns:a16="http://schemas.microsoft.com/office/drawing/2014/main" id="{300440BA-33D3-D84B-A0F0-51441026E74F}"/>
                </a:ext>
              </a:extLst>
            </p:cNvPr>
            <p:cNvSpPr/>
            <p:nvPr/>
          </p:nvSpPr>
          <p:spPr>
            <a:xfrm flipV="1">
              <a:off x="2592202" y="1900237"/>
              <a:ext cx="1364342" cy="267967"/>
            </a:xfrm>
            <a:prstGeom prst="snip2SameRect">
              <a:avLst>
                <a:gd name="adj1" fmla="val 48658"/>
                <a:gd name="adj2" fmla="val 0"/>
              </a:avLst>
            </a:prstGeom>
            <a:solidFill>
              <a:srgbClr val="B649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87EBA545-0D50-BE96-8A0D-E4E2002FAAFB}"/>
                </a:ext>
              </a:extLst>
            </p:cNvPr>
            <p:cNvSpPr/>
            <p:nvPr/>
          </p:nvSpPr>
          <p:spPr>
            <a:xfrm>
              <a:off x="3591313" y="2153915"/>
              <a:ext cx="355628" cy="355628"/>
            </a:xfrm>
            <a:prstGeom prst="ellipse">
              <a:avLst/>
            </a:prstGeom>
            <a:solidFill>
              <a:schemeClr val="bg1"/>
            </a:solidFill>
            <a:ln w="88900">
              <a:solidFill>
                <a:srgbClr val="B6493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B4CB45A0-87F3-7C03-53B5-B34AEE4BFEC9}"/>
                </a:ext>
              </a:extLst>
            </p:cNvPr>
            <p:cNvSpPr/>
            <p:nvPr/>
          </p:nvSpPr>
          <p:spPr>
            <a:xfrm>
              <a:off x="2930551" y="2148858"/>
              <a:ext cx="355628" cy="355628"/>
            </a:xfrm>
            <a:prstGeom prst="ellipse">
              <a:avLst/>
            </a:prstGeom>
            <a:solidFill>
              <a:schemeClr val="bg1"/>
            </a:solidFill>
            <a:ln w="88900">
              <a:solidFill>
                <a:srgbClr val="B6493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26" name="Picture 2" descr="Truck Loaded Goods in Warehouse Stock Vector - Illustration of industry,  freight: 66636056">
            <a:extLst>
              <a:ext uri="{FF2B5EF4-FFF2-40B4-BE49-F238E27FC236}">
                <a16:creationId xmlns:a16="http://schemas.microsoft.com/office/drawing/2014/main" id="{B84C8997-D326-8CAA-3537-F3853239FB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5734" y="3271800"/>
            <a:ext cx="2330208" cy="1165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5" name="Group 34">
            <a:extLst>
              <a:ext uri="{FF2B5EF4-FFF2-40B4-BE49-F238E27FC236}">
                <a16:creationId xmlns:a16="http://schemas.microsoft.com/office/drawing/2014/main" id="{78F29DFF-8F93-AB4B-1CD8-42C3161CFEB6}"/>
              </a:ext>
            </a:extLst>
          </p:cNvPr>
          <p:cNvGrpSpPr/>
          <p:nvPr/>
        </p:nvGrpSpPr>
        <p:grpSpPr>
          <a:xfrm>
            <a:off x="2592202" y="4469994"/>
            <a:ext cx="3315340" cy="2583372"/>
            <a:chOff x="2592202" y="1078319"/>
            <a:chExt cx="3315340" cy="2583372"/>
          </a:xfrm>
        </p:grpSpPr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9CC7561B-9398-B55F-024D-5B87C46034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3493" b="64706" l="9964" r="69565">
                          <a14:foregroundMark x1="48551" y1="38787" x2="48551" y2="38787"/>
                          <a14:foregroundMark x1="37862" y1="47610" x2="37862" y2="47610"/>
                          <a14:backgroundMark x1="36232" y1="67647" x2="36232" y2="67647"/>
                          <a14:backgroundMark x1="28623" y1="71691" x2="55435" y2="74449"/>
                          <a14:backgroundMark x1="27536" y1="66728" x2="68478" y2="64522"/>
                          <a14:backgroundMark x1="16848" y1="65625" x2="22464" y2="54963"/>
                          <a14:backgroundMark x1="23370" y1="70404" x2="29167" y2="58456"/>
                          <a14:backgroundMark x1="28080" y1="56985" x2="36594" y2="60478"/>
                          <a14:backgroundMark x1="70652" y1="13051" x2="70652" y2="1305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86179" y="1078319"/>
              <a:ext cx="2621363" cy="2583372"/>
            </a:xfrm>
            <a:prstGeom prst="rect">
              <a:avLst/>
            </a:prstGeom>
          </p:spPr>
        </p:pic>
        <p:sp>
          <p:nvSpPr>
            <p:cNvPr id="37" name="Trapezoid 36">
              <a:extLst>
                <a:ext uri="{FF2B5EF4-FFF2-40B4-BE49-F238E27FC236}">
                  <a16:creationId xmlns:a16="http://schemas.microsoft.com/office/drawing/2014/main" id="{010E8CA6-2554-878A-7A6A-6A59F101290C}"/>
                </a:ext>
              </a:extLst>
            </p:cNvPr>
            <p:cNvSpPr/>
            <p:nvPr/>
          </p:nvSpPr>
          <p:spPr>
            <a:xfrm>
              <a:off x="2757452" y="1558898"/>
              <a:ext cx="999111" cy="450399"/>
            </a:xfrm>
            <a:prstGeom prst="trapezoid">
              <a:avLst>
                <a:gd name="adj" fmla="val 43542"/>
              </a:avLst>
            </a:prstGeom>
            <a:solidFill>
              <a:srgbClr val="F7C1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: Top Corners Snipped 37">
              <a:extLst>
                <a:ext uri="{FF2B5EF4-FFF2-40B4-BE49-F238E27FC236}">
                  <a16:creationId xmlns:a16="http://schemas.microsoft.com/office/drawing/2014/main" id="{D7CC0E78-6F3A-4123-4F93-7A1F6753722E}"/>
                </a:ext>
              </a:extLst>
            </p:cNvPr>
            <p:cNvSpPr/>
            <p:nvPr/>
          </p:nvSpPr>
          <p:spPr>
            <a:xfrm flipV="1">
              <a:off x="2592202" y="1900237"/>
              <a:ext cx="1364342" cy="267967"/>
            </a:xfrm>
            <a:prstGeom prst="snip2SameRect">
              <a:avLst>
                <a:gd name="adj1" fmla="val 48658"/>
                <a:gd name="adj2" fmla="val 0"/>
              </a:avLst>
            </a:prstGeom>
            <a:solidFill>
              <a:srgbClr val="8EB3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5ECBC140-6B85-A1D1-12D3-1BB7F37F9316}"/>
                </a:ext>
              </a:extLst>
            </p:cNvPr>
            <p:cNvSpPr/>
            <p:nvPr/>
          </p:nvSpPr>
          <p:spPr>
            <a:xfrm>
              <a:off x="3591313" y="2153915"/>
              <a:ext cx="355628" cy="355628"/>
            </a:xfrm>
            <a:prstGeom prst="ellipse">
              <a:avLst/>
            </a:prstGeom>
            <a:solidFill>
              <a:schemeClr val="bg1"/>
            </a:solidFill>
            <a:ln w="88900">
              <a:solidFill>
                <a:srgbClr val="8EB3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7540922-F8E2-C5A6-5590-7642745921A5}"/>
                </a:ext>
              </a:extLst>
            </p:cNvPr>
            <p:cNvSpPr/>
            <p:nvPr/>
          </p:nvSpPr>
          <p:spPr>
            <a:xfrm>
              <a:off x="2930551" y="2148858"/>
              <a:ext cx="355628" cy="355628"/>
            </a:xfrm>
            <a:prstGeom prst="ellipse">
              <a:avLst/>
            </a:prstGeom>
            <a:solidFill>
              <a:schemeClr val="bg1"/>
            </a:solidFill>
            <a:ln w="88900">
              <a:solidFill>
                <a:srgbClr val="8EB3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050" name="Picture 2" descr="Seller Vendor Icon 3 Types Color Stock Vector (Royalty Free) 1059931979 |  Shutterstock">
            <a:extLst>
              <a:ext uri="{FF2B5EF4-FFF2-40B4-BE49-F238E27FC236}">
                <a16:creationId xmlns:a16="http://schemas.microsoft.com/office/drawing/2014/main" id="{04A9A8E4-4366-14E0-D1DE-BEADCDB3278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974" t="15335" r="6410" b="23029"/>
          <a:stretch/>
        </p:blipFill>
        <p:spPr bwMode="auto">
          <a:xfrm>
            <a:off x="649556" y="2739704"/>
            <a:ext cx="1219200" cy="1643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8FAECB9C-8C87-B26A-AF73-B02175597BE2}"/>
              </a:ext>
            </a:extLst>
          </p:cNvPr>
          <p:cNvSpPr txBox="1"/>
          <p:nvPr/>
        </p:nvSpPr>
        <p:spPr>
          <a:xfrm>
            <a:off x="434325" y="4186482"/>
            <a:ext cx="16144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b="1" dirty="0">
                <a:solidFill>
                  <a:srgbClr val="7F754C"/>
                </a:solidFill>
                <a:latin typeface="+mj-lt"/>
              </a:rPr>
              <a:t>Private Vendor</a:t>
            </a:r>
            <a:endParaRPr lang="en-US" sz="1600" b="1" dirty="0">
              <a:solidFill>
                <a:srgbClr val="7F754C"/>
              </a:solidFill>
              <a:latin typeface="+mj-lt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8B0B1B3-F19A-BD6F-AF36-A50B4B09A5E4}"/>
              </a:ext>
            </a:extLst>
          </p:cNvPr>
          <p:cNvSpPr txBox="1"/>
          <p:nvPr/>
        </p:nvSpPr>
        <p:spPr>
          <a:xfrm>
            <a:off x="160857" y="4436904"/>
            <a:ext cx="22878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>
                <a:solidFill>
                  <a:schemeClr val="accent5"/>
                </a:solidFill>
                <a:latin typeface="+mj-lt"/>
              </a:rPr>
              <a:t>@ &lt;&lt; Govt. Prices</a:t>
            </a:r>
            <a:endParaRPr lang="en-US" sz="2000" b="1" dirty="0">
              <a:solidFill>
                <a:schemeClr val="accent5"/>
              </a:solidFill>
              <a:latin typeface="+mj-lt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02EA6A9-3C90-BAFA-666E-C28C2B11B769}"/>
              </a:ext>
            </a:extLst>
          </p:cNvPr>
          <p:cNvSpPr txBox="1"/>
          <p:nvPr/>
        </p:nvSpPr>
        <p:spPr>
          <a:xfrm>
            <a:off x="6962645" y="4436904"/>
            <a:ext cx="19094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>
                <a:solidFill>
                  <a:srgbClr val="8EB341"/>
                </a:solidFill>
                <a:latin typeface="+mj-lt"/>
              </a:rPr>
              <a:t>@ Govt. Prices</a:t>
            </a:r>
            <a:endParaRPr lang="en-US" sz="2000" b="1" dirty="0">
              <a:solidFill>
                <a:srgbClr val="8EB34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2503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CACF24F2-304E-45F6-BA5F-2CB931F62633}"/>
              </a:ext>
            </a:extLst>
          </p:cNvPr>
          <p:cNvGrpSpPr/>
          <p:nvPr/>
        </p:nvGrpSpPr>
        <p:grpSpPr>
          <a:xfrm>
            <a:off x="2592202" y="2168204"/>
            <a:ext cx="3315340" cy="2583372"/>
            <a:chOff x="2592202" y="1078319"/>
            <a:chExt cx="3315340" cy="2583372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F4264C56-11BF-ECB7-C185-B843D3711D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3493" b="64706" l="9964" r="69565">
                          <a14:foregroundMark x1="48551" y1="38787" x2="48551" y2="38787"/>
                          <a14:foregroundMark x1="37862" y1="47610" x2="37862" y2="47610"/>
                          <a14:backgroundMark x1="36232" y1="67647" x2="36232" y2="67647"/>
                          <a14:backgroundMark x1="28623" y1="71691" x2="55435" y2="74449"/>
                          <a14:backgroundMark x1="27536" y1="66728" x2="68478" y2="64522"/>
                          <a14:backgroundMark x1="16848" y1="65625" x2="22464" y2="54963"/>
                          <a14:backgroundMark x1="23370" y1="70404" x2="29167" y2="58456"/>
                          <a14:backgroundMark x1="28080" y1="56985" x2="36594" y2="60478"/>
                          <a14:backgroundMark x1="70652" y1="13051" x2="70652" y2="1305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86179" y="1078319"/>
              <a:ext cx="2621363" cy="2583372"/>
            </a:xfrm>
            <a:prstGeom prst="rect">
              <a:avLst/>
            </a:prstGeom>
          </p:spPr>
        </p:pic>
        <p:sp>
          <p:nvSpPr>
            <p:cNvPr id="25" name="Trapezoid 24">
              <a:extLst>
                <a:ext uri="{FF2B5EF4-FFF2-40B4-BE49-F238E27FC236}">
                  <a16:creationId xmlns:a16="http://schemas.microsoft.com/office/drawing/2014/main" id="{AEA50970-8E64-66A8-668B-D9D28226428A}"/>
                </a:ext>
              </a:extLst>
            </p:cNvPr>
            <p:cNvSpPr/>
            <p:nvPr/>
          </p:nvSpPr>
          <p:spPr>
            <a:xfrm>
              <a:off x="2757452" y="1558898"/>
              <a:ext cx="999111" cy="450399"/>
            </a:xfrm>
            <a:prstGeom prst="trapezoid">
              <a:avLst>
                <a:gd name="adj" fmla="val 43542"/>
              </a:avLst>
            </a:prstGeom>
            <a:solidFill>
              <a:srgbClr val="F7C1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: Top Corners Snipped 25">
              <a:extLst>
                <a:ext uri="{FF2B5EF4-FFF2-40B4-BE49-F238E27FC236}">
                  <a16:creationId xmlns:a16="http://schemas.microsoft.com/office/drawing/2014/main" id="{009BBE1A-F790-61CB-8AB0-96F56D0EF9AE}"/>
                </a:ext>
              </a:extLst>
            </p:cNvPr>
            <p:cNvSpPr/>
            <p:nvPr/>
          </p:nvSpPr>
          <p:spPr>
            <a:xfrm flipV="1">
              <a:off x="2592202" y="1900237"/>
              <a:ext cx="1364342" cy="267967"/>
            </a:xfrm>
            <a:prstGeom prst="snip2SameRect">
              <a:avLst>
                <a:gd name="adj1" fmla="val 48658"/>
                <a:gd name="adj2" fmla="val 0"/>
              </a:avLst>
            </a:prstGeom>
            <a:solidFill>
              <a:srgbClr val="B649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C354FFB6-218B-9933-507F-23DAB80B6484}"/>
                </a:ext>
              </a:extLst>
            </p:cNvPr>
            <p:cNvSpPr/>
            <p:nvPr/>
          </p:nvSpPr>
          <p:spPr>
            <a:xfrm>
              <a:off x="3591313" y="2153915"/>
              <a:ext cx="355628" cy="355628"/>
            </a:xfrm>
            <a:prstGeom prst="ellipse">
              <a:avLst/>
            </a:prstGeom>
            <a:solidFill>
              <a:schemeClr val="bg1"/>
            </a:solidFill>
            <a:ln w="88900">
              <a:solidFill>
                <a:srgbClr val="B6493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1BD168CF-9A1E-DA79-0E4F-F8D8874DCB2C}"/>
                </a:ext>
              </a:extLst>
            </p:cNvPr>
            <p:cNvSpPr/>
            <p:nvPr/>
          </p:nvSpPr>
          <p:spPr>
            <a:xfrm>
              <a:off x="2930551" y="2148858"/>
              <a:ext cx="355628" cy="355628"/>
            </a:xfrm>
            <a:prstGeom prst="ellipse">
              <a:avLst/>
            </a:prstGeom>
            <a:solidFill>
              <a:schemeClr val="bg1"/>
            </a:solidFill>
            <a:ln w="88900">
              <a:solidFill>
                <a:srgbClr val="B6493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BC30400-ED72-21B6-A3B3-C9922F4F82FE}"/>
              </a:ext>
            </a:extLst>
          </p:cNvPr>
          <p:cNvGrpSpPr/>
          <p:nvPr/>
        </p:nvGrpSpPr>
        <p:grpSpPr>
          <a:xfrm>
            <a:off x="2592202" y="3326404"/>
            <a:ext cx="3315340" cy="2583372"/>
            <a:chOff x="2592202" y="1078319"/>
            <a:chExt cx="3315340" cy="2583372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D956E65C-0C4F-F05F-C8AD-3A878DFE46D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3493" b="64706" l="9964" r="69565">
                          <a14:foregroundMark x1="48551" y1="38787" x2="48551" y2="38787"/>
                          <a14:foregroundMark x1="37862" y1="47610" x2="37862" y2="47610"/>
                          <a14:backgroundMark x1="36232" y1="67647" x2="36232" y2="67647"/>
                          <a14:backgroundMark x1="28623" y1="71691" x2="55435" y2="74449"/>
                          <a14:backgroundMark x1="27536" y1="66728" x2="68478" y2="64522"/>
                          <a14:backgroundMark x1="16848" y1="65625" x2="22464" y2="54963"/>
                          <a14:backgroundMark x1="23370" y1="70404" x2="29167" y2="58456"/>
                          <a14:backgroundMark x1="28080" y1="56985" x2="36594" y2="60478"/>
                          <a14:backgroundMark x1="70652" y1="13051" x2="70652" y2="1305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86179" y="1078319"/>
              <a:ext cx="2621363" cy="2583372"/>
            </a:xfrm>
            <a:prstGeom prst="rect">
              <a:avLst/>
            </a:prstGeom>
          </p:spPr>
        </p:pic>
        <p:sp>
          <p:nvSpPr>
            <p:cNvPr id="31" name="Trapezoid 30">
              <a:extLst>
                <a:ext uri="{FF2B5EF4-FFF2-40B4-BE49-F238E27FC236}">
                  <a16:creationId xmlns:a16="http://schemas.microsoft.com/office/drawing/2014/main" id="{D3826ED8-B024-7D23-3F4C-DCD3F65BB640}"/>
                </a:ext>
              </a:extLst>
            </p:cNvPr>
            <p:cNvSpPr/>
            <p:nvPr/>
          </p:nvSpPr>
          <p:spPr>
            <a:xfrm>
              <a:off x="2757452" y="1558898"/>
              <a:ext cx="999111" cy="450399"/>
            </a:xfrm>
            <a:prstGeom prst="trapezoid">
              <a:avLst>
                <a:gd name="adj" fmla="val 43542"/>
              </a:avLst>
            </a:prstGeom>
            <a:solidFill>
              <a:srgbClr val="F7C1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: Top Corners Snipped 31">
              <a:extLst>
                <a:ext uri="{FF2B5EF4-FFF2-40B4-BE49-F238E27FC236}">
                  <a16:creationId xmlns:a16="http://schemas.microsoft.com/office/drawing/2014/main" id="{E477A054-3531-1614-0A59-9D5C4753E893}"/>
                </a:ext>
              </a:extLst>
            </p:cNvPr>
            <p:cNvSpPr/>
            <p:nvPr/>
          </p:nvSpPr>
          <p:spPr>
            <a:xfrm flipV="1">
              <a:off x="2592202" y="1900237"/>
              <a:ext cx="1364342" cy="267967"/>
            </a:xfrm>
            <a:prstGeom prst="snip2SameRect">
              <a:avLst>
                <a:gd name="adj1" fmla="val 48658"/>
                <a:gd name="adj2" fmla="val 0"/>
              </a:avLst>
            </a:prstGeom>
            <a:solidFill>
              <a:srgbClr val="8EB3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564231CE-6CD7-F993-22D0-D145A17CA1DA}"/>
                </a:ext>
              </a:extLst>
            </p:cNvPr>
            <p:cNvSpPr/>
            <p:nvPr/>
          </p:nvSpPr>
          <p:spPr>
            <a:xfrm>
              <a:off x="3591313" y="2153915"/>
              <a:ext cx="355628" cy="355628"/>
            </a:xfrm>
            <a:prstGeom prst="ellipse">
              <a:avLst/>
            </a:prstGeom>
            <a:solidFill>
              <a:schemeClr val="bg1"/>
            </a:solidFill>
            <a:ln w="88900">
              <a:solidFill>
                <a:srgbClr val="8EB3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98C08338-C1D0-69B9-4D30-4C54ACA0CEE1}"/>
                </a:ext>
              </a:extLst>
            </p:cNvPr>
            <p:cNvSpPr/>
            <p:nvPr/>
          </p:nvSpPr>
          <p:spPr>
            <a:xfrm>
              <a:off x="2930551" y="2148858"/>
              <a:ext cx="355628" cy="355628"/>
            </a:xfrm>
            <a:prstGeom prst="ellipse">
              <a:avLst/>
            </a:prstGeom>
            <a:solidFill>
              <a:schemeClr val="bg1"/>
            </a:solidFill>
            <a:ln w="88900">
              <a:solidFill>
                <a:srgbClr val="8EB3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321107AA-6C40-FE81-8F82-941D260515EF}"/>
              </a:ext>
            </a:extLst>
          </p:cNvPr>
          <p:cNvSpPr txBox="1"/>
          <p:nvPr/>
        </p:nvSpPr>
        <p:spPr>
          <a:xfrm>
            <a:off x="653143" y="725714"/>
            <a:ext cx="2621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>
                <a:solidFill>
                  <a:schemeClr val="accent2"/>
                </a:solidFill>
                <a:latin typeface="+mj-lt"/>
              </a:rPr>
              <a:t>Current Scenario</a:t>
            </a:r>
            <a:endParaRPr lang="en-US" sz="2400" b="1" dirty="0">
              <a:solidFill>
                <a:schemeClr val="accent2"/>
              </a:solidFill>
              <a:latin typeface="+mj-lt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162418F-7E22-A06D-E4F7-23C49D87E6FC}"/>
              </a:ext>
            </a:extLst>
          </p:cNvPr>
          <p:cNvGrpSpPr/>
          <p:nvPr/>
        </p:nvGrpSpPr>
        <p:grpSpPr>
          <a:xfrm>
            <a:off x="2592202" y="1078319"/>
            <a:ext cx="3315340" cy="2583372"/>
            <a:chOff x="2592202" y="1078319"/>
            <a:chExt cx="3315340" cy="2583372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3045E844-5E82-DF88-5CB4-566165892F3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3493" b="64706" l="9964" r="69565">
                          <a14:foregroundMark x1="48551" y1="38787" x2="48551" y2="38787"/>
                          <a14:foregroundMark x1="37862" y1="47610" x2="37862" y2="47610"/>
                          <a14:backgroundMark x1="36232" y1="67647" x2="36232" y2="67647"/>
                          <a14:backgroundMark x1="28623" y1="71691" x2="55435" y2="74449"/>
                          <a14:backgroundMark x1="27536" y1="66728" x2="68478" y2="64522"/>
                          <a14:backgroundMark x1="16848" y1="65625" x2="22464" y2="54963"/>
                          <a14:backgroundMark x1="23370" y1="70404" x2="29167" y2="58456"/>
                          <a14:backgroundMark x1="28080" y1="56985" x2="36594" y2="60478"/>
                          <a14:backgroundMark x1="70652" y1="13051" x2="70652" y2="1305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86179" y="1078319"/>
              <a:ext cx="2621363" cy="2583372"/>
            </a:xfrm>
            <a:prstGeom prst="rect">
              <a:avLst/>
            </a:prstGeom>
          </p:spPr>
        </p:pic>
        <p:sp>
          <p:nvSpPr>
            <p:cNvPr id="12" name="Trapezoid 11">
              <a:extLst>
                <a:ext uri="{FF2B5EF4-FFF2-40B4-BE49-F238E27FC236}">
                  <a16:creationId xmlns:a16="http://schemas.microsoft.com/office/drawing/2014/main" id="{DCF6B4CC-EA18-54BD-F5EF-119662BA84A5}"/>
                </a:ext>
              </a:extLst>
            </p:cNvPr>
            <p:cNvSpPr/>
            <p:nvPr/>
          </p:nvSpPr>
          <p:spPr>
            <a:xfrm>
              <a:off x="2757452" y="1558898"/>
              <a:ext cx="999111" cy="450399"/>
            </a:xfrm>
            <a:prstGeom prst="trapezoid">
              <a:avLst>
                <a:gd name="adj" fmla="val 43542"/>
              </a:avLst>
            </a:prstGeom>
            <a:solidFill>
              <a:srgbClr val="F7C1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: Top Corners Snipped 8">
              <a:extLst>
                <a:ext uri="{FF2B5EF4-FFF2-40B4-BE49-F238E27FC236}">
                  <a16:creationId xmlns:a16="http://schemas.microsoft.com/office/drawing/2014/main" id="{300440BA-33D3-D84B-A0F0-51441026E74F}"/>
                </a:ext>
              </a:extLst>
            </p:cNvPr>
            <p:cNvSpPr/>
            <p:nvPr/>
          </p:nvSpPr>
          <p:spPr>
            <a:xfrm flipV="1">
              <a:off x="2592202" y="1900237"/>
              <a:ext cx="1364342" cy="267967"/>
            </a:xfrm>
            <a:prstGeom prst="snip2SameRect">
              <a:avLst>
                <a:gd name="adj1" fmla="val 48658"/>
                <a:gd name="adj2" fmla="val 0"/>
              </a:avLst>
            </a:prstGeom>
            <a:solidFill>
              <a:srgbClr val="B649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87EBA545-0D50-BE96-8A0D-E4E2002FAAFB}"/>
                </a:ext>
              </a:extLst>
            </p:cNvPr>
            <p:cNvSpPr/>
            <p:nvPr/>
          </p:nvSpPr>
          <p:spPr>
            <a:xfrm>
              <a:off x="3591313" y="2153915"/>
              <a:ext cx="355628" cy="355628"/>
            </a:xfrm>
            <a:prstGeom prst="ellipse">
              <a:avLst/>
            </a:prstGeom>
            <a:solidFill>
              <a:schemeClr val="bg1"/>
            </a:solidFill>
            <a:ln w="88900">
              <a:solidFill>
                <a:srgbClr val="B6493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B4CB45A0-87F3-7C03-53B5-B34AEE4BFEC9}"/>
                </a:ext>
              </a:extLst>
            </p:cNvPr>
            <p:cNvSpPr/>
            <p:nvPr/>
          </p:nvSpPr>
          <p:spPr>
            <a:xfrm>
              <a:off x="2930551" y="2148858"/>
              <a:ext cx="355628" cy="355628"/>
            </a:xfrm>
            <a:prstGeom prst="ellipse">
              <a:avLst/>
            </a:prstGeom>
            <a:solidFill>
              <a:schemeClr val="bg1"/>
            </a:solidFill>
            <a:ln w="88900">
              <a:solidFill>
                <a:srgbClr val="B6493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26" name="Picture 2" descr="Truck Loaded Goods in Warehouse Stock Vector - Illustration of industry,  freight: 66636056">
            <a:extLst>
              <a:ext uri="{FF2B5EF4-FFF2-40B4-BE49-F238E27FC236}">
                <a16:creationId xmlns:a16="http://schemas.microsoft.com/office/drawing/2014/main" id="{B84C8997-D326-8CAA-3537-F3853239FB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5734" y="3271800"/>
            <a:ext cx="2330208" cy="1165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5" name="Group 34">
            <a:extLst>
              <a:ext uri="{FF2B5EF4-FFF2-40B4-BE49-F238E27FC236}">
                <a16:creationId xmlns:a16="http://schemas.microsoft.com/office/drawing/2014/main" id="{78F29DFF-8F93-AB4B-1CD8-42C3161CFEB6}"/>
              </a:ext>
            </a:extLst>
          </p:cNvPr>
          <p:cNvGrpSpPr/>
          <p:nvPr/>
        </p:nvGrpSpPr>
        <p:grpSpPr>
          <a:xfrm>
            <a:off x="2592202" y="4469994"/>
            <a:ext cx="3315340" cy="2583372"/>
            <a:chOff x="2592202" y="1078319"/>
            <a:chExt cx="3315340" cy="2583372"/>
          </a:xfrm>
        </p:grpSpPr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9CC7561B-9398-B55F-024D-5B87C46034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3493" b="64706" l="9964" r="69565">
                          <a14:foregroundMark x1="48551" y1="38787" x2="48551" y2="38787"/>
                          <a14:foregroundMark x1="37862" y1="47610" x2="37862" y2="47610"/>
                          <a14:backgroundMark x1="36232" y1="67647" x2="36232" y2="67647"/>
                          <a14:backgroundMark x1="28623" y1="71691" x2="55435" y2="74449"/>
                          <a14:backgroundMark x1="27536" y1="66728" x2="68478" y2="64522"/>
                          <a14:backgroundMark x1="16848" y1="65625" x2="22464" y2="54963"/>
                          <a14:backgroundMark x1="23370" y1="70404" x2="29167" y2="58456"/>
                          <a14:backgroundMark x1="28080" y1="56985" x2="36594" y2="60478"/>
                          <a14:backgroundMark x1="70652" y1="13051" x2="70652" y2="1305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86179" y="1078319"/>
              <a:ext cx="2621363" cy="2583372"/>
            </a:xfrm>
            <a:prstGeom prst="rect">
              <a:avLst/>
            </a:prstGeom>
          </p:spPr>
        </p:pic>
        <p:sp>
          <p:nvSpPr>
            <p:cNvPr id="37" name="Trapezoid 36">
              <a:extLst>
                <a:ext uri="{FF2B5EF4-FFF2-40B4-BE49-F238E27FC236}">
                  <a16:creationId xmlns:a16="http://schemas.microsoft.com/office/drawing/2014/main" id="{010E8CA6-2554-878A-7A6A-6A59F101290C}"/>
                </a:ext>
              </a:extLst>
            </p:cNvPr>
            <p:cNvSpPr/>
            <p:nvPr/>
          </p:nvSpPr>
          <p:spPr>
            <a:xfrm>
              <a:off x="2757452" y="1558898"/>
              <a:ext cx="999111" cy="450399"/>
            </a:xfrm>
            <a:prstGeom prst="trapezoid">
              <a:avLst>
                <a:gd name="adj" fmla="val 43542"/>
              </a:avLst>
            </a:prstGeom>
            <a:solidFill>
              <a:srgbClr val="F7C1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: Top Corners Snipped 37">
              <a:extLst>
                <a:ext uri="{FF2B5EF4-FFF2-40B4-BE49-F238E27FC236}">
                  <a16:creationId xmlns:a16="http://schemas.microsoft.com/office/drawing/2014/main" id="{D7CC0E78-6F3A-4123-4F93-7A1F6753722E}"/>
                </a:ext>
              </a:extLst>
            </p:cNvPr>
            <p:cNvSpPr/>
            <p:nvPr/>
          </p:nvSpPr>
          <p:spPr>
            <a:xfrm flipV="1">
              <a:off x="2592202" y="1900237"/>
              <a:ext cx="1364342" cy="267967"/>
            </a:xfrm>
            <a:prstGeom prst="snip2SameRect">
              <a:avLst>
                <a:gd name="adj1" fmla="val 48658"/>
                <a:gd name="adj2" fmla="val 0"/>
              </a:avLst>
            </a:prstGeom>
            <a:solidFill>
              <a:srgbClr val="8EB3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5ECBC140-6B85-A1D1-12D3-1BB7F37F9316}"/>
                </a:ext>
              </a:extLst>
            </p:cNvPr>
            <p:cNvSpPr/>
            <p:nvPr/>
          </p:nvSpPr>
          <p:spPr>
            <a:xfrm>
              <a:off x="3591313" y="2153915"/>
              <a:ext cx="355628" cy="355628"/>
            </a:xfrm>
            <a:prstGeom prst="ellipse">
              <a:avLst/>
            </a:prstGeom>
            <a:solidFill>
              <a:schemeClr val="bg1"/>
            </a:solidFill>
            <a:ln w="88900">
              <a:solidFill>
                <a:srgbClr val="8EB3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7540922-F8E2-C5A6-5590-7642745921A5}"/>
                </a:ext>
              </a:extLst>
            </p:cNvPr>
            <p:cNvSpPr/>
            <p:nvPr/>
          </p:nvSpPr>
          <p:spPr>
            <a:xfrm>
              <a:off x="2930551" y="2148858"/>
              <a:ext cx="355628" cy="355628"/>
            </a:xfrm>
            <a:prstGeom prst="ellipse">
              <a:avLst/>
            </a:prstGeom>
            <a:solidFill>
              <a:schemeClr val="bg1"/>
            </a:solidFill>
            <a:ln w="88900">
              <a:solidFill>
                <a:srgbClr val="8EB3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050" name="Picture 2" descr="Seller Vendor Icon 3 Types Color Stock Vector (Royalty Free) 1059931979 |  Shutterstock">
            <a:extLst>
              <a:ext uri="{FF2B5EF4-FFF2-40B4-BE49-F238E27FC236}">
                <a16:creationId xmlns:a16="http://schemas.microsoft.com/office/drawing/2014/main" id="{04A9A8E4-4366-14E0-D1DE-BEADCDB3278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974" t="15335" r="6410" b="23029"/>
          <a:stretch/>
        </p:blipFill>
        <p:spPr bwMode="auto">
          <a:xfrm>
            <a:off x="649556" y="2739704"/>
            <a:ext cx="1219200" cy="1643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8FAECB9C-8C87-B26A-AF73-B02175597BE2}"/>
              </a:ext>
            </a:extLst>
          </p:cNvPr>
          <p:cNvSpPr txBox="1"/>
          <p:nvPr/>
        </p:nvSpPr>
        <p:spPr>
          <a:xfrm>
            <a:off x="434325" y="4186482"/>
            <a:ext cx="16144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b="1" dirty="0">
                <a:solidFill>
                  <a:srgbClr val="7F754C"/>
                </a:solidFill>
                <a:latin typeface="+mj-lt"/>
              </a:rPr>
              <a:t>Private Vendor</a:t>
            </a:r>
            <a:endParaRPr lang="en-US" sz="1600" b="1" dirty="0">
              <a:solidFill>
                <a:srgbClr val="7F754C"/>
              </a:solidFill>
              <a:latin typeface="+mj-lt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9CE3918-8965-FE29-F96F-BFC650B150BB}"/>
              </a:ext>
            </a:extLst>
          </p:cNvPr>
          <p:cNvSpPr txBox="1"/>
          <p:nvPr/>
        </p:nvSpPr>
        <p:spPr>
          <a:xfrm>
            <a:off x="5197061" y="1898152"/>
            <a:ext cx="31754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B6493E"/>
                </a:solidFill>
                <a:latin typeface="+mj-lt"/>
              </a:rPr>
              <a:t>Selling in other Mandi Increases Logistics Cost</a:t>
            </a:r>
            <a:endParaRPr lang="en-US" b="1" dirty="0">
              <a:solidFill>
                <a:srgbClr val="B6493E"/>
              </a:solidFill>
              <a:latin typeface="+mj-lt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8BED4BE-66A7-8B8A-91D9-EF29D496E832}"/>
              </a:ext>
            </a:extLst>
          </p:cNvPr>
          <p:cNvSpPr txBox="1"/>
          <p:nvPr/>
        </p:nvSpPr>
        <p:spPr>
          <a:xfrm>
            <a:off x="160857" y="4436904"/>
            <a:ext cx="22878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>
                <a:solidFill>
                  <a:schemeClr val="accent5"/>
                </a:solidFill>
                <a:latin typeface="+mj-lt"/>
              </a:rPr>
              <a:t>@ &lt;&lt; Govt. Prices</a:t>
            </a:r>
            <a:endParaRPr lang="en-US" sz="2000" b="1" dirty="0">
              <a:solidFill>
                <a:schemeClr val="accent5"/>
              </a:solidFill>
              <a:latin typeface="+mj-lt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2EF4775-6E19-2524-0605-B23BD5F0A570}"/>
              </a:ext>
            </a:extLst>
          </p:cNvPr>
          <p:cNvSpPr txBox="1"/>
          <p:nvPr/>
        </p:nvSpPr>
        <p:spPr>
          <a:xfrm>
            <a:off x="6962645" y="4436904"/>
            <a:ext cx="19094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>
                <a:solidFill>
                  <a:srgbClr val="8EB341"/>
                </a:solidFill>
                <a:latin typeface="+mj-lt"/>
              </a:rPr>
              <a:t>@ Govt. Prices</a:t>
            </a:r>
            <a:endParaRPr lang="en-US" sz="2000" b="1" dirty="0">
              <a:solidFill>
                <a:srgbClr val="8EB34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34749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6FDF721-1F6B-31D4-A0F7-5D8798EE73A5}"/>
              </a:ext>
            </a:extLst>
          </p:cNvPr>
          <p:cNvSpPr txBox="1"/>
          <p:nvPr/>
        </p:nvSpPr>
        <p:spPr>
          <a:xfrm>
            <a:off x="653143" y="725714"/>
            <a:ext cx="13580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>
                <a:solidFill>
                  <a:schemeClr val="accent2"/>
                </a:solidFill>
                <a:latin typeface="+mj-lt"/>
              </a:rPr>
              <a:t>Solution</a:t>
            </a:r>
            <a:endParaRPr lang="en-US" sz="2400" b="1" dirty="0">
              <a:solidFill>
                <a:schemeClr val="accent2"/>
              </a:solidFill>
              <a:latin typeface="+mj-l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7A7F22F-C7C5-0E32-3D37-1723B6B65A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493" b="64706" l="9964" r="69565">
                        <a14:foregroundMark x1="48551" y1="38787" x2="48551" y2="38787"/>
                        <a14:foregroundMark x1="37862" y1="47610" x2="37862" y2="47610"/>
                        <a14:backgroundMark x1="36232" y1="67647" x2="36232" y2="67647"/>
                        <a14:backgroundMark x1="28623" y1="71691" x2="55435" y2="74449"/>
                        <a14:backgroundMark x1="27536" y1="66728" x2="68478" y2="64522"/>
                        <a14:backgroundMark x1="16848" y1="65625" x2="22464" y2="54963"/>
                        <a14:backgroundMark x1="23370" y1="70404" x2="29167" y2="58456"/>
                        <a14:backgroundMark x1="28080" y1="56985" x2="36594" y2="60478"/>
                        <a14:backgroundMark x1="70652" y1="13051" x2="70652" y2="1305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179" y="1078319"/>
            <a:ext cx="2621363" cy="258337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9CD5F82-83A6-4444-1BFB-AC78EF027A67}"/>
              </a:ext>
            </a:extLst>
          </p:cNvPr>
          <p:cNvSpPr txBox="1"/>
          <p:nvPr/>
        </p:nvSpPr>
        <p:spPr>
          <a:xfrm>
            <a:off x="780143" y="2598003"/>
            <a:ext cx="28647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solidFill>
                  <a:schemeClr val="accent2"/>
                </a:solidFill>
                <a:latin typeface="+mj-lt"/>
              </a:rPr>
              <a:t>Sell from </a:t>
            </a:r>
          </a:p>
          <a:p>
            <a:pPr algn="ctr"/>
            <a:r>
              <a:rPr lang="en-IN" sz="2000" b="1" dirty="0">
                <a:solidFill>
                  <a:schemeClr val="accent2"/>
                </a:solidFill>
                <a:latin typeface="+mj-lt"/>
              </a:rPr>
              <a:t>Site of Production</a:t>
            </a:r>
            <a:endParaRPr lang="en-US" sz="2000" b="1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0E5C33-EB80-B995-6001-477845D582E3}"/>
              </a:ext>
            </a:extLst>
          </p:cNvPr>
          <p:cNvSpPr txBox="1"/>
          <p:nvPr/>
        </p:nvSpPr>
        <p:spPr>
          <a:xfrm>
            <a:off x="5117281" y="2656006"/>
            <a:ext cx="36478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solidFill>
                  <a:schemeClr val="accent2"/>
                </a:solidFill>
                <a:latin typeface="+mj-lt"/>
              </a:rPr>
              <a:t>Information on different Mandi Prices</a:t>
            </a:r>
            <a:endParaRPr lang="en-US" sz="2000" b="1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329652-1656-AFA9-A0CF-204AE9FB9407}"/>
              </a:ext>
            </a:extLst>
          </p:cNvPr>
          <p:cNvSpPr txBox="1"/>
          <p:nvPr/>
        </p:nvSpPr>
        <p:spPr>
          <a:xfrm>
            <a:off x="2390321" y="3873018"/>
            <a:ext cx="41093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solidFill>
                  <a:schemeClr val="accent2"/>
                </a:solidFill>
                <a:latin typeface="+mj-lt"/>
              </a:rPr>
              <a:t>Comprehensive Comparison of Alternatives</a:t>
            </a:r>
            <a:endParaRPr lang="en-US" sz="2000" b="1" dirty="0">
              <a:solidFill>
                <a:schemeClr val="accent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8508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7957859A-40A3-EBA6-C98D-0806F5005F78}"/>
              </a:ext>
            </a:extLst>
          </p:cNvPr>
          <p:cNvSpPr/>
          <p:nvPr/>
        </p:nvSpPr>
        <p:spPr>
          <a:xfrm>
            <a:off x="2663885" y="2089831"/>
            <a:ext cx="364155" cy="345038"/>
          </a:xfrm>
          <a:prstGeom prst="ellipse">
            <a:avLst/>
          </a:prstGeom>
          <a:solidFill>
            <a:srgbClr val="7BC2B9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Eras Medium ITC" panose="020B0602030504020804" pitchFamily="34" charset="0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CF9932CA-257B-4915-34DB-8F8E4932B350}"/>
              </a:ext>
            </a:extLst>
          </p:cNvPr>
          <p:cNvSpPr/>
          <p:nvPr/>
        </p:nvSpPr>
        <p:spPr>
          <a:xfrm>
            <a:off x="3492050" y="2110603"/>
            <a:ext cx="364155" cy="345038"/>
          </a:xfrm>
          <a:prstGeom prst="ellipse">
            <a:avLst/>
          </a:prstGeom>
          <a:solidFill>
            <a:srgbClr val="7BC2B9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Eras Medium ITC" panose="020B06020305040208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234E38-E5B4-A366-66B0-5C1BD4C4051D}"/>
              </a:ext>
            </a:extLst>
          </p:cNvPr>
          <p:cNvSpPr txBox="1"/>
          <p:nvPr/>
        </p:nvSpPr>
        <p:spPr>
          <a:xfrm>
            <a:off x="2255951" y="2037457"/>
            <a:ext cx="119423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350" i="1" dirty="0">
                <a:solidFill>
                  <a:schemeClr val="tx1">
                    <a:lumMod val="75000"/>
                    <a:lumOff val="25000"/>
                  </a:schemeClr>
                </a:solidFill>
                <a:latin typeface="Eras Medium ITC" panose="020B0602030504020804" pitchFamily="34" charset="0"/>
              </a:rPr>
              <a:t>Daily Fuel Cost</a:t>
            </a:r>
            <a:endParaRPr lang="en-US" sz="1350" i="1" dirty="0">
              <a:solidFill>
                <a:schemeClr val="tx1">
                  <a:lumMod val="75000"/>
                  <a:lumOff val="25000"/>
                </a:schemeClr>
              </a:solidFill>
              <a:latin typeface="Eras Medium ITC" panose="020B0602030504020804" pitchFamily="34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513DAC4-CDC3-EABA-8839-0FF677D67A31}"/>
              </a:ext>
            </a:extLst>
          </p:cNvPr>
          <p:cNvSpPr/>
          <p:nvPr/>
        </p:nvSpPr>
        <p:spPr>
          <a:xfrm>
            <a:off x="6026742" y="2438311"/>
            <a:ext cx="256681" cy="253999"/>
          </a:xfrm>
          <a:prstGeom prst="ellipse">
            <a:avLst/>
          </a:prstGeom>
          <a:solidFill>
            <a:srgbClr val="E9C46B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Eras Medium ITC" panose="020B0602030504020804" pitchFamily="34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7D2E2FE-900C-7D7A-68C4-1E79CE88EB45}"/>
              </a:ext>
            </a:extLst>
          </p:cNvPr>
          <p:cNvSpPr/>
          <p:nvPr/>
        </p:nvSpPr>
        <p:spPr>
          <a:xfrm>
            <a:off x="1156553" y="2397147"/>
            <a:ext cx="279082" cy="276166"/>
          </a:xfrm>
          <a:prstGeom prst="ellipse">
            <a:avLst/>
          </a:prstGeom>
          <a:solidFill>
            <a:srgbClr val="E9C46B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Eras Medium ITC" panose="020B0602030504020804" pitchFamily="34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4906B39-CBDE-8406-3ADA-169CACC122B1}"/>
              </a:ext>
            </a:extLst>
          </p:cNvPr>
          <p:cNvSpPr/>
          <p:nvPr/>
        </p:nvSpPr>
        <p:spPr>
          <a:xfrm>
            <a:off x="1064790" y="2664765"/>
            <a:ext cx="279082" cy="276166"/>
          </a:xfrm>
          <a:prstGeom prst="ellipse">
            <a:avLst/>
          </a:prstGeom>
          <a:solidFill>
            <a:srgbClr val="E9C46B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Eras Medium ITC" panose="020B0602030504020804" pitchFamily="34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EF49EE3-B19A-F414-2968-86DC32EFAEE9}"/>
              </a:ext>
            </a:extLst>
          </p:cNvPr>
          <p:cNvSpPr/>
          <p:nvPr/>
        </p:nvSpPr>
        <p:spPr>
          <a:xfrm>
            <a:off x="1213971" y="2941348"/>
            <a:ext cx="279082" cy="276166"/>
          </a:xfrm>
          <a:prstGeom prst="ellipse">
            <a:avLst/>
          </a:prstGeom>
          <a:solidFill>
            <a:srgbClr val="E9C46B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Eras Medium ITC" panose="020B0602030504020804" pitchFamily="34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2BF6984-146A-D136-6555-36B76FECF8C5}"/>
              </a:ext>
            </a:extLst>
          </p:cNvPr>
          <p:cNvSpPr/>
          <p:nvPr/>
        </p:nvSpPr>
        <p:spPr>
          <a:xfrm>
            <a:off x="876482" y="3215792"/>
            <a:ext cx="279082" cy="276166"/>
          </a:xfrm>
          <a:prstGeom prst="ellipse">
            <a:avLst/>
          </a:prstGeom>
          <a:solidFill>
            <a:srgbClr val="E9C46B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Eras Medium ITC" panose="020B0602030504020804" pitchFamily="34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091A36F-93B1-7E87-D423-07AC93659E67}"/>
              </a:ext>
            </a:extLst>
          </p:cNvPr>
          <p:cNvSpPr/>
          <p:nvPr/>
        </p:nvSpPr>
        <p:spPr>
          <a:xfrm>
            <a:off x="951200" y="3695979"/>
            <a:ext cx="279082" cy="276166"/>
          </a:xfrm>
          <a:prstGeom prst="ellipse">
            <a:avLst/>
          </a:prstGeom>
          <a:solidFill>
            <a:srgbClr val="E9C46B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Eras Medium ITC" panose="020B0602030504020804" pitchFamily="34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A4D9AD2-6E68-BCF0-2AE0-7D013F912969}"/>
              </a:ext>
            </a:extLst>
          </p:cNvPr>
          <p:cNvSpPr/>
          <p:nvPr/>
        </p:nvSpPr>
        <p:spPr>
          <a:xfrm>
            <a:off x="4746207" y="2664766"/>
            <a:ext cx="364155" cy="345038"/>
          </a:xfrm>
          <a:prstGeom prst="ellipse">
            <a:avLst/>
          </a:prstGeom>
          <a:solidFill>
            <a:srgbClr val="7BC2B9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Eras Medium ITC" panose="020B0602030504020804" pitchFamily="34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DBF467E-F787-BB8E-E524-C91F4BB6366D}"/>
              </a:ext>
            </a:extLst>
          </p:cNvPr>
          <p:cNvSpPr/>
          <p:nvPr/>
        </p:nvSpPr>
        <p:spPr>
          <a:xfrm>
            <a:off x="4732826" y="3126567"/>
            <a:ext cx="364155" cy="345038"/>
          </a:xfrm>
          <a:prstGeom prst="ellipse">
            <a:avLst/>
          </a:prstGeom>
          <a:solidFill>
            <a:srgbClr val="7BC2B9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Eras Medium ITC" panose="020B06020305040208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468A135-1291-D32D-4AB4-5F06E6C29CCA}"/>
              </a:ext>
            </a:extLst>
          </p:cNvPr>
          <p:cNvSpPr txBox="1"/>
          <p:nvPr/>
        </p:nvSpPr>
        <p:spPr>
          <a:xfrm>
            <a:off x="1055151" y="2086577"/>
            <a:ext cx="1194238" cy="300082"/>
          </a:xfrm>
          <a:prstGeom prst="rect">
            <a:avLst/>
          </a:prstGeom>
          <a:solidFill>
            <a:srgbClr val="EA7152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350" b="1" dirty="0">
                <a:latin typeface="Eras Medium ITC" panose="020B0602030504020804" pitchFamily="34" charset="0"/>
              </a:rPr>
              <a:t>Farmer</a:t>
            </a:r>
            <a:endParaRPr lang="en-US" sz="1350" b="1" dirty="0">
              <a:latin typeface="Eras Medium ITC" panose="020B06020305040208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6B55A01-48F8-7D2F-37CD-EDFC80A66F9B}"/>
              </a:ext>
            </a:extLst>
          </p:cNvPr>
          <p:cNvSpPr txBox="1"/>
          <p:nvPr/>
        </p:nvSpPr>
        <p:spPr>
          <a:xfrm>
            <a:off x="4207283" y="2086577"/>
            <a:ext cx="1428750" cy="300082"/>
          </a:xfrm>
          <a:prstGeom prst="rect">
            <a:avLst/>
          </a:prstGeom>
          <a:solidFill>
            <a:srgbClr val="F5A36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350" b="1" dirty="0">
                <a:latin typeface="Eras Medium ITC" panose="020B0602030504020804" pitchFamily="34" charset="0"/>
              </a:rPr>
              <a:t>Mandi/Market</a:t>
            </a:r>
            <a:endParaRPr lang="en-US" sz="1350" b="1" dirty="0">
              <a:latin typeface="Eras Medium ITC" panose="020B06020305040208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0EEC595-8F22-84DE-1153-276BCCFDB307}"/>
              </a:ext>
            </a:extLst>
          </p:cNvPr>
          <p:cNvSpPr txBox="1"/>
          <p:nvPr/>
        </p:nvSpPr>
        <p:spPr>
          <a:xfrm>
            <a:off x="5866439" y="2086576"/>
            <a:ext cx="1194238" cy="300082"/>
          </a:xfrm>
          <a:prstGeom prst="rect">
            <a:avLst/>
          </a:prstGeom>
          <a:solidFill>
            <a:srgbClr val="EA7152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350" b="1" dirty="0">
                <a:latin typeface="Eras Medium ITC" panose="020B0602030504020804" pitchFamily="34" charset="0"/>
              </a:rPr>
              <a:t>Vendor</a:t>
            </a:r>
            <a:endParaRPr lang="en-US" sz="1350" b="1" dirty="0">
              <a:latin typeface="Eras Medium ITC" panose="020B06020305040208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6D11C34-5210-05CD-C257-2A10FE065FFB}"/>
              </a:ext>
            </a:extLst>
          </p:cNvPr>
          <p:cNvSpPr txBox="1"/>
          <p:nvPr/>
        </p:nvSpPr>
        <p:spPr>
          <a:xfrm>
            <a:off x="1055151" y="2419690"/>
            <a:ext cx="119423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350" i="1" dirty="0">
                <a:solidFill>
                  <a:schemeClr val="tx1">
                    <a:lumMod val="75000"/>
                    <a:lumOff val="25000"/>
                  </a:schemeClr>
                </a:solidFill>
                <a:latin typeface="Eras Medium ITC" panose="020B0602030504020804" pitchFamily="34" charset="0"/>
              </a:rPr>
              <a:t>Location</a:t>
            </a:r>
            <a:endParaRPr lang="en-US" sz="1350" i="1" dirty="0">
              <a:solidFill>
                <a:schemeClr val="tx1">
                  <a:lumMod val="75000"/>
                  <a:lumOff val="25000"/>
                </a:schemeClr>
              </a:solidFill>
              <a:latin typeface="Eras Medium ITC" panose="020B06020305040208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53CFC48-B613-0DAC-C25A-6F57435ED6B3}"/>
              </a:ext>
            </a:extLst>
          </p:cNvPr>
          <p:cNvSpPr txBox="1"/>
          <p:nvPr/>
        </p:nvSpPr>
        <p:spPr>
          <a:xfrm>
            <a:off x="1055151" y="2696689"/>
            <a:ext cx="119423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350" i="1" dirty="0">
                <a:solidFill>
                  <a:schemeClr val="tx1">
                    <a:lumMod val="75000"/>
                    <a:lumOff val="25000"/>
                  </a:schemeClr>
                </a:solidFill>
                <a:latin typeface="Eras Medium ITC" panose="020B0602030504020804" pitchFamily="34" charset="0"/>
              </a:rPr>
              <a:t>Commodity</a:t>
            </a:r>
            <a:endParaRPr lang="en-US" sz="1350" i="1" dirty="0">
              <a:solidFill>
                <a:schemeClr val="tx1">
                  <a:lumMod val="75000"/>
                  <a:lumOff val="25000"/>
                </a:schemeClr>
              </a:solidFill>
              <a:latin typeface="Eras Medium ITC" panose="020B06020305040208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B6F1CE1-192A-CE81-DBB9-77E8DE05320C}"/>
              </a:ext>
            </a:extLst>
          </p:cNvPr>
          <p:cNvSpPr txBox="1"/>
          <p:nvPr/>
        </p:nvSpPr>
        <p:spPr>
          <a:xfrm>
            <a:off x="1055151" y="2973688"/>
            <a:ext cx="119423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350" i="1" dirty="0">
                <a:solidFill>
                  <a:schemeClr val="tx1">
                    <a:lumMod val="75000"/>
                    <a:lumOff val="25000"/>
                  </a:schemeClr>
                </a:solidFill>
                <a:latin typeface="Eras Medium ITC" panose="020B0602030504020804" pitchFamily="34" charset="0"/>
              </a:rPr>
              <a:t>Quantity</a:t>
            </a:r>
            <a:endParaRPr lang="en-US" sz="1350" i="1" dirty="0">
              <a:solidFill>
                <a:schemeClr val="tx1">
                  <a:lumMod val="75000"/>
                  <a:lumOff val="25000"/>
                </a:schemeClr>
              </a:solidFill>
              <a:latin typeface="Eras Medium ITC" panose="020B06020305040208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303084-9A78-1B8C-A4DD-699DB02F734D}"/>
              </a:ext>
            </a:extLst>
          </p:cNvPr>
          <p:cNvSpPr txBox="1"/>
          <p:nvPr/>
        </p:nvSpPr>
        <p:spPr>
          <a:xfrm>
            <a:off x="809528" y="3250688"/>
            <a:ext cx="168548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350" i="1" dirty="0">
                <a:solidFill>
                  <a:schemeClr val="tx1">
                    <a:lumMod val="75000"/>
                    <a:lumOff val="25000"/>
                  </a:schemeClr>
                </a:solidFill>
                <a:latin typeface="Eras Medium ITC" panose="020B0602030504020804" pitchFamily="34" charset="0"/>
              </a:rPr>
              <a:t>Expected Date of Sale/Harvest</a:t>
            </a:r>
            <a:endParaRPr lang="en-US" sz="1350" i="1" dirty="0">
              <a:solidFill>
                <a:schemeClr val="tx1">
                  <a:lumMod val="75000"/>
                  <a:lumOff val="25000"/>
                </a:schemeClr>
              </a:solidFill>
              <a:latin typeface="Eras Medium ITC" panose="020B06020305040208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36F1965-9E8F-F699-A00C-D7F4C30D0773}"/>
              </a:ext>
            </a:extLst>
          </p:cNvPr>
          <p:cNvSpPr txBox="1"/>
          <p:nvPr/>
        </p:nvSpPr>
        <p:spPr>
          <a:xfrm>
            <a:off x="904123" y="3734332"/>
            <a:ext cx="149629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350" i="1" dirty="0">
                <a:solidFill>
                  <a:schemeClr val="tx1">
                    <a:lumMod val="75000"/>
                    <a:lumOff val="25000"/>
                  </a:schemeClr>
                </a:solidFill>
                <a:latin typeface="Eras Medium ITC" panose="020B0602030504020804" pitchFamily="34" charset="0"/>
              </a:rPr>
              <a:t>Expected Price</a:t>
            </a:r>
            <a:endParaRPr lang="en-US" sz="1350" i="1" dirty="0">
              <a:solidFill>
                <a:schemeClr val="tx1">
                  <a:lumMod val="75000"/>
                  <a:lumOff val="25000"/>
                </a:schemeClr>
              </a:solidFill>
              <a:latin typeface="Eras Medium ITC" panose="020B06020305040208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0A355F1-B104-E386-D669-D69A6A982171}"/>
              </a:ext>
            </a:extLst>
          </p:cNvPr>
          <p:cNvSpPr txBox="1"/>
          <p:nvPr/>
        </p:nvSpPr>
        <p:spPr>
          <a:xfrm>
            <a:off x="4329612" y="2575379"/>
            <a:ext cx="119423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350" i="1" dirty="0">
                <a:solidFill>
                  <a:schemeClr val="tx1">
                    <a:lumMod val="75000"/>
                    <a:lumOff val="25000"/>
                  </a:schemeClr>
                </a:solidFill>
                <a:latin typeface="Eras Medium ITC" panose="020B0602030504020804" pitchFamily="34" charset="0"/>
              </a:rPr>
              <a:t>Minimum Support Price</a:t>
            </a:r>
            <a:endParaRPr lang="en-US" sz="1350" i="1" dirty="0">
              <a:solidFill>
                <a:schemeClr val="tx1">
                  <a:lumMod val="75000"/>
                  <a:lumOff val="25000"/>
                </a:schemeClr>
              </a:solidFill>
              <a:latin typeface="Eras Medium ITC" panose="020B06020305040208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387CB8C-20B7-0382-3925-B7716293605D}"/>
              </a:ext>
            </a:extLst>
          </p:cNvPr>
          <p:cNvSpPr txBox="1"/>
          <p:nvPr/>
        </p:nvSpPr>
        <p:spPr>
          <a:xfrm>
            <a:off x="4329612" y="3137542"/>
            <a:ext cx="119423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350" i="1" dirty="0">
                <a:solidFill>
                  <a:schemeClr val="tx1">
                    <a:lumMod val="75000"/>
                    <a:lumOff val="25000"/>
                  </a:schemeClr>
                </a:solidFill>
                <a:latin typeface="Eras Medium ITC" panose="020B0602030504020804" pitchFamily="34" charset="0"/>
              </a:rPr>
              <a:t>Daily Price</a:t>
            </a:r>
            <a:endParaRPr lang="en-US" sz="1350" i="1" dirty="0">
              <a:solidFill>
                <a:schemeClr val="tx1">
                  <a:lumMod val="75000"/>
                  <a:lumOff val="25000"/>
                </a:schemeClr>
              </a:solidFill>
              <a:latin typeface="Eras Medium ITC" panose="020B06020305040208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A97511D-B347-3113-C6B7-BCA23FBB8808}"/>
              </a:ext>
            </a:extLst>
          </p:cNvPr>
          <p:cNvSpPr txBox="1"/>
          <p:nvPr/>
        </p:nvSpPr>
        <p:spPr>
          <a:xfrm>
            <a:off x="5893197" y="2451388"/>
            <a:ext cx="119423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350" i="1" dirty="0">
                <a:solidFill>
                  <a:schemeClr val="tx1">
                    <a:lumMod val="75000"/>
                    <a:lumOff val="25000"/>
                  </a:schemeClr>
                </a:solidFill>
                <a:latin typeface="Eras Medium ITC" panose="020B0602030504020804" pitchFamily="34" charset="0"/>
              </a:rPr>
              <a:t>Location</a:t>
            </a:r>
            <a:endParaRPr lang="en-US" sz="1350" i="1" dirty="0">
              <a:solidFill>
                <a:schemeClr val="tx1">
                  <a:lumMod val="75000"/>
                  <a:lumOff val="25000"/>
                </a:schemeClr>
              </a:solidFill>
              <a:latin typeface="Eras Medium ITC" panose="020B06020305040208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DEDCA54-1543-9741-EB12-906C4C83108E}"/>
              </a:ext>
            </a:extLst>
          </p:cNvPr>
          <p:cNvSpPr txBox="1"/>
          <p:nvPr/>
        </p:nvSpPr>
        <p:spPr>
          <a:xfrm>
            <a:off x="3026267" y="4272394"/>
            <a:ext cx="1194238" cy="300082"/>
          </a:xfrm>
          <a:prstGeom prst="rect">
            <a:avLst/>
          </a:prstGeom>
          <a:solidFill>
            <a:srgbClr val="264653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350" dirty="0">
                <a:solidFill>
                  <a:schemeClr val="bg1"/>
                </a:solidFill>
                <a:latin typeface="Eras Medium ITC" panose="020B0602030504020804" pitchFamily="34" charset="0"/>
              </a:rPr>
              <a:t>Logistic Cost</a:t>
            </a:r>
            <a:endParaRPr lang="en-US" sz="1350" dirty="0">
              <a:solidFill>
                <a:schemeClr val="bg1"/>
              </a:solidFill>
              <a:latin typeface="Eras Medium ITC" panose="020B0602030504020804" pitchFamily="34" charset="0"/>
            </a:endParaRPr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AC98AE54-A523-7DA7-EACF-96607668396A}"/>
              </a:ext>
            </a:extLst>
          </p:cNvPr>
          <p:cNvCxnSpPr>
            <a:cxnSpLocks/>
            <a:stCxn id="16" idx="3"/>
            <a:endCxn id="24" idx="1"/>
          </p:cNvCxnSpPr>
          <p:nvPr/>
        </p:nvCxnSpPr>
        <p:spPr>
          <a:xfrm>
            <a:off x="2249389" y="2569731"/>
            <a:ext cx="776878" cy="185270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BB04A864-ED1C-6E91-A04E-7D827E4ED61F}"/>
              </a:ext>
            </a:extLst>
          </p:cNvPr>
          <p:cNvCxnSpPr>
            <a:cxnSpLocks/>
            <a:stCxn id="4" idx="2"/>
            <a:endCxn id="24" idx="1"/>
          </p:cNvCxnSpPr>
          <p:nvPr/>
        </p:nvCxnSpPr>
        <p:spPr>
          <a:xfrm rot="16200000" flipH="1">
            <a:off x="2001095" y="3397262"/>
            <a:ext cx="1877147" cy="17319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06F1561-4EE3-0922-FE50-ECDE0985F174}"/>
              </a:ext>
            </a:extLst>
          </p:cNvPr>
          <p:cNvSpPr txBox="1"/>
          <p:nvPr/>
        </p:nvSpPr>
        <p:spPr>
          <a:xfrm>
            <a:off x="3974883" y="4845082"/>
            <a:ext cx="1194238" cy="507831"/>
          </a:xfrm>
          <a:prstGeom prst="rect">
            <a:avLst/>
          </a:prstGeom>
          <a:solidFill>
            <a:srgbClr val="264653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350" b="1" dirty="0">
                <a:solidFill>
                  <a:schemeClr val="bg1"/>
                </a:solidFill>
                <a:latin typeface="Eras Medium ITC" panose="020B0602030504020804" pitchFamily="34" charset="0"/>
              </a:rPr>
              <a:t>Compare Alternatives</a:t>
            </a:r>
            <a:endParaRPr lang="en-US" sz="1350" b="1" dirty="0">
              <a:solidFill>
                <a:schemeClr val="bg1"/>
              </a:solidFill>
              <a:latin typeface="Eras Medium ITC" panose="020B0602030504020804" pitchFamily="34" charset="0"/>
            </a:endParaRPr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16A55722-A294-5274-33EE-2477F5614573}"/>
              </a:ext>
            </a:extLst>
          </p:cNvPr>
          <p:cNvCxnSpPr>
            <a:cxnSpLocks/>
            <a:stCxn id="20" idx="2"/>
            <a:endCxn id="27" idx="1"/>
          </p:cNvCxnSpPr>
          <p:nvPr/>
        </p:nvCxnSpPr>
        <p:spPr>
          <a:xfrm rot="16200000" flipH="1">
            <a:off x="2281284" y="3405399"/>
            <a:ext cx="1064584" cy="232261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6778388B-DCA6-3E3B-2143-DDD61BD16B03}"/>
              </a:ext>
            </a:extLst>
          </p:cNvPr>
          <p:cNvCxnSpPr>
            <a:cxnSpLocks/>
            <a:stCxn id="24" idx="3"/>
            <a:endCxn id="27" idx="0"/>
          </p:cNvCxnSpPr>
          <p:nvPr/>
        </p:nvCxnSpPr>
        <p:spPr>
          <a:xfrm>
            <a:off x="4220505" y="4422435"/>
            <a:ext cx="351497" cy="42264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B29BC904-A872-ED19-A3F2-E91907C0A92F}"/>
              </a:ext>
            </a:extLst>
          </p:cNvPr>
          <p:cNvCxnSpPr>
            <a:cxnSpLocks/>
            <a:stCxn id="21" idx="3"/>
            <a:endCxn id="27" idx="0"/>
          </p:cNvCxnSpPr>
          <p:nvPr/>
        </p:nvCxnSpPr>
        <p:spPr>
          <a:xfrm flipH="1">
            <a:off x="4572002" y="2829295"/>
            <a:ext cx="951848" cy="2015787"/>
          </a:xfrm>
          <a:prstGeom prst="bentConnector4">
            <a:avLst>
              <a:gd name="adj1" fmla="val -24016"/>
              <a:gd name="adj2" fmla="val 5629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D8569044-BC63-41DB-0589-E836C5ADDC18}"/>
              </a:ext>
            </a:extLst>
          </p:cNvPr>
          <p:cNvCxnSpPr>
            <a:cxnSpLocks/>
            <a:stCxn id="22" idx="3"/>
            <a:endCxn id="27" idx="0"/>
          </p:cNvCxnSpPr>
          <p:nvPr/>
        </p:nvCxnSpPr>
        <p:spPr>
          <a:xfrm flipH="1">
            <a:off x="4572002" y="3287583"/>
            <a:ext cx="951848" cy="1557499"/>
          </a:xfrm>
          <a:prstGeom prst="bentConnector4">
            <a:avLst>
              <a:gd name="adj1" fmla="val -24016"/>
              <a:gd name="adj2" fmla="val 5481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A05871AB-4264-7592-64D2-D1305740D2D7}"/>
              </a:ext>
            </a:extLst>
          </p:cNvPr>
          <p:cNvCxnSpPr>
            <a:cxnSpLocks/>
            <a:stCxn id="27" idx="2"/>
            <a:endCxn id="13" idx="1"/>
          </p:cNvCxnSpPr>
          <p:nvPr/>
        </p:nvCxnSpPr>
        <p:spPr>
          <a:xfrm rot="5400000" flipH="1">
            <a:off x="1255429" y="2036341"/>
            <a:ext cx="3116295" cy="3516851"/>
          </a:xfrm>
          <a:prstGeom prst="bentConnector4">
            <a:avLst>
              <a:gd name="adj1" fmla="val -7336"/>
              <a:gd name="adj2" fmla="val 1065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EB880033-AD09-5B81-A42D-1CAE5C22290A}"/>
              </a:ext>
            </a:extLst>
          </p:cNvPr>
          <p:cNvCxnSpPr>
            <a:cxnSpLocks/>
            <a:stCxn id="27" idx="2"/>
            <a:endCxn id="15" idx="3"/>
          </p:cNvCxnSpPr>
          <p:nvPr/>
        </p:nvCxnSpPr>
        <p:spPr>
          <a:xfrm rot="5400000" flipH="1" flipV="1">
            <a:off x="4258191" y="2550427"/>
            <a:ext cx="3116296" cy="2488675"/>
          </a:xfrm>
          <a:prstGeom prst="bentConnector4">
            <a:avLst>
              <a:gd name="adj1" fmla="val -7336"/>
              <a:gd name="adj2" fmla="val 10918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75D6EEFF-D37B-BDA5-FC22-3AB719F95800}"/>
              </a:ext>
            </a:extLst>
          </p:cNvPr>
          <p:cNvCxnSpPr>
            <a:cxnSpLocks/>
            <a:stCxn id="23" idx="2"/>
            <a:endCxn id="27" idx="3"/>
          </p:cNvCxnSpPr>
          <p:nvPr/>
        </p:nvCxnSpPr>
        <p:spPr>
          <a:xfrm rot="5400000">
            <a:off x="4655955" y="3264637"/>
            <a:ext cx="2347528" cy="132119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33DF13A4-A595-E59A-196A-5287D5E6B949}"/>
              </a:ext>
            </a:extLst>
          </p:cNvPr>
          <p:cNvSpPr txBox="1"/>
          <p:nvPr/>
        </p:nvSpPr>
        <p:spPr>
          <a:xfrm>
            <a:off x="5686304" y="4889752"/>
            <a:ext cx="1194238" cy="300082"/>
          </a:xfrm>
          <a:prstGeom prst="rect">
            <a:avLst/>
          </a:prstGeom>
          <a:solidFill>
            <a:srgbClr val="264653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  <a:latin typeface="Eras Medium ITC" panose="020B0602030504020804" pitchFamily="34" charset="0"/>
              </a:defRPr>
            </a:lvl1pPr>
          </a:lstStyle>
          <a:p>
            <a:r>
              <a:rPr lang="en-IN" sz="1350" dirty="0"/>
              <a:t>Logistic Cost</a:t>
            </a:r>
            <a:endParaRPr lang="en-US" sz="1350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CC632C64-30EF-C75F-245B-FFBEA28E23AF}"/>
              </a:ext>
            </a:extLst>
          </p:cNvPr>
          <p:cNvSpPr/>
          <p:nvPr/>
        </p:nvSpPr>
        <p:spPr>
          <a:xfrm>
            <a:off x="7426876" y="3414543"/>
            <a:ext cx="342352" cy="338774"/>
          </a:xfrm>
          <a:prstGeom prst="ellipse">
            <a:avLst/>
          </a:prstGeom>
          <a:solidFill>
            <a:srgbClr val="E9C46B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0A3581A-CCB4-C46D-32BF-A185C535B797}"/>
              </a:ext>
            </a:extLst>
          </p:cNvPr>
          <p:cNvSpPr txBox="1"/>
          <p:nvPr/>
        </p:nvSpPr>
        <p:spPr>
          <a:xfrm>
            <a:off x="7789143" y="3488709"/>
            <a:ext cx="1251067" cy="213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788" dirty="0">
                <a:latin typeface="HelveticaNeue" pitchFamily="2" charset="0"/>
              </a:rPr>
              <a:t>Collected from User</a:t>
            </a:r>
            <a:endParaRPr lang="en-US" sz="788" dirty="0">
              <a:latin typeface="HelveticaNeue" pitchFamily="2" charset="0"/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2037AE4B-84FF-2F98-EB50-A75474327239}"/>
              </a:ext>
            </a:extLst>
          </p:cNvPr>
          <p:cNvSpPr/>
          <p:nvPr/>
        </p:nvSpPr>
        <p:spPr>
          <a:xfrm>
            <a:off x="7427121" y="3846838"/>
            <a:ext cx="342023" cy="338774"/>
          </a:xfrm>
          <a:prstGeom prst="ellipse">
            <a:avLst/>
          </a:prstGeom>
          <a:solidFill>
            <a:srgbClr val="F5A3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FC225D2-1825-2D59-D2F8-F206DDBAAB18}"/>
              </a:ext>
            </a:extLst>
          </p:cNvPr>
          <p:cNvSpPr txBox="1"/>
          <p:nvPr/>
        </p:nvSpPr>
        <p:spPr>
          <a:xfrm>
            <a:off x="7789141" y="3921780"/>
            <a:ext cx="1369728" cy="213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788" dirty="0">
                <a:latin typeface="HelveticaNeue" pitchFamily="2" charset="0"/>
              </a:rPr>
              <a:t>Government Institution</a:t>
            </a:r>
            <a:endParaRPr lang="en-US" sz="788" dirty="0">
              <a:latin typeface="HelveticaNeue" pitchFamily="2" charset="0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BEE46958-3289-C0F9-29DB-67A6A712E68E}"/>
              </a:ext>
            </a:extLst>
          </p:cNvPr>
          <p:cNvSpPr/>
          <p:nvPr/>
        </p:nvSpPr>
        <p:spPr>
          <a:xfrm>
            <a:off x="7427121" y="4279132"/>
            <a:ext cx="342023" cy="338774"/>
          </a:xfrm>
          <a:prstGeom prst="ellipse">
            <a:avLst/>
          </a:prstGeom>
          <a:solidFill>
            <a:srgbClr val="EA71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E63E8FB-23C8-5B5E-0BA0-5664AD841B86}"/>
              </a:ext>
            </a:extLst>
          </p:cNvPr>
          <p:cNvSpPr txBox="1"/>
          <p:nvPr/>
        </p:nvSpPr>
        <p:spPr>
          <a:xfrm>
            <a:off x="7789141" y="4354851"/>
            <a:ext cx="819720" cy="213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788" dirty="0">
                <a:latin typeface="HelveticaNeue" pitchFamily="2" charset="0"/>
              </a:rPr>
              <a:t>Private User</a:t>
            </a:r>
            <a:endParaRPr lang="en-US" sz="375" dirty="0">
              <a:latin typeface="HelveticaNeue" pitchFamily="2" charset="0"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9FB0E149-47B2-307C-C812-5F01FDE1CA75}"/>
              </a:ext>
            </a:extLst>
          </p:cNvPr>
          <p:cNvSpPr/>
          <p:nvPr/>
        </p:nvSpPr>
        <p:spPr>
          <a:xfrm>
            <a:off x="7426874" y="4711428"/>
            <a:ext cx="342023" cy="338774"/>
          </a:xfrm>
          <a:prstGeom prst="ellipse">
            <a:avLst/>
          </a:prstGeom>
          <a:solidFill>
            <a:srgbClr val="2646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9FA96C6-D543-EB7C-CC9B-A40ACBEA20F1}"/>
              </a:ext>
            </a:extLst>
          </p:cNvPr>
          <p:cNvSpPr txBox="1"/>
          <p:nvPr/>
        </p:nvSpPr>
        <p:spPr>
          <a:xfrm>
            <a:off x="7789141" y="4787922"/>
            <a:ext cx="608055" cy="213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788" dirty="0">
                <a:latin typeface="HelveticaNeue" pitchFamily="2" charset="0"/>
              </a:rPr>
              <a:t>Analysis</a:t>
            </a:r>
            <a:endParaRPr lang="en-US" sz="788" dirty="0">
              <a:latin typeface="HelveticaNeue" pitchFamily="2" charset="0"/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E625E40C-5031-5F0A-3A66-C7591BA7FB19}"/>
              </a:ext>
            </a:extLst>
          </p:cNvPr>
          <p:cNvSpPr/>
          <p:nvPr/>
        </p:nvSpPr>
        <p:spPr>
          <a:xfrm>
            <a:off x="7447118" y="5143723"/>
            <a:ext cx="342023" cy="338774"/>
          </a:xfrm>
          <a:prstGeom prst="ellipse">
            <a:avLst/>
          </a:prstGeom>
          <a:solidFill>
            <a:srgbClr val="CAE7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0C37C47-1877-EDAD-6DFE-D933C112EAB6}"/>
              </a:ext>
            </a:extLst>
          </p:cNvPr>
          <p:cNvSpPr txBox="1"/>
          <p:nvPr/>
        </p:nvSpPr>
        <p:spPr>
          <a:xfrm>
            <a:off x="7789395" y="5220993"/>
            <a:ext cx="608055" cy="213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788" dirty="0">
                <a:latin typeface="HelveticaNeue" pitchFamily="2" charset="0"/>
              </a:rPr>
              <a:t>API</a:t>
            </a:r>
            <a:endParaRPr lang="en-US" sz="788" dirty="0">
              <a:latin typeface="HelveticaNeue" pitchFamily="2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B9494DC-C2D5-A628-7B4B-BB6B0D879FF2}"/>
              </a:ext>
            </a:extLst>
          </p:cNvPr>
          <p:cNvSpPr txBox="1"/>
          <p:nvPr/>
        </p:nvSpPr>
        <p:spPr>
          <a:xfrm>
            <a:off x="3084122" y="2017949"/>
            <a:ext cx="119423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350" i="1" dirty="0">
                <a:solidFill>
                  <a:schemeClr val="tx1">
                    <a:lumMod val="75000"/>
                    <a:lumOff val="25000"/>
                  </a:schemeClr>
                </a:solidFill>
                <a:latin typeface="Eras Medium ITC" panose="020B0602030504020804" pitchFamily="34" charset="0"/>
              </a:rPr>
              <a:t>Road Network</a:t>
            </a:r>
            <a:endParaRPr lang="en-US" sz="1350" i="1" dirty="0">
              <a:solidFill>
                <a:schemeClr val="tx1">
                  <a:lumMod val="75000"/>
                  <a:lumOff val="25000"/>
                </a:schemeClr>
              </a:solidFill>
              <a:latin typeface="Eras Medium ITC" panose="020B0602030504020804" pitchFamily="34" charset="0"/>
            </a:endParaRPr>
          </a:p>
        </p:txBody>
      </p: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5CE49386-EC57-DE75-C5A3-3AE8E7B758F2}"/>
              </a:ext>
            </a:extLst>
          </p:cNvPr>
          <p:cNvCxnSpPr>
            <a:cxnSpLocks/>
            <a:stCxn id="46" idx="2"/>
            <a:endCxn id="24" idx="1"/>
          </p:cNvCxnSpPr>
          <p:nvPr/>
        </p:nvCxnSpPr>
        <p:spPr>
          <a:xfrm rot="5400000">
            <a:off x="2405427" y="3146620"/>
            <a:ext cx="1896655" cy="654974"/>
          </a:xfrm>
          <a:prstGeom prst="bentConnector4">
            <a:avLst>
              <a:gd name="adj1" fmla="val 46045"/>
              <a:gd name="adj2" fmla="val 12520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D21BFAA2-7237-5496-C40A-C3DFB649EA88}"/>
              </a:ext>
            </a:extLst>
          </p:cNvPr>
          <p:cNvSpPr txBox="1"/>
          <p:nvPr/>
        </p:nvSpPr>
        <p:spPr>
          <a:xfrm>
            <a:off x="653143" y="725714"/>
            <a:ext cx="178228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>
                <a:solidFill>
                  <a:schemeClr val="accent2"/>
                </a:solidFill>
                <a:latin typeface="+mj-lt"/>
              </a:rPr>
              <a:t>Solution</a:t>
            </a:r>
          </a:p>
          <a:p>
            <a:r>
              <a:rPr lang="en-IN" sz="20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How it Works?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68156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9CDA1A8-1218-8F5A-C6CB-D576263F7952}"/>
              </a:ext>
            </a:extLst>
          </p:cNvPr>
          <p:cNvSpPr txBox="1"/>
          <p:nvPr/>
        </p:nvSpPr>
        <p:spPr>
          <a:xfrm>
            <a:off x="653143" y="725714"/>
            <a:ext cx="46427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accent2"/>
                </a:solidFill>
                <a:latin typeface="+mj-lt"/>
              </a:rPr>
              <a:t>Solution</a:t>
            </a:r>
          </a:p>
          <a:p>
            <a:r>
              <a:rPr lang="en-IN" sz="20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Business Process Modelling Notation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64E81B-D747-4D93-393B-D0F92397C6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569" y="1660999"/>
            <a:ext cx="7830861" cy="4471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02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C917AF0-5DDA-7842-BA0A-68E4D11B6C74}"/>
              </a:ext>
            </a:extLst>
          </p:cNvPr>
          <p:cNvSpPr txBox="1"/>
          <p:nvPr/>
        </p:nvSpPr>
        <p:spPr>
          <a:xfrm>
            <a:off x="653143" y="725714"/>
            <a:ext cx="46427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accent2"/>
                </a:solidFill>
                <a:latin typeface="+mj-lt"/>
              </a:rPr>
              <a:t>Solution</a:t>
            </a:r>
          </a:p>
          <a:p>
            <a:r>
              <a:rPr lang="en-IN" sz="20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Django Framework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BAB05A-D003-77C3-C441-03D56B572378}"/>
              </a:ext>
            </a:extLst>
          </p:cNvPr>
          <p:cNvSpPr txBox="1"/>
          <p:nvPr/>
        </p:nvSpPr>
        <p:spPr>
          <a:xfrm>
            <a:off x="1037439" y="1682246"/>
            <a:ext cx="49134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It is REST Framework written in Python to develop backend for an application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9EBBF1-3A0A-49CC-B284-03C4D57443E6}"/>
              </a:ext>
            </a:extLst>
          </p:cNvPr>
          <p:cNvSpPr txBox="1"/>
          <p:nvPr/>
        </p:nvSpPr>
        <p:spPr>
          <a:xfrm>
            <a:off x="1037440" y="2515668"/>
            <a:ext cx="50875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Addresses User Information Transactions and saves and calls needful data in database</a:t>
            </a:r>
            <a:endParaRPr lang="en-US" dirty="0"/>
          </a:p>
        </p:txBody>
      </p:sp>
      <p:pic>
        <p:nvPicPr>
          <p:cNvPr id="6146" name="Picture 2" descr="Django - Reviews, Pros &amp; Cons | Companies using Django">
            <a:extLst>
              <a:ext uri="{FF2B5EF4-FFF2-40B4-BE49-F238E27FC236}">
                <a16:creationId xmlns:a16="http://schemas.microsoft.com/office/drawing/2014/main" id="{0A56F350-210E-92E9-42B6-BBFCC02A9D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2418" y="1682246"/>
            <a:ext cx="1479753" cy="1479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PostgreSQL Reviews: 550+ User Reviews and Ratings in 2022 | G2">
            <a:extLst>
              <a:ext uri="{FF2B5EF4-FFF2-40B4-BE49-F238E27FC236}">
                <a16:creationId xmlns:a16="http://schemas.microsoft.com/office/drawing/2014/main" id="{1D61CFBB-C6B6-D781-277D-89568E7CDA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3320" y="3621697"/>
            <a:ext cx="1597948" cy="177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F129A92-3B64-07A7-471A-BDEC39D0E893}"/>
              </a:ext>
            </a:extLst>
          </p:cNvPr>
          <p:cNvSpPr txBox="1"/>
          <p:nvPr/>
        </p:nvSpPr>
        <p:spPr>
          <a:xfrm>
            <a:off x="653143" y="3638975"/>
            <a:ext cx="46427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PostgreSQL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0F147BD-8B15-70D1-B926-C4D525A5299C}"/>
              </a:ext>
            </a:extLst>
          </p:cNvPr>
          <p:cNvSpPr txBox="1"/>
          <p:nvPr/>
        </p:nvSpPr>
        <p:spPr>
          <a:xfrm>
            <a:off x="1037439" y="4192895"/>
            <a:ext cx="49134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For Spatial and Non-Spatial Database Creation</a:t>
            </a:r>
          </a:p>
        </p:txBody>
      </p:sp>
    </p:spTree>
    <p:extLst>
      <p:ext uri="{BB962C8B-B14F-4D97-AF65-F5344CB8AC3E}">
        <p14:creationId xmlns:p14="http://schemas.microsoft.com/office/powerpoint/2010/main" val="3464079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C917AF0-5DDA-7842-BA0A-68E4D11B6C74}"/>
              </a:ext>
            </a:extLst>
          </p:cNvPr>
          <p:cNvSpPr txBox="1"/>
          <p:nvPr/>
        </p:nvSpPr>
        <p:spPr>
          <a:xfrm>
            <a:off x="653143" y="725714"/>
            <a:ext cx="547188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accent2"/>
                </a:solidFill>
                <a:latin typeface="+mj-lt"/>
              </a:rPr>
              <a:t>Solution</a:t>
            </a:r>
          </a:p>
          <a:p>
            <a:r>
              <a:rPr lang="en-IN" sz="20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API Calling and Data Frame Management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BAB05A-D003-77C3-C441-03D56B572378}"/>
              </a:ext>
            </a:extLst>
          </p:cNvPr>
          <p:cNvSpPr txBox="1"/>
          <p:nvPr/>
        </p:nvSpPr>
        <p:spPr>
          <a:xfrm>
            <a:off x="1037439" y="1682246"/>
            <a:ext cx="4913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Farm Produce API</a:t>
            </a:r>
            <a:endParaRPr lang="en-US" b="1" dirty="0"/>
          </a:p>
        </p:txBody>
      </p:sp>
      <p:pic>
        <p:nvPicPr>
          <p:cNvPr id="14338" name="Picture 2" descr="Open Government Data (OGD) Platform India">
            <a:extLst>
              <a:ext uri="{FF2B5EF4-FFF2-40B4-BE49-F238E27FC236}">
                <a16:creationId xmlns:a16="http://schemas.microsoft.com/office/drawing/2014/main" id="{CE94F9ED-C333-E9FB-E55F-E0CA5AD118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4398" y="1869673"/>
            <a:ext cx="2620632" cy="702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614E3C6-4585-5BA0-E536-CFC922FF2225}"/>
              </a:ext>
            </a:extLst>
          </p:cNvPr>
          <p:cNvSpPr txBox="1"/>
          <p:nvPr/>
        </p:nvSpPr>
        <p:spPr>
          <a:xfrm>
            <a:off x="1389009" y="2051578"/>
            <a:ext cx="49134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Dependent Navigation through:</a:t>
            </a:r>
          </a:p>
          <a:p>
            <a:r>
              <a:rPr lang="en-IN" dirty="0"/>
              <a:t>	State</a:t>
            </a:r>
          </a:p>
          <a:p>
            <a:r>
              <a:rPr lang="en-IN" dirty="0"/>
              <a:t>	District</a:t>
            </a:r>
          </a:p>
          <a:p>
            <a:pPr lvl="1"/>
            <a:r>
              <a:rPr lang="en-IN" dirty="0"/>
              <a:t>Commodity</a:t>
            </a:r>
          </a:p>
          <a:p>
            <a:r>
              <a:rPr lang="en-IN" dirty="0"/>
              <a:t>	Markets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86CA36-66E8-1EFB-ED6C-F335AF82837E}"/>
              </a:ext>
            </a:extLst>
          </p:cNvPr>
          <p:cNvSpPr txBox="1"/>
          <p:nvPr/>
        </p:nvSpPr>
        <p:spPr>
          <a:xfrm>
            <a:off x="1037439" y="3598808"/>
            <a:ext cx="4913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Fuel Price API</a:t>
            </a:r>
            <a:endParaRPr lang="en-US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20AE89-6CBF-0F95-3229-12013DC8B7F5}"/>
              </a:ext>
            </a:extLst>
          </p:cNvPr>
          <p:cNvSpPr txBox="1"/>
          <p:nvPr/>
        </p:nvSpPr>
        <p:spPr>
          <a:xfrm>
            <a:off x="1389009" y="3968140"/>
            <a:ext cx="4913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Daily Average District Fuel Price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0761ED4-8FAC-F758-90C4-A574EEC03DD2}"/>
              </a:ext>
            </a:extLst>
          </p:cNvPr>
          <p:cNvSpPr txBox="1"/>
          <p:nvPr/>
        </p:nvSpPr>
        <p:spPr>
          <a:xfrm>
            <a:off x="1037439" y="4522138"/>
            <a:ext cx="4913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MapQuest API</a:t>
            </a:r>
            <a:endParaRPr lang="en-US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BFE13CC-6C30-BAFA-C66B-A6E813594965}"/>
              </a:ext>
            </a:extLst>
          </p:cNvPr>
          <p:cNvSpPr txBox="1"/>
          <p:nvPr/>
        </p:nvSpPr>
        <p:spPr>
          <a:xfrm>
            <a:off x="1389009" y="4891470"/>
            <a:ext cx="4913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Route Estimation and Visualisation</a:t>
            </a:r>
            <a:endParaRPr lang="en-US" dirty="0"/>
          </a:p>
        </p:txBody>
      </p:sp>
      <p:pic>
        <p:nvPicPr>
          <p:cNvPr id="14340" name="Picture 4" descr="Mapquest 3 Logo PNG Transparent &amp; SVG Vector - Freebie Supply">
            <a:extLst>
              <a:ext uri="{FF2B5EF4-FFF2-40B4-BE49-F238E27FC236}">
                <a16:creationId xmlns:a16="http://schemas.microsoft.com/office/drawing/2014/main" id="{D73A27F0-235A-AB71-D44D-1B5922925D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6457" y="4522138"/>
            <a:ext cx="1088573" cy="1306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0914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C917AF0-5DDA-7842-BA0A-68E4D11B6C74}"/>
              </a:ext>
            </a:extLst>
          </p:cNvPr>
          <p:cNvSpPr txBox="1"/>
          <p:nvPr/>
        </p:nvSpPr>
        <p:spPr>
          <a:xfrm>
            <a:off x="653143" y="725714"/>
            <a:ext cx="547188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accent2"/>
                </a:solidFill>
                <a:latin typeface="+mj-lt"/>
              </a:rPr>
              <a:t>Solution</a:t>
            </a:r>
          </a:p>
          <a:p>
            <a:r>
              <a:rPr lang="en-IN" sz="20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API Calling and Data Frame Management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BAB05A-D003-77C3-C441-03D56B572378}"/>
              </a:ext>
            </a:extLst>
          </p:cNvPr>
          <p:cNvSpPr txBox="1"/>
          <p:nvPr/>
        </p:nvSpPr>
        <p:spPr>
          <a:xfrm>
            <a:off x="1037439" y="1682246"/>
            <a:ext cx="4913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Farm Produce API</a:t>
            </a:r>
            <a:endParaRPr lang="en-US" b="1" dirty="0"/>
          </a:p>
        </p:txBody>
      </p:sp>
      <p:pic>
        <p:nvPicPr>
          <p:cNvPr id="14338" name="Picture 2" descr="Open Government Data (OGD) Platform India">
            <a:extLst>
              <a:ext uri="{FF2B5EF4-FFF2-40B4-BE49-F238E27FC236}">
                <a16:creationId xmlns:a16="http://schemas.microsoft.com/office/drawing/2014/main" id="{CE94F9ED-C333-E9FB-E55F-E0CA5AD118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4398" y="1869673"/>
            <a:ext cx="2620632" cy="702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614E3C6-4585-5BA0-E536-CFC922FF2225}"/>
              </a:ext>
            </a:extLst>
          </p:cNvPr>
          <p:cNvSpPr txBox="1"/>
          <p:nvPr/>
        </p:nvSpPr>
        <p:spPr>
          <a:xfrm>
            <a:off x="1389009" y="2051578"/>
            <a:ext cx="49134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Dependent Navigation through:</a:t>
            </a:r>
          </a:p>
          <a:p>
            <a:r>
              <a:rPr lang="en-IN" dirty="0"/>
              <a:t>	State</a:t>
            </a:r>
          </a:p>
          <a:p>
            <a:r>
              <a:rPr lang="en-IN" dirty="0"/>
              <a:t>	District</a:t>
            </a:r>
          </a:p>
          <a:p>
            <a:pPr lvl="1"/>
            <a:r>
              <a:rPr lang="en-IN" dirty="0"/>
              <a:t>Commodity</a:t>
            </a:r>
          </a:p>
          <a:p>
            <a:r>
              <a:rPr lang="en-IN" dirty="0"/>
              <a:t>	Markets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86CA36-66E8-1EFB-ED6C-F335AF82837E}"/>
              </a:ext>
            </a:extLst>
          </p:cNvPr>
          <p:cNvSpPr txBox="1"/>
          <p:nvPr/>
        </p:nvSpPr>
        <p:spPr>
          <a:xfrm>
            <a:off x="1037439" y="3598808"/>
            <a:ext cx="4913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Fuel Price API</a:t>
            </a:r>
            <a:endParaRPr lang="en-US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20AE89-6CBF-0F95-3229-12013DC8B7F5}"/>
              </a:ext>
            </a:extLst>
          </p:cNvPr>
          <p:cNvSpPr txBox="1"/>
          <p:nvPr/>
        </p:nvSpPr>
        <p:spPr>
          <a:xfrm>
            <a:off x="1389009" y="3968140"/>
            <a:ext cx="4913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Daily Average District Fuel Price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0761ED4-8FAC-F758-90C4-A574EEC03DD2}"/>
              </a:ext>
            </a:extLst>
          </p:cNvPr>
          <p:cNvSpPr txBox="1"/>
          <p:nvPr/>
        </p:nvSpPr>
        <p:spPr>
          <a:xfrm>
            <a:off x="1037439" y="4522138"/>
            <a:ext cx="4913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MapQuest API</a:t>
            </a:r>
            <a:endParaRPr lang="en-US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BFE13CC-6C30-BAFA-C66B-A6E813594965}"/>
              </a:ext>
            </a:extLst>
          </p:cNvPr>
          <p:cNvSpPr txBox="1"/>
          <p:nvPr/>
        </p:nvSpPr>
        <p:spPr>
          <a:xfrm>
            <a:off x="1389009" y="4891470"/>
            <a:ext cx="4913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Route Estimation and Visualisation</a:t>
            </a:r>
            <a:endParaRPr lang="en-US" dirty="0"/>
          </a:p>
        </p:txBody>
      </p:sp>
      <p:pic>
        <p:nvPicPr>
          <p:cNvPr id="14340" name="Picture 4" descr="Mapquest 3 Logo PNG Transparent &amp; SVG Vector - Freebie Supply">
            <a:extLst>
              <a:ext uri="{FF2B5EF4-FFF2-40B4-BE49-F238E27FC236}">
                <a16:creationId xmlns:a16="http://schemas.microsoft.com/office/drawing/2014/main" id="{D73A27F0-235A-AB71-D44D-1B5922925D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6457" y="4522138"/>
            <a:ext cx="1088573" cy="1306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217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D039CDC-2D97-A458-D1F4-870E74CA3D2F}"/>
              </a:ext>
            </a:extLst>
          </p:cNvPr>
          <p:cNvSpPr/>
          <p:nvPr/>
        </p:nvSpPr>
        <p:spPr>
          <a:xfrm>
            <a:off x="-1524000" y="6273800"/>
            <a:ext cx="12192000" cy="584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39537E-01FD-F748-CE2F-8A2A7612FC52}"/>
              </a:ext>
            </a:extLst>
          </p:cNvPr>
          <p:cNvSpPr txBox="1"/>
          <p:nvPr/>
        </p:nvSpPr>
        <p:spPr>
          <a:xfrm>
            <a:off x="3569418" y="4764260"/>
            <a:ext cx="20630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 err="1"/>
              <a:t>kAISE</a:t>
            </a:r>
            <a:r>
              <a:rPr lang="en-IN" sz="3200" dirty="0"/>
              <a:t> </a:t>
            </a:r>
            <a:r>
              <a:rPr lang="en-IN" sz="3200" dirty="0" err="1"/>
              <a:t>dIYA</a:t>
            </a:r>
            <a:endParaRPr lang="en-US" sz="3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E4B6BCE-3715-7B90-A239-F0C3F8200D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1499828"/>
            <a:ext cx="3505200" cy="345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498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21107AA-6C40-FE81-8F82-941D260515EF}"/>
              </a:ext>
            </a:extLst>
          </p:cNvPr>
          <p:cNvSpPr txBox="1"/>
          <p:nvPr/>
        </p:nvSpPr>
        <p:spPr>
          <a:xfrm>
            <a:off x="653143" y="725714"/>
            <a:ext cx="2621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>
                <a:solidFill>
                  <a:schemeClr val="accent2"/>
                </a:solidFill>
                <a:latin typeface="+mj-lt"/>
              </a:rPr>
              <a:t>Current Scenario</a:t>
            </a:r>
            <a:endParaRPr lang="en-US" sz="2400" b="1" dirty="0">
              <a:solidFill>
                <a:schemeClr val="accent2"/>
              </a:solidFill>
              <a:latin typeface="+mj-l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045E844-5E82-DF88-5CB4-566165892F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493" b="64706" l="9964" r="69565">
                        <a14:foregroundMark x1="48551" y1="38787" x2="48551" y2="38787"/>
                        <a14:foregroundMark x1="37862" y1="47610" x2="37862" y2="47610"/>
                        <a14:backgroundMark x1="36232" y1="67647" x2="36232" y2="67647"/>
                        <a14:backgroundMark x1="28623" y1="71691" x2="55435" y2="74449"/>
                        <a14:backgroundMark x1="27536" y1="66728" x2="68478" y2="64522"/>
                        <a14:backgroundMark x1="16848" y1="65625" x2="22464" y2="54963"/>
                        <a14:backgroundMark x1="23370" y1="70404" x2="29167" y2="58456"/>
                        <a14:backgroundMark x1="28080" y1="56985" x2="36594" y2="60478"/>
                        <a14:backgroundMark x1="70652" y1="13051" x2="70652" y2="1305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179" y="1078319"/>
            <a:ext cx="2621363" cy="2583372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611A7E15-CD8F-F531-60E1-54D3E475FE40}"/>
              </a:ext>
            </a:extLst>
          </p:cNvPr>
          <p:cNvGrpSpPr/>
          <p:nvPr/>
        </p:nvGrpSpPr>
        <p:grpSpPr>
          <a:xfrm>
            <a:off x="653143" y="2002522"/>
            <a:ext cx="2054959" cy="1217255"/>
            <a:chOff x="474007" y="1465494"/>
            <a:chExt cx="2054959" cy="1217255"/>
          </a:xfrm>
        </p:grpSpPr>
        <p:pic>
          <p:nvPicPr>
            <p:cNvPr id="4" name="Picture 3" descr="A close up of a flower&#10;&#10;Description automatically generated">
              <a:extLst>
                <a:ext uri="{FF2B5EF4-FFF2-40B4-BE49-F238E27FC236}">
                  <a16:creationId xmlns:a16="http://schemas.microsoft.com/office/drawing/2014/main" id="{BCF65943-682B-DA32-D014-F0E019C843A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308073">
              <a:off x="474007" y="1465498"/>
              <a:ext cx="1217251" cy="1217251"/>
            </a:xfrm>
            <a:prstGeom prst="rect">
              <a:avLst/>
            </a:prstGeom>
          </p:spPr>
        </p:pic>
        <p:pic>
          <p:nvPicPr>
            <p:cNvPr id="5" name="Picture 4" descr="A close up of a flower&#10;&#10;Description automatically generated">
              <a:extLst>
                <a:ext uri="{FF2B5EF4-FFF2-40B4-BE49-F238E27FC236}">
                  <a16:creationId xmlns:a16="http://schemas.microsoft.com/office/drawing/2014/main" id="{A5F0C5FA-BA5D-E636-3CE7-0FBE1403F34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308073">
              <a:off x="639257" y="1465494"/>
              <a:ext cx="1217251" cy="1217251"/>
            </a:xfrm>
            <a:prstGeom prst="rect">
              <a:avLst/>
            </a:prstGeom>
          </p:spPr>
        </p:pic>
        <p:pic>
          <p:nvPicPr>
            <p:cNvPr id="6" name="Picture 5" descr="A close up of a flower&#10;&#10;Description automatically generated">
              <a:extLst>
                <a:ext uri="{FF2B5EF4-FFF2-40B4-BE49-F238E27FC236}">
                  <a16:creationId xmlns:a16="http://schemas.microsoft.com/office/drawing/2014/main" id="{3CE1976B-CE47-372B-4E64-113E294A217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308073">
              <a:off x="1311715" y="1465494"/>
              <a:ext cx="1217251" cy="1217251"/>
            </a:xfrm>
            <a:prstGeom prst="rect">
              <a:avLst/>
            </a:prstGeom>
          </p:spPr>
        </p:pic>
        <p:pic>
          <p:nvPicPr>
            <p:cNvPr id="7" name="Picture 6" descr="A close up of a flower&#10;&#10;Description automatically generated">
              <a:extLst>
                <a:ext uri="{FF2B5EF4-FFF2-40B4-BE49-F238E27FC236}">
                  <a16:creationId xmlns:a16="http://schemas.microsoft.com/office/drawing/2014/main" id="{BC173B66-D17B-A471-D33F-BA3E04FF3AD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308073">
              <a:off x="944391" y="1465494"/>
              <a:ext cx="1217251" cy="1217251"/>
            </a:xfrm>
            <a:prstGeom prst="rect">
              <a:avLst/>
            </a:prstGeom>
          </p:spPr>
        </p:pic>
      </p:grpSp>
      <p:sp>
        <p:nvSpPr>
          <p:cNvPr id="9" name="Rectangle: Top Corners Snipped 8">
            <a:extLst>
              <a:ext uri="{FF2B5EF4-FFF2-40B4-BE49-F238E27FC236}">
                <a16:creationId xmlns:a16="http://schemas.microsoft.com/office/drawing/2014/main" id="{300440BA-33D3-D84B-A0F0-51441026E74F}"/>
              </a:ext>
            </a:extLst>
          </p:cNvPr>
          <p:cNvSpPr/>
          <p:nvPr/>
        </p:nvSpPr>
        <p:spPr>
          <a:xfrm flipV="1">
            <a:off x="2592202" y="1900237"/>
            <a:ext cx="1364342" cy="267967"/>
          </a:xfrm>
          <a:prstGeom prst="snip2SameRect">
            <a:avLst>
              <a:gd name="adj1" fmla="val 48658"/>
              <a:gd name="adj2" fmla="val 0"/>
            </a:avLst>
          </a:prstGeom>
          <a:solidFill>
            <a:srgbClr val="4440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7EBA545-0D50-BE96-8A0D-E4E2002FAAFB}"/>
              </a:ext>
            </a:extLst>
          </p:cNvPr>
          <p:cNvSpPr/>
          <p:nvPr/>
        </p:nvSpPr>
        <p:spPr>
          <a:xfrm>
            <a:off x="3591313" y="2153915"/>
            <a:ext cx="355628" cy="355628"/>
          </a:xfrm>
          <a:prstGeom prst="ellipse">
            <a:avLst/>
          </a:prstGeom>
          <a:solidFill>
            <a:schemeClr val="bg1"/>
          </a:solidFill>
          <a:ln w="88900">
            <a:solidFill>
              <a:srgbClr val="44401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4CB45A0-87F3-7C03-53B5-B34AEE4BFEC9}"/>
              </a:ext>
            </a:extLst>
          </p:cNvPr>
          <p:cNvSpPr/>
          <p:nvPr/>
        </p:nvSpPr>
        <p:spPr>
          <a:xfrm>
            <a:off x="2930551" y="2148858"/>
            <a:ext cx="355628" cy="355628"/>
          </a:xfrm>
          <a:prstGeom prst="ellipse">
            <a:avLst/>
          </a:prstGeom>
          <a:solidFill>
            <a:schemeClr val="bg1"/>
          </a:solidFill>
          <a:ln w="88900">
            <a:solidFill>
              <a:srgbClr val="44401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925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0FAFD543-2D49-F777-1283-B61B00DCB9C1}"/>
              </a:ext>
            </a:extLst>
          </p:cNvPr>
          <p:cNvGrpSpPr/>
          <p:nvPr/>
        </p:nvGrpSpPr>
        <p:grpSpPr>
          <a:xfrm>
            <a:off x="1074888" y="1366227"/>
            <a:ext cx="1653099" cy="2007556"/>
            <a:chOff x="5589529" y="3743096"/>
            <a:chExt cx="1653099" cy="2007556"/>
          </a:xfrm>
        </p:grpSpPr>
        <p:sp>
          <p:nvSpPr>
            <p:cNvPr id="16" name="Arrow: Curved Down 15">
              <a:extLst>
                <a:ext uri="{FF2B5EF4-FFF2-40B4-BE49-F238E27FC236}">
                  <a16:creationId xmlns:a16="http://schemas.microsoft.com/office/drawing/2014/main" id="{38318D3E-8264-D737-9C72-CF13A30E7A4C}"/>
                </a:ext>
              </a:extLst>
            </p:cNvPr>
            <p:cNvSpPr/>
            <p:nvPr/>
          </p:nvSpPr>
          <p:spPr>
            <a:xfrm rot="16803888">
              <a:off x="5667432" y="4116537"/>
              <a:ext cx="1672997" cy="926115"/>
            </a:xfrm>
            <a:prstGeom prst="curvedDown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D0BF8CF-162F-AE28-FE37-ADCB059026CF}"/>
                </a:ext>
              </a:extLst>
            </p:cNvPr>
            <p:cNvSpPr/>
            <p:nvPr/>
          </p:nvSpPr>
          <p:spPr>
            <a:xfrm>
              <a:off x="5589529" y="4550565"/>
              <a:ext cx="1653099" cy="1200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Trapezoid 11">
            <a:extLst>
              <a:ext uri="{FF2B5EF4-FFF2-40B4-BE49-F238E27FC236}">
                <a16:creationId xmlns:a16="http://schemas.microsoft.com/office/drawing/2014/main" id="{DCF6B4CC-EA18-54BD-F5EF-119662BA84A5}"/>
              </a:ext>
            </a:extLst>
          </p:cNvPr>
          <p:cNvSpPr/>
          <p:nvPr/>
        </p:nvSpPr>
        <p:spPr>
          <a:xfrm>
            <a:off x="2757452" y="1558898"/>
            <a:ext cx="999111" cy="450399"/>
          </a:xfrm>
          <a:prstGeom prst="trapezoid">
            <a:avLst>
              <a:gd name="adj" fmla="val 43542"/>
            </a:avLst>
          </a:prstGeom>
          <a:solidFill>
            <a:srgbClr val="F7C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1107AA-6C40-FE81-8F82-941D260515EF}"/>
              </a:ext>
            </a:extLst>
          </p:cNvPr>
          <p:cNvSpPr txBox="1"/>
          <p:nvPr/>
        </p:nvSpPr>
        <p:spPr>
          <a:xfrm>
            <a:off x="653143" y="725714"/>
            <a:ext cx="2621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>
                <a:solidFill>
                  <a:schemeClr val="accent2"/>
                </a:solidFill>
                <a:latin typeface="+mj-lt"/>
              </a:rPr>
              <a:t>Current Scenario</a:t>
            </a:r>
            <a:endParaRPr lang="en-US" sz="2400" b="1" dirty="0">
              <a:solidFill>
                <a:schemeClr val="accent2"/>
              </a:solidFill>
              <a:latin typeface="+mj-l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045E844-5E82-DF88-5CB4-566165892F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493" b="64706" l="9964" r="69565">
                        <a14:foregroundMark x1="48551" y1="38787" x2="48551" y2="38787"/>
                        <a14:foregroundMark x1="37862" y1="47610" x2="37862" y2="47610"/>
                        <a14:backgroundMark x1="36232" y1="67647" x2="36232" y2="67647"/>
                        <a14:backgroundMark x1="28623" y1="71691" x2="55435" y2="74449"/>
                        <a14:backgroundMark x1="27536" y1="66728" x2="68478" y2="64522"/>
                        <a14:backgroundMark x1="16848" y1="65625" x2="22464" y2="54963"/>
                        <a14:backgroundMark x1="23370" y1="70404" x2="29167" y2="58456"/>
                        <a14:backgroundMark x1="28080" y1="56985" x2="36594" y2="60478"/>
                        <a14:backgroundMark x1="70652" y1="13051" x2="70652" y2="1305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179" y="1078319"/>
            <a:ext cx="2621363" cy="2583372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611A7E15-CD8F-F531-60E1-54D3E475FE40}"/>
              </a:ext>
            </a:extLst>
          </p:cNvPr>
          <p:cNvGrpSpPr/>
          <p:nvPr/>
        </p:nvGrpSpPr>
        <p:grpSpPr>
          <a:xfrm>
            <a:off x="653143" y="2002522"/>
            <a:ext cx="2054959" cy="1217255"/>
            <a:chOff x="474007" y="1465494"/>
            <a:chExt cx="2054959" cy="1217255"/>
          </a:xfrm>
        </p:grpSpPr>
        <p:pic>
          <p:nvPicPr>
            <p:cNvPr id="4" name="Picture 3" descr="A close up of a flower&#10;&#10;Description automatically generated">
              <a:extLst>
                <a:ext uri="{FF2B5EF4-FFF2-40B4-BE49-F238E27FC236}">
                  <a16:creationId xmlns:a16="http://schemas.microsoft.com/office/drawing/2014/main" id="{BCF65943-682B-DA32-D014-F0E019C843A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308073">
              <a:off x="474007" y="1465498"/>
              <a:ext cx="1217251" cy="1217251"/>
            </a:xfrm>
            <a:prstGeom prst="rect">
              <a:avLst/>
            </a:prstGeom>
          </p:spPr>
        </p:pic>
        <p:pic>
          <p:nvPicPr>
            <p:cNvPr id="5" name="Picture 4" descr="A close up of a flower&#10;&#10;Description automatically generated">
              <a:extLst>
                <a:ext uri="{FF2B5EF4-FFF2-40B4-BE49-F238E27FC236}">
                  <a16:creationId xmlns:a16="http://schemas.microsoft.com/office/drawing/2014/main" id="{A5F0C5FA-BA5D-E636-3CE7-0FBE1403F34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308073">
              <a:off x="639257" y="1465494"/>
              <a:ext cx="1217251" cy="1217251"/>
            </a:xfrm>
            <a:prstGeom prst="rect">
              <a:avLst/>
            </a:prstGeom>
          </p:spPr>
        </p:pic>
        <p:pic>
          <p:nvPicPr>
            <p:cNvPr id="6" name="Picture 5" descr="A close up of a flower&#10;&#10;Description automatically generated">
              <a:extLst>
                <a:ext uri="{FF2B5EF4-FFF2-40B4-BE49-F238E27FC236}">
                  <a16:creationId xmlns:a16="http://schemas.microsoft.com/office/drawing/2014/main" id="{3CE1976B-CE47-372B-4E64-113E294A217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308073">
              <a:off x="1311715" y="1465494"/>
              <a:ext cx="1217251" cy="1217251"/>
            </a:xfrm>
            <a:prstGeom prst="rect">
              <a:avLst/>
            </a:prstGeom>
          </p:spPr>
        </p:pic>
        <p:pic>
          <p:nvPicPr>
            <p:cNvPr id="7" name="Picture 6" descr="A close up of a flower&#10;&#10;Description automatically generated">
              <a:extLst>
                <a:ext uri="{FF2B5EF4-FFF2-40B4-BE49-F238E27FC236}">
                  <a16:creationId xmlns:a16="http://schemas.microsoft.com/office/drawing/2014/main" id="{BC173B66-D17B-A471-D33F-BA3E04FF3AD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308073">
              <a:off x="944391" y="1465494"/>
              <a:ext cx="1217251" cy="1217251"/>
            </a:xfrm>
            <a:prstGeom prst="rect">
              <a:avLst/>
            </a:prstGeom>
          </p:spPr>
        </p:pic>
      </p:grpSp>
      <p:sp>
        <p:nvSpPr>
          <p:cNvPr id="9" name="Rectangle: Top Corners Snipped 8">
            <a:extLst>
              <a:ext uri="{FF2B5EF4-FFF2-40B4-BE49-F238E27FC236}">
                <a16:creationId xmlns:a16="http://schemas.microsoft.com/office/drawing/2014/main" id="{300440BA-33D3-D84B-A0F0-51441026E74F}"/>
              </a:ext>
            </a:extLst>
          </p:cNvPr>
          <p:cNvSpPr/>
          <p:nvPr/>
        </p:nvSpPr>
        <p:spPr>
          <a:xfrm flipV="1">
            <a:off x="2592202" y="1900237"/>
            <a:ext cx="1364342" cy="267967"/>
          </a:xfrm>
          <a:prstGeom prst="snip2SameRect">
            <a:avLst>
              <a:gd name="adj1" fmla="val 48658"/>
              <a:gd name="adj2" fmla="val 0"/>
            </a:avLst>
          </a:prstGeom>
          <a:solidFill>
            <a:srgbClr val="4440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7EBA545-0D50-BE96-8A0D-E4E2002FAAFB}"/>
              </a:ext>
            </a:extLst>
          </p:cNvPr>
          <p:cNvSpPr/>
          <p:nvPr/>
        </p:nvSpPr>
        <p:spPr>
          <a:xfrm>
            <a:off x="3591313" y="2153915"/>
            <a:ext cx="355628" cy="355628"/>
          </a:xfrm>
          <a:prstGeom prst="ellipse">
            <a:avLst/>
          </a:prstGeom>
          <a:solidFill>
            <a:schemeClr val="bg1"/>
          </a:solidFill>
          <a:ln w="88900">
            <a:solidFill>
              <a:srgbClr val="44401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4CB45A0-87F3-7C03-53B5-B34AEE4BFEC9}"/>
              </a:ext>
            </a:extLst>
          </p:cNvPr>
          <p:cNvSpPr/>
          <p:nvPr/>
        </p:nvSpPr>
        <p:spPr>
          <a:xfrm>
            <a:off x="2930551" y="2148858"/>
            <a:ext cx="355628" cy="355628"/>
          </a:xfrm>
          <a:prstGeom prst="ellipse">
            <a:avLst/>
          </a:prstGeom>
          <a:solidFill>
            <a:schemeClr val="bg1"/>
          </a:solidFill>
          <a:ln w="88900">
            <a:solidFill>
              <a:srgbClr val="44401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645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19BD1CC9-D28B-6F94-D08C-D8D799FBBA2E}"/>
              </a:ext>
            </a:extLst>
          </p:cNvPr>
          <p:cNvGrpSpPr/>
          <p:nvPr/>
        </p:nvGrpSpPr>
        <p:grpSpPr>
          <a:xfrm flipV="1">
            <a:off x="4373608" y="2182401"/>
            <a:ext cx="1653099" cy="2007556"/>
            <a:chOff x="5589529" y="3743096"/>
            <a:chExt cx="1653099" cy="2007556"/>
          </a:xfrm>
        </p:grpSpPr>
        <p:sp>
          <p:nvSpPr>
            <p:cNvPr id="21" name="Arrow: Curved Down 20">
              <a:extLst>
                <a:ext uri="{FF2B5EF4-FFF2-40B4-BE49-F238E27FC236}">
                  <a16:creationId xmlns:a16="http://schemas.microsoft.com/office/drawing/2014/main" id="{8B9F1149-5B99-2BD1-F3EB-8997352470F9}"/>
                </a:ext>
              </a:extLst>
            </p:cNvPr>
            <p:cNvSpPr/>
            <p:nvPr/>
          </p:nvSpPr>
          <p:spPr>
            <a:xfrm rot="16803888">
              <a:off x="5667432" y="4116537"/>
              <a:ext cx="1672997" cy="926115"/>
            </a:xfrm>
            <a:prstGeom prst="curvedDown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32FFCB2-6422-76B1-D551-80A908E30502}"/>
                </a:ext>
              </a:extLst>
            </p:cNvPr>
            <p:cNvSpPr/>
            <p:nvPr/>
          </p:nvSpPr>
          <p:spPr>
            <a:xfrm>
              <a:off x="5589529" y="4550565"/>
              <a:ext cx="1653099" cy="1200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3045E844-5E82-DF88-5CB4-566165892F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493" b="64706" l="9964" r="69565">
                        <a14:foregroundMark x1="48551" y1="38787" x2="48551" y2="38787"/>
                        <a14:foregroundMark x1="37862" y1="47610" x2="37862" y2="47610"/>
                        <a14:backgroundMark x1="36232" y1="67647" x2="36232" y2="67647"/>
                        <a14:backgroundMark x1="28623" y1="71691" x2="55435" y2="74449"/>
                        <a14:backgroundMark x1="27536" y1="66728" x2="68478" y2="64522"/>
                        <a14:backgroundMark x1="16848" y1="65625" x2="22464" y2="54963"/>
                        <a14:backgroundMark x1="23370" y1="70404" x2="29167" y2="58456"/>
                        <a14:backgroundMark x1="28080" y1="56985" x2="36594" y2="60478"/>
                        <a14:backgroundMark x1="70652" y1="13051" x2="70652" y2="1305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179" y="1078319"/>
            <a:ext cx="2621363" cy="2583372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0FAFD543-2D49-F777-1283-B61B00DCB9C1}"/>
              </a:ext>
            </a:extLst>
          </p:cNvPr>
          <p:cNvGrpSpPr/>
          <p:nvPr/>
        </p:nvGrpSpPr>
        <p:grpSpPr>
          <a:xfrm>
            <a:off x="1074888" y="1366227"/>
            <a:ext cx="1653099" cy="2007556"/>
            <a:chOff x="5589529" y="3743096"/>
            <a:chExt cx="1653099" cy="2007556"/>
          </a:xfrm>
        </p:grpSpPr>
        <p:sp>
          <p:nvSpPr>
            <p:cNvPr id="16" name="Arrow: Curved Down 15">
              <a:extLst>
                <a:ext uri="{FF2B5EF4-FFF2-40B4-BE49-F238E27FC236}">
                  <a16:creationId xmlns:a16="http://schemas.microsoft.com/office/drawing/2014/main" id="{38318D3E-8264-D737-9C72-CF13A30E7A4C}"/>
                </a:ext>
              </a:extLst>
            </p:cNvPr>
            <p:cNvSpPr/>
            <p:nvPr/>
          </p:nvSpPr>
          <p:spPr>
            <a:xfrm rot="16803888">
              <a:off x="5667432" y="4116537"/>
              <a:ext cx="1672997" cy="926115"/>
            </a:xfrm>
            <a:prstGeom prst="curvedDown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D0BF8CF-162F-AE28-FE37-ADCB059026CF}"/>
                </a:ext>
              </a:extLst>
            </p:cNvPr>
            <p:cNvSpPr/>
            <p:nvPr/>
          </p:nvSpPr>
          <p:spPr>
            <a:xfrm>
              <a:off x="5589529" y="4550565"/>
              <a:ext cx="1653099" cy="1200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Trapezoid 11">
            <a:extLst>
              <a:ext uri="{FF2B5EF4-FFF2-40B4-BE49-F238E27FC236}">
                <a16:creationId xmlns:a16="http://schemas.microsoft.com/office/drawing/2014/main" id="{DCF6B4CC-EA18-54BD-F5EF-119662BA84A5}"/>
              </a:ext>
            </a:extLst>
          </p:cNvPr>
          <p:cNvSpPr/>
          <p:nvPr/>
        </p:nvSpPr>
        <p:spPr>
          <a:xfrm>
            <a:off x="2757452" y="1558898"/>
            <a:ext cx="999111" cy="450399"/>
          </a:xfrm>
          <a:prstGeom prst="trapezoid">
            <a:avLst>
              <a:gd name="adj" fmla="val 43542"/>
            </a:avLst>
          </a:prstGeom>
          <a:solidFill>
            <a:srgbClr val="F7C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1107AA-6C40-FE81-8F82-941D260515EF}"/>
              </a:ext>
            </a:extLst>
          </p:cNvPr>
          <p:cNvSpPr txBox="1"/>
          <p:nvPr/>
        </p:nvSpPr>
        <p:spPr>
          <a:xfrm>
            <a:off x="653143" y="725714"/>
            <a:ext cx="2621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>
                <a:solidFill>
                  <a:schemeClr val="accent2"/>
                </a:solidFill>
                <a:latin typeface="+mj-lt"/>
              </a:rPr>
              <a:t>Current Scenario</a:t>
            </a:r>
            <a:endParaRPr lang="en-US" sz="2400" b="1" dirty="0">
              <a:solidFill>
                <a:schemeClr val="accent2"/>
              </a:solidFill>
              <a:latin typeface="+mj-lt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11A7E15-CD8F-F531-60E1-54D3E475FE40}"/>
              </a:ext>
            </a:extLst>
          </p:cNvPr>
          <p:cNvGrpSpPr/>
          <p:nvPr/>
        </p:nvGrpSpPr>
        <p:grpSpPr>
          <a:xfrm>
            <a:off x="653143" y="2002522"/>
            <a:ext cx="2054959" cy="1217255"/>
            <a:chOff x="474007" y="1465494"/>
            <a:chExt cx="2054959" cy="1217255"/>
          </a:xfrm>
        </p:grpSpPr>
        <p:pic>
          <p:nvPicPr>
            <p:cNvPr id="4" name="Picture 3" descr="A close up of a flower&#10;&#10;Description automatically generated">
              <a:extLst>
                <a:ext uri="{FF2B5EF4-FFF2-40B4-BE49-F238E27FC236}">
                  <a16:creationId xmlns:a16="http://schemas.microsoft.com/office/drawing/2014/main" id="{BCF65943-682B-DA32-D014-F0E019C843A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308073">
              <a:off x="474007" y="1465498"/>
              <a:ext cx="1217251" cy="1217251"/>
            </a:xfrm>
            <a:prstGeom prst="rect">
              <a:avLst/>
            </a:prstGeom>
          </p:spPr>
        </p:pic>
        <p:pic>
          <p:nvPicPr>
            <p:cNvPr id="5" name="Picture 4" descr="A close up of a flower&#10;&#10;Description automatically generated">
              <a:extLst>
                <a:ext uri="{FF2B5EF4-FFF2-40B4-BE49-F238E27FC236}">
                  <a16:creationId xmlns:a16="http://schemas.microsoft.com/office/drawing/2014/main" id="{A5F0C5FA-BA5D-E636-3CE7-0FBE1403F34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308073">
              <a:off x="639257" y="1465494"/>
              <a:ext cx="1217251" cy="1217251"/>
            </a:xfrm>
            <a:prstGeom prst="rect">
              <a:avLst/>
            </a:prstGeom>
          </p:spPr>
        </p:pic>
        <p:pic>
          <p:nvPicPr>
            <p:cNvPr id="6" name="Picture 5" descr="A close up of a flower&#10;&#10;Description automatically generated">
              <a:extLst>
                <a:ext uri="{FF2B5EF4-FFF2-40B4-BE49-F238E27FC236}">
                  <a16:creationId xmlns:a16="http://schemas.microsoft.com/office/drawing/2014/main" id="{3CE1976B-CE47-372B-4E64-113E294A217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308073">
              <a:off x="1311715" y="1465494"/>
              <a:ext cx="1217251" cy="1217251"/>
            </a:xfrm>
            <a:prstGeom prst="rect">
              <a:avLst/>
            </a:prstGeom>
          </p:spPr>
        </p:pic>
        <p:pic>
          <p:nvPicPr>
            <p:cNvPr id="7" name="Picture 6" descr="A close up of a flower&#10;&#10;Description automatically generated">
              <a:extLst>
                <a:ext uri="{FF2B5EF4-FFF2-40B4-BE49-F238E27FC236}">
                  <a16:creationId xmlns:a16="http://schemas.microsoft.com/office/drawing/2014/main" id="{BC173B66-D17B-A471-D33F-BA3E04FF3AD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308073">
              <a:off x="944391" y="1465494"/>
              <a:ext cx="1217251" cy="1217251"/>
            </a:xfrm>
            <a:prstGeom prst="rect">
              <a:avLst/>
            </a:prstGeom>
          </p:spPr>
        </p:pic>
      </p:grpSp>
      <p:sp>
        <p:nvSpPr>
          <p:cNvPr id="9" name="Rectangle: Top Corners Snipped 8">
            <a:extLst>
              <a:ext uri="{FF2B5EF4-FFF2-40B4-BE49-F238E27FC236}">
                <a16:creationId xmlns:a16="http://schemas.microsoft.com/office/drawing/2014/main" id="{300440BA-33D3-D84B-A0F0-51441026E74F}"/>
              </a:ext>
            </a:extLst>
          </p:cNvPr>
          <p:cNvSpPr/>
          <p:nvPr/>
        </p:nvSpPr>
        <p:spPr>
          <a:xfrm flipV="1">
            <a:off x="2592202" y="1900237"/>
            <a:ext cx="1364342" cy="267967"/>
          </a:xfrm>
          <a:prstGeom prst="snip2SameRect">
            <a:avLst>
              <a:gd name="adj1" fmla="val 48658"/>
              <a:gd name="adj2" fmla="val 0"/>
            </a:avLst>
          </a:prstGeom>
          <a:solidFill>
            <a:srgbClr val="4440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7EBA545-0D50-BE96-8A0D-E4E2002FAAFB}"/>
              </a:ext>
            </a:extLst>
          </p:cNvPr>
          <p:cNvSpPr/>
          <p:nvPr/>
        </p:nvSpPr>
        <p:spPr>
          <a:xfrm>
            <a:off x="3591313" y="2153915"/>
            <a:ext cx="355628" cy="355628"/>
          </a:xfrm>
          <a:prstGeom prst="ellipse">
            <a:avLst/>
          </a:prstGeom>
          <a:solidFill>
            <a:schemeClr val="bg1"/>
          </a:solidFill>
          <a:ln w="88900">
            <a:solidFill>
              <a:srgbClr val="44401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4CB45A0-87F3-7C03-53B5-B34AEE4BFEC9}"/>
              </a:ext>
            </a:extLst>
          </p:cNvPr>
          <p:cNvSpPr/>
          <p:nvPr/>
        </p:nvSpPr>
        <p:spPr>
          <a:xfrm>
            <a:off x="2930551" y="2148858"/>
            <a:ext cx="355628" cy="355628"/>
          </a:xfrm>
          <a:prstGeom prst="ellipse">
            <a:avLst/>
          </a:prstGeom>
          <a:solidFill>
            <a:schemeClr val="bg1"/>
          </a:solidFill>
          <a:ln w="88900">
            <a:solidFill>
              <a:srgbClr val="44401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Truck Loaded Goods in Warehouse Stock Vector - Illustration of industry,  freight: 66636056">
            <a:extLst>
              <a:ext uri="{FF2B5EF4-FFF2-40B4-BE49-F238E27FC236}">
                <a16:creationId xmlns:a16="http://schemas.microsoft.com/office/drawing/2014/main" id="{B84C8997-D326-8CAA-3537-F3853239FB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5734" y="3271800"/>
            <a:ext cx="2330208" cy="1165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9409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19BD1CC9-D28B-6F94-D08C-D8D799FBBA2E}"/>
              </a:ext>
            </a:extLst>
          </p:cNvPr>
          <p:cNvGrpSpPr/>
          <p:nvPr/>
        </p:nvGrpSpPr>
        <p:grpSpPr>
          <a:xfrm flipV="1">
            <a:off x="4373608" y="2182401"/>
            <a:ext cx="1653099" cy="2007556"/>
            <a:chOff x="5589529" y="3743096"/>
            <a:chExt cx="1653099" cy="2007556"/>
          </a:xfrm>
        </p:grpSpPr>
        <p:sp>
          <p:nvSpPr>
            <p:cNvPr id="21" name="Arrow: Curved Down 20">
              <a:extLst>
                <a:ext uri="{FF2B5EF4-FFF2-40B4-BE49-F238E27FC236}">
                  <a16:creationId xmlns:a16="http://schemas.microsoft.com/office/drawing/2014/main" id="{8B9F1149-5B99-2BD1-F3EB-8997352470F9}"/>
                </a:ext>
              </a:extLst>
            </p:cNvPr>
            <p:cNvSpPr/>
            <p:nvPr/>
          </p:nvSpPr>
          <p:spPr>
            <a:xfrm rot="16803888">
              <a:off x="5667432" y="4116537"/>
              <a:ext cx="1672997" cy="926115"/>
            </a:xfrm>
            <a:prstGeom prst="curvedDown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32FFCB2-6422-76B1-D551-80A908E30502}"/>
                </a:ext>
              </a:extLst>
            </p:cNvPr>
            <p:cNvSpPr/>
            <p:nvPr/>
          </p:nvSpPr>
          <p:spPr>
            <a:xfrm>
              <a:off x="5589529" y="4550565"/>
              <a:ext cx="1653099" cy="1200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3045E844-5E82-DF88-5CB4-566165892F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493" b="64706" l="9964" r="69565">
                        <a14:foregroundMark x1="48551" y1="38787" x2="48551" y2="38787"/>
                        <a14:foregroundMark x1="37862" y1="47610" x2="37862" y2="47610"/>
                        <a14:backgroundMark x1="36232" y1="67647" x2="36232" y2="67647"/>
                        <a14:backgroundMark x1="28623" y1="71691" x2="55435" y2="74449"/>
                        <a14:backgroundMark x1="27536" y1="66728" x2="68478" y2="64522"/>
                        <a14:backgroundMark x1="16848" y1="65625" x2="22464" y2="54963"/>
                        <a14:backgroundMark x1="23370" y1="70404" x2="29167" y2="58456"/>
                        <a14:backgroundMark x1="28080" y1="56985" x2="36594" y2="60478"/>
                        <a14:backgroundMark x1="70652" y1="13051" x2="70652" y2="1305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179" y="1078319"/>
            <a:ext cx="2621363" cy="2583372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0FAFD543-2D49-F777-1283-B61B00DCB9C1}"/>
              </a:ext>
            </a:extLst>
          </p:cNvPr>
          <p:cNvGrpSpPr/>
          <p:nvPr/>
        </p:nvGrpSpPr>
        <p:grpSpPr>
          <a:xfrm>
            <a:off x="1074888" y="1366227"/>
            <a:ext cx="1653099" cy="2007556"/>
            <a:chOff x="5589529" y="3743096"/>
            <a:chExt cx="1653099" cy="2007556"/>
          </a:xfrm>
        </p:grpSpPr>
        <p:sp>
          <p:nvSpPr>
            <p:cNvPr id="16" name="Arrow: Curved Down 15">
              <a:extLst>
                <a:ext uri="{FF2B5EF4-FFF2-40B4-BE49-F238E27FC236}">
                  <a16:creationId xmlns:a16="http://schemas.microsoft.com/office/drawing/2014/main" id="{38318D3E-8264-D737-9C72-CF13A30E7A4C}"/>
                </a:ext>
              </a:extLst>
            </p:cNvPr>
            <p:cNvSpPr/>
            <p:nvPr/>
          </p:nvSpPr>
          <p:spPr>
            <a:xfrm rot="16803888">
              <a:off x="5667432" y="4116537"/>
              <a:ext cx="1672997" cy="926115"/>
            </a:xfrm>
            <a:prstGeom prst="curvedDown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D0BF8CF-162F-AE28-FE37-ADCB059026CF}"/>
                </a:ext>
              </a:extLst>
            </p:cNvPr>
            <p:cNvSpPr/>
            <p:nvPr/>
          </p:nvSpPr>
          <p:spPr>
            <a:xfrm>
              <a:off x="5589529" y="4550565"/>
              <a:ext cx="1653099" cy="1200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Trapezoid 11">
            <a:extLst>
              <a:ext uri="{FF2B5EF4-FFF2-40B4-BE49-F238E27FC236}">
                <a16:creationId xmlns:a16="http://schemas.microsoft.com/office/drawing/2014/main" id="{DCF6B4CC-EA18-54BD-F5EF-119662BA84A5}"/>
              </a:ext>
            </a:extLst>
          </p:cNvPr>
          <p:cNvSpPr/>
          <p:nvPr/>
        </p:nvSpPr>
        <p:spPr>
          <a:xfrm>
            <a:off x="2757452" y="1558898"/>
            <a:ext cx="999111" cy="450399"/>
          </a:xfrm>
          <a:prstGeom prst="trapezoid">
            <a:avLst>
              <a:gd name="adj" fmla="val 43542"/>
            </a:avLst>
          </a:prstGeom>
          <a:solidFill>
            <a:srgbClr val="F7C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1107AA-6C40-FE81-8F82-941D260515EF}"/>
              </a:ext>
            </a:extLst>
          </p:cNvPr>
          <p:cNvSpPr txBox="1"/>
          <p:nvPr/>
        </p:nvSpPr>
        <p:spPr>
          <a:xfrm>
            <a:off x="653143" y="725714"/>
            <a:ext cx="2621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>
                <a:solidFill>
                  <a:schemeClr val="accent2"/>
                </a:solidFill>
                <a:latin typeface="+mj-lt"/>
              </a:rPr>
              <a:t>Current Scenario</a:t>
            </a:r>
            <a:endParaRPr lang="en-US" sz="2400" b="1" dirty="0">
              <a:solidFill>
                <a:schemeClr val="accent2"/>
              </a:solidFill>
              <a:latin typeface="+mj-lt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11A7E15-CD8F-F531-60E1-54D3E475FE40}"/>
              </a:ext>
            </a:extLst>
          </p:cNvPr>
          <p:cNvGrpSpPr/>
          <p:nvPr/>
        </p:nvGrpSpPr>
        <p:grpSpPr>
          <a:xfrm>
            <a:off x="653143" y="2002522"/>
            <a:ext cx="2054959" cy="1217255"/>
            <a:chOff x="474007" y="1465494"/>
            <a:chExt cx="2054959" cy="1217255"/>
          </a:xfrm>
        </p:grpSpPr>
        <p:pic>
          <p:nvPicPr>
            <p:cNvPr id="4" name="Picture 3" descr="A close up of a flower&#10;&#10;Description automatically generated">
              <a:extLst>
                <a:ext uri="{FF2B5EF4-FFF2-40B4-BE49-F238E27FC236}">
                  <a16:creationId xmlns:a16="http://schemas.microsoft.com/office/drawing/2014/main" id="{BCF65943-682B-DA32-D014-F0E019C843A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308073">
              <a:off x="474007" y="1465498"/>
              <a:ext cx="1217251" cy="1217251"/>
            </a:xfrm>
            <a:prstGeom prst="rect">
              <a:avLst/>
            </a:prstGeom>
          </p:spPr>
        </p:pic>
        <p:pic>
          <p:nvPicPr>
            <p:cNvPr id="5" name="Picture 4" descr="A close up of a flower&#10;&#10;Description automatically generated">
              <a:extLst>
                <a:ext uri="{FF2B5EF4-FFF2-40B4-BE49-F238E27FC236}">
                  <a16:creationId xmlns:a16="http://schemas.microsoft.com/office/drawing/2014/main" id="{A5F0C5FA-BA5D-E636-3CE7-0FBE1403F34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308073">
              <a:off x="639257" y="1465494"/>
              <a:ext cx="1217251" cy="1217251"/>
            </a:xfrm>
            <a:prstGeom prst="rect">
              <a:avLst/>
            </a:prstGeom>
          </p:spPr>
        </p:pic>
        <p:pic>
          <p:nvPicPr>
            <p:cNvPr id="6" name="Picture 5" descr="A close up of a flower&#10;&#10;Description automatically generated">
              <a:extLst>
                <a:ext uri="{FF2B5EF4-FFF2-40B4-BE49-F238E27FC236}">
                  <a16:creationId xmlns:a16="http://schemas.microsoft.com/office/drawing/2014/main" id="{3CE1976B-CE47-372B-4E64-113E294A217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308073">
              <a:off x="1311715" y="1465494"/>
              <a:ext cx="1217251" cy="1217251"/>
            </a:xfrm>
            <a:prstGeom prst="rect">
              <a:avLst/>
            </a:prstGeom>
          </p:spPr>
        </p:pic>
        <p:pic>
          <p:nvPicPr>
            <p:cNvPr id="7" name="Picture 6" descr="A close up of a flower&#10;&#10;Description automatically generated">
              <a:extLst>
                <a:ext uri="{FF2B5EF4-FFF2-40B4-BE49-F238E27FC236}">
                  <a16:creationId xmlns:a16="http://schemas.microsoft.com/office/drawing/2014/main" id="{BC173B66-D17B-A471-D33F-BA3E04FF3AD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308073">
              <a:off x="944391" y="1465494"/>
              <a:ext cx="1217251" cy="1217251"/>
            </a:xfrm>
            <a:prstGeom prst="rect">
              <a:avLst/>
            </a:prstGeom>
          </p:spPr>
        </p:pic>
      </p:grpSp>
      <p:sp>
        <p:nvSpPr>
          <p:cNvPr id="9" name="Rectangle: Top Corners Snipped 8">
            <a:extLst>
              <a:ext uri="{FF2B5EF4-FFF2-40B4-BE49-F238E27FC236}">
                <a16:creationId xmlns:a16="http://schemas.microsoft.com/office/drawing/2014/main" id="{300440BA-33D3-D84B-A0F0-51441026E74F}"/>
              </a:ext>
            </a:extLst>
          </p:cNvPr>
          <p:cNvSpPr/>
          <p:nvPr/>
        </p:nvSpPr>
        <p:spPr>
          <a:xfrm flipV="1">
            <a:off x="2592202" y="1900237"/>
            <a:ext cx="1364342" cy="267967"/>
          </a:xfrm>
          <a:prstGeom prst="snip2SameRect">
            <a:avLst>
              <a:gd name="adj1" fmla="val 48658"/>
              <a:gd name="adj2" fmla="val 0"/>
            </a:avLst>
          </a:prstGeom>
          <a:solidFill>
            <a:srgbClr val="4440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7EBA545-0D50-BE96-8A0D-E4E2002FAAFB}"/>
              </a:ext>
            </a:extLst>
          </p:cNvPr>
          <p:cNvSpPr/>
          <p:nvPr/>
        </p:nvSpPr>
        <p:spPr>
          <a:xfrm>
            <a:off x="3591313" y="2153915"/>
            <a:ext cx="355628" cy="355628"/>
          </a:xfrm>
          <a:prstGeom prst="ellipse">
            <a:avLst/>
          </a:prstGeom>
          <a:solidFill>
            <a:schemeClr val="bg1"/>
          </a:solidFill>
          <a:ln w="88900">
            <a:solidFill>
              <a:srgbClr val="44401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4CB45A0-87F3-7C03-53B5-B34AEE4BFEC9}"/>
              </a:ext>
            </a:extLst>
          </p:cNvPr>
          <p:cNvSpPr/>
          <p:nvPr/>
        </p:nvSpPr>
        <p:spPr>
          <a:xfrm>
            <a:off x="2930551" y="2148858"/>
            <a:ext cx="355628" cy="355628"/>
          </a:xfrm>
          <a:prstGeom prst="ellipse">
            <a:avLst/>
          </a:prstGeom>
          <a:solidFill>
            <a:schemeClr val="bg1"/>
          </a:solidFill>
          <a:ln w="88900">
            <a:solidFill>
              <a:srgbClr val="44401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Truck Loaded Goods in Warehouse Stock Vector - Illustration of industry,  freight: 66636056">
            <a:extLst>
              <a:ext uri="{FF2B5EF4-FFF2-40B4-BE49-F238E27FC236}">
                <a16:creationId xmlns:a16="http://schemas.microsoft.com/office/drawing/2014/main" id="{B84C8997-D326-8CAA-3537-F3853239FB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5734" y="3271800"/>
            <a:ext cx="2330208" cy="1165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6CC006D8-0AF0-C293-27E7-B312AD8E98B4}"/>
              </a:ext>
            </a:extLst>
          </p:cNvPr>
          <p:cNvSpPr txBox="1"/>
          <p:nvPr/>
        </p:nvSpPr>
        <p:spPr>
          <a:xfrm>
            <a:off x="6962645" y="4436904"/>
            <a:ext cx="19094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>
                <a:solidFill>
                  <a:srgbClr val="7F754C"/>
                </a:solidFill>
                <a:latin typeface="+mj-lt"/>
              </a:rPr>
              <a:t>@ Govt. Prices</a:t>
            </a:r>
            <a:endParaRPr lang="en-US" sz="2000" b="1" dirty="0">
              <a:solidFill>
                <a:srgbClr val="7F754C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14690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21107AA-6C40-FE81-8F82-941D260515EF}"/>
              </a:ext>
            </a:extLst>
          </p:cNvPr>
          <p:cNvSpPr txBox="1"/>
          <p:nvPr/>
        </p:nvSpPr>
        <p:spPr>
          <a:xfrm>
            <a:off x="653143" y="725714"/>
            <a:ext cx="2621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>
                <a:solidFill>
                  <a:schemeClr val="accent2"/>
                </a:solidFill>
                <a:latin typeface="+mj-lt"/>
              </a:rPr>
              <a:t>Current Scenario</a:t>
            </a:r>
            <a:endParaRPr lang="en-US" sz="2400" b="1" dirty="0">
              <a:solidFill>
                <a:schemeClr val="accent2"/>
              </a:solidFill>
              <a:latin typeface="+mj-lt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162418F-7E22-A06D-E4F7-23C49D87E6FC}"/>
              </a:ext>
            </a:extLst>
          </p:cNvPr>
          <p:cNvGrpSpPr/>
          <p:nvPr/>
        </p:nvGrpSpPr>
        <p:grpSpPr>
          <a:xfrm>
            <a:off x="2592202" y="1078319"/>
            <a:ext cx="3315340" cy="2583372"/>
            <a:chOff x="2592202" y="1078319"/>
            <a:chExt cx="3315340" cy="2583372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3045E844-5E82-DF88-5CB4-566165892F3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3493" b="64706" l="9964" r="69565">
                          <a14:foregroundMark x1="48551" y1="38787" x2="48551" y2="38787"/>
                          <a14:foregroundMark x1="37862" y1="47610" x2="37862" y2="47610"/>
                          <a14:backgroundMark x1="36232" y1="67647" x2="36232" y2="67647"/>
                          <a14:backgroundMark x1="28623" y1="71691" x2="55435" y2="74449"/>
                          <a14:backgroundMark x1="27536" y1="66728" x2="68478" y2="64522"/>
                          <a14:backgroundMark x1="16848" y1="65625" x2="22464" y2="54963"/>
                          <a14:backgroundMark x1="23370" y1="70404" x2="29167" y2="58456"/>
                          <a14:backgroundMark x1="28080" y1="56985" x2="36594" y2="60478"/>
                          <a14:backgroundMark x1="70652" y1="13051" x2="70652" y2="1305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86179" y="1078319"/>
              <a:ext cx="2621363" cy="2583372"/>
            </a:xfrm>
            <a:prstGeom prst="rect">
              <a:avLst/>
            </a:prstGeom>
          </p:spPr>
        </p:pic>
        <p:sp>
          <p:nvSpPr>
            <p:cNvPr id="12" name="Trapezoid 11">
              <a:extLst>
                <a:ext uri="{FF2B5EF4-FFF2-40B4-BE49-F238E27FC236}">
                  <a16:creationId xmlns:a16="http://schemas.microsoft.com/office/drawing/2014/main" id="{DCF6B4CC-EA18-54BD-F5EF-119662BA84A5}"/>
                </a:ext>
              </a:extLst>
            </p:cNvPr>
            <p:cNvSpPr/>
            <p:nvPr/>
          </p:nvSpPr>
          <p:spPr>
            <a:xfrm>
              <a:off x="2757452" y="1558898"/>
              <a:ext cx="999111" cy="450399"/>
            </a:xfrm>
            <a:prstGeom prst="trapezoid">
              <a:avLst>
                <a:gd name="adj" fmla="val 43542"/>
              </a:avLst>
            </a:prstGeom>
            <a:solidFill>
              <a:srgbClr val="F7C1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: Top Corners Snipped 8">
              <a:extLst>
                <a:ext uri="{FF2B5EF4-FFF2-40B4-BE49-F238E27FC236}">
                  <a16:creationId xmlns:a16="http://schemas.microsoft.com/office/drawing/2014/main" id="{300440BA-33D3-D84B-A0F0-51441026E74F}"/>
                </a:ext>
              </a:extLst>
            </p:cNvPr>
            <p:cNvSpPr/>
            <p:nvPr/>
          </p:nvSpPr>
          <p:spPr>
            <a:xfrm flipV="1">
              <a:off x="2592202" y="1900237"/>
              <a:ext cx="1364342" cy="267967"/>
            </a:xfrm>
            <a:prstGeom prst="snip2SameRect">
              <a:avLst>
                <a:gd name="adj1" fmla="val 48658"/>
                <a:gd name="adj2" fmla="val 0"/>
              </a:avLst>
            </a:prstGeom>
            <a:solidFill>
              <a:srgbClr val="4440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87EBA545-0D50-BE96-8A0D-E4E2002FAAFB}"/>
                </a:ext>
              </a:extLst>
            </p:cNvPr>
            <p:cNvSpPr/>
            <p:nvPr/>
          </p:nvSpPr>
          <p:spPr>
            <a:xfrm>
              <a:off x="3591313" y="2153915"/>
              <a:ext cx="355628" cy="355628"/>
            </a:xfrm>
            <a:prstGeom prst="ellipse">
              <a:avLst/>
            </a:prstGeom>
            <a:solidFill>
              <a:schemeClr val="bg1"/>
            </a:solidFill>
            <a:ln w="88900">
              <a:solidFill>
                <a:srgbClr val="44401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B4CB45A0-87F3-7C03-53B5-B34AEE4BFEC9}"/>
                </a:ext>
              </a:extLst>
            </p:cNvPr>
            <p:cNvSpPr/>
            <p:nvPr/>
          </p:nvSpPr>
          <p:spPr>
            <a:xfrm>
              <a:off x="2930551" y="2148858"/>
              <a:ext cx="355628" cy="355628"/>
            </a:xfrm>
            <a:prstGeom prst="ellipse">
              <a:avLst/>
            </a:prstGeom>
            <a:solidFill>
              <a:schemeClr val="bg1"/>
            </a:solidFill>
            <a:ln w="88900">
              <a:solidFill>
                <a:srgbClr val="44401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26" name="Picture 2" descr="Truck Loaded Goods in Warehouse Stock Vector - Illustration of industry,  freight: 66636056">
            <a:extLst>
              <a:ext uri="{FF2B5EF4-FFF2-40B4-BE49-F238E27FC236}">
                <a16:creationId xmlns:a16="http://schemas.microsoft.com/office/drawing/2014/main" id="{B84C8997-D326-8CAA-3537-F3853239FB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5734" y="3271800"/>
            <a:ext cx="2330208" cy="1165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CACF24F2-304E-45F6-BA5F-2CB931F62633}"/>
              </a:ext>
            </a:extLst>
          </p:cNvPr>
          <p:cNvGrpSpPr/>
          <p:nvPr/>
        </p:nvGrpSpPr>
        <p:grpSpPr>
          <a:xfrm>
            <a:off x="2592202" y="2168204"/>
            <a:ext cx="3315340" cy="2583372"/>
            <a:chOff x="2592202" y="1078319"/>
            <a:chExt cx="3315340" cy="2583372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F4264C56-11BF-ECB7-C185-B843D3711D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3493" b="64706" l="9964" r="69565">
                          <a14:foregroundMark x1="48551" y1="38787" x2="48551" y2="38787"/>
                          <a14:foregroundMark x1="37862" y1="47610" x2="37862" y2="47610"/>
                          <a14:backgroundMark x1="36232" y1="67647" x2="36232" y2="67647"/>
                          <a14:backgroundMark x1="28623" y1="71691" x2="55435" y2="74449"/>
                          <a14:backgroundMark x1="27536" y1="66728" x2="68478" y2="64522"/>
                          <a14:backgroundMark x1="16848" y1="65625" x2="22464" y2="54963"/>
                          <a14:backgroundMark x1="23370" y1="70404" x2="29167" y2="58456"/>
                          <a14:backgroundMark x1="28080" y1="56985" x2="36594" y2="60478"/>
                          <a14:backgroundMark x1="70652" y1="13051" x2="70652" y2="1305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86179" y="1078319"/>
              <a:ext cx="2621363" cy="2583372"/>
            </a:xfrm>
            <a:prstGeom prst="rect">
              <a:avLst/>
            </a:prstGeom>
          </p:spPr>
        </p:pic>
        <p:sp>
          <p:nvSpPr>
            <p:cNvPr id="25" name="Trapezoid 24">
              <a:extLst>
                <a:ext uri="{FF2B5EF4-FFF2-40B4-BE49-F238E27FC236}">
                  <a16:creationId xmlns:a16="http://schemas.microsoft.com/office/drawing/2014/main" id="{AEA50970-8E64-66A8-668B-D9D28226428A}"/>
                </a:ext>
              </a:extLst>
            </p:cNvPr>
            <p:cNvSpPr/>
            <p:nvPr/>
          </p:nvSpPr>
          <p:spPr>
            <a:xfrm>
              <a:off x="2757452" y="1558898"/>
              <a:ext cx="999111" cy="450399"/>
            </a:xfrm>
            <a:prstGeom prst="trapezoid">
              <a:avLst>
                <a:gd name="adj" fmla="val 43542"/>
              </a:avLst>
            </a:prstGeom>
            <a:solidFill>
              <a:srgbClr val="F7C1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: Top Corners Snipped 25">
              <a:extLst>
                <a:ext uri="{FF2B5EF4-FFF2-40B4-BE49-F238E27FC236}">
                  <a16:creationId xmlns:a16="http://schemas.microsoft.com/office/drawing/2014/main" id="{009BBE1A-F790-61CB-8AB0-96F56D0EF9AE}"/>
                </a:ext>
              </a:extLst>
            </p:cNvPr>
            <p:cNvSpPr/>
            <p:nvPr/>
          </p:nvSpPr>
          <p:spPr>
            <a:xfrm flipV="1">
              <a:off x="2592202" y="1900237"/>
              <a:ext cx="1364342" cy="267967"/>
            </a:xfrm>
            <a:prstGeom prst="snip2SameRect">
              <a:avLst>
                <a:gd name="adj1" fmla="val 48658"/>
                <a:gd name="adj2" fmla="val 0"/>
              </a:avLst>
            </a:prstGeom>
            <a:solidFill>
              <a:srgbClr val="4440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C354FFB6-218B-9933-507F-23DAB80B6484}"/>
                </a:ext>
              </a:extLst>
            </p:cNvPr>
            <p:cNvSpPr/>
            <p:nvPr/>
          </p:nvSpPr>
          <p:spPr>
            <a:xfrm>
              <a:off x="3591313" y="2153915"/>
              <a:ext cx="355628" cy="355628"/>
            </a:xfrm>
            <a:prstGeom prst="ellipse">
              <a:avLst/>
            </a:prstGeom>
            <a:solidFill>
              <a:schemeClr val="bg1"/>
            </a:solidFill>
            <a:ln w="88900">
              <a:solidFill>
                <a:srgbClr val="44401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1BD168CF-9A1E-DA79-0E4F-F8D8874DCB2C}"/>
                </a:ext>
              </a:extLst>
            </p:cNvPr>
            <p:cNvSpPr/>
            <p:nvPr/>
          </p:nvSpPr>
          <p:spPr>
            <a:xfrm>
              <a:off x="2930551" y="2148858"/>
              <a:ext cx="355628" cy="355628"/>
            </a:xfrm>
            <a:prstGeom prst="ellipse">
              <a:avLst/>
            </a:prstGeom>
            <a:solidFill>
              <a:schemeClr val="bg1"/>
            </a:solidFill>
            <a:ln w="88900">
              <a:solidFill>
                <a:srgbClr val="44401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BC30400-ED72-21B6-A3B3-C9922F4F82FE}"/>
              </a:ext>
            </a:extLst>
          </p:cNvPr>
          <p:cNvGrpSpPr/>
          <p:nvPr/>
        </p:nvGrpSpPr>
        <p:grpSpPr>
          <a:xfrm>
            <a:off x="2592202" y="3326404"/>
            <a:ext cx="3315340" cy="2583372"/>
            <a:chOff x="2592202" y="1078319"/>
            <a:chExt cx="3315340" cy="2583372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D956E65C-0C4F-F05F-C8AD-3A878DFE46D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3493" b="64706" l="9964" r="69565">
                          <a14:foregroundMark x1="48551" y1="38787" x2="48551" y2="38787"/>
                          <a14:foregroundMark x1="37862" y1="47610" x2="37862" y2="47610"/>
                          <a14:backgroundMark x1="36232" y1="67647" x2="36232" y2="67647"/>
                          <a14:backgroundMark x1="28623" y1="71691" x2="55435" y2="74449"/>
                          <a14:backgroundMark x1="27536" y1="66728" x2="68478" y2="64522"/>
                          <a14:backgroundMark x1="16848" y1="65625" x2="22464" y2="54963"/>
                          <a14:backgroundMark x1="23370" y1="70404" x2="29167" y2="58456"/>
                          <a14:backgroundMark x1="28080" y1="56985" x2="36594" y2="60478"/>
                          <a14:backgroundMark x1="70652" y1="13051" x2="70652" y2="1305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86179" y="1078319"/>
              <a:ext cx="2621363" cy="2583372"/>
            </a:xfrm>
            <a:prstGeom prst="rect">
              <a:avLst/>
            </a:prstGeom>
          </p:spPr>
        </p:pic>
        <p:sp>
          <p:nvSpPr>
            <p:cNvPr id="31" name="Trapezoid 30">
              <a:extLst>
                <a:ext uri="{FF2B5EF4-FFF2-40B4-BE49-F238E27FC236}">
                  <a16:creationId xmlns:a16="http://schemas.microsoft.com/office/drawing/2014/main" id="{D3826ED8-B024-7D23-3F4C-DCD3F65BB640}"/>
                </a:ext>
              </a:extLst>
            </p:cNvPr>
            <p:cNvSpPr/>
            <p:nvPr/>
          </p:nvSpPr>
          <p:spPr>
            <a:xfrm>
              <a:off x="2757452" y="1558898"/>
              <a:ext cx="999111" cy="450399"/>
            </a:xfrm>
            <a:prstGeom prst="trapezoid">
              <a:avLst>
                <a:gd name="adj" fmla="val 43542"/>
              </a:avLst>
            </a:prstGeom>
            <a:solidFill>
              <a:srgbClr val="F7C1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: Top Corners Snipped 31">
              <a:extLst>
                <a:ext uri="{FF2B5EF4-FFF2-40B4-BE49-F238E27FC236}">
                  <a16:creationId xmlns:a16="http://schemas.microsoft.com/office/drawing/2014/main" id="{E477A054-3531-1614-0A59-9D5C4753E893}"/>
                </a:ext>
              </a:extLst>
            </p:cNvPr>
            <p:cNvSpPr/>
            <p:nvPr/>
          </p:nvSpPr>
          <p:spPr>
            <a:xfrm flipV="1">
              <a:off x="2592202" y="1900237"/>
              <a:ext cx="1364342" cy="267967"/>
            </a:xfrm>
            <a:prstGeom prst="snip2SameRect">
              <a:avLst>
                <a:gd name="adj1" fmla="val 48658"/>
                <a:gd name="adj2" fmla="val 0"/>
              </a:avLst>
            </a:prstGeom>
            <a:solidFill>
              <a:srgbClr val="4440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564231CE-6CD7-F993-22D0-D145A17CA1DA}"/>
                </a:ext>
              </a:extLst>
            </p:cNvPr>
            <p:cNvSpPr/>
            <p:nvPr/>
          </p:nvSpPr>
          <p:spPr>
            <a:xfrm>
              <a:off x="3591313" y="2153915"/>
              <a:ext cx="355628" cy="355628"/>
            </a:xfrm>
            <a:prstGeom prst="ellipse">
              <a:avLst/>
            </a:prstGeom>
            <a:solidFill>
              <a:schemeClr val="bg1"/>
            </a:solidFill>
            <a:ln w="88900">
              <a:solidFill>
                <a:srgbClr val="44401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98C08338-C1D0-69B9-4D30-4C54ACA0CEE1}"/>
                </a:ext>
              </a:extLst>
            </p:cNvPr>
            <p:cNvSpPr/>
            <p:nvPr/>
          </p:nvSpPr>
          <p:spPr>
            <a:xfrm>
              <a:off x="2930551" y="2148858"/>
              <a:ext cx="355628" cy="355628"/>
            </a:xfrm>
            <a:prstGeom prst="ellipse">
              <a:avLst/>
            </a:prstGeom>
            <a:solidFill>
              <a:schemeClr val="bg1"/>
            </a:solidFill>
            <a:ln w="88900">
              <a:solidFill>
                <a:srgbClr val="44401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78F29DFF-8F93-AB4B-1CD8-42C3161CFEB6}"/>
              </a:ext>
            </a:extLst>
          </p:cNvPr>
          <p:cNvGrpSpPr/>
          <p:nvPr/>
        </p:nvGrpSpPr>
        <p:grpSpPr>
          <a:xfrm>
            <a:off x="2592202" y="4469994"/>
            <a:ext cx="3315340" cy="2583372"/>
            <a:chOff x="2592202" y="1078319"/>
            <a:chExt cx="3315340" cy="2583372"/>
          </a:xfrm>
        </p:grpSpPr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9CC7561B-9398-B55F-024D-5B87C46034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3493" b="64706" l="9964" r="69565">
                          <a14:foregroundMark x1="48551" y1="38787" x2="48551" y2="38787"/>
                          <a14:foregroundMark x1="37862" y1="47610" x2="37862" y2="47610"/>
                          <a14:backgroundMark x1="36232" y1="67647" x2="36232" y2="67647"/>
                          <a14:backgroundMark x1="28623" y1="71691" x2="55435" y2="74449"/>
                          <a14:backgroundMark x1="27536" y1="66728" x2="68478" y2="64522"/>
                          <a14:backgroundMark x1="16848" y1="65625" x2="22464" y2="54963"/>
                          <a14:backgroundMark x1="23370" y1="70404" x2="29167" y2="58456"/>
                          <a14:backgroundMark x1="28080" y1="56985" x2="36594" y2="60478"/>
                          <a14:backgroundMark x1="70652" y1="13051" x2="70652" y2="1305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86179" y="1078319"/>
              <a:ext cx="2621363" cy="2583372"/>
            </a:xfrm>
            <a:prstGeom prst="rect">
              <a:avLst/>
            </a:prstGeom>
          </p:spPr>
        </p:pic>
        <p:sp>
          <p:nvSpPr>
            <p:cNvPr id="37" name="Trapezoid 36">
              <a:extLst>
                <a:ext uri="{FF2B5EF4-FFF2-40B4-BE49-F238E27FC236}">
                  <a16:creationId xmlns:a16="http://schemas.microsoft.com/office/drawing/2014/main" id="{010E8CA6-2554-878A-7A6A-6A59F101290C}"/>
                </a:ext>
              </a:extLst>
            </p:cNvPr>
            <p:cNvSpPr/>
            <p:nvPr/>
          </p:nvSpPr>
          <p:spPr>
            <a:xfrm>
              <a:off x="2757452" y="1558898"/>
              <a:ext cx="999111" cy="450399"/>
            </a:xfrm>
            <a:prstGeom prst="trapezoid">
              <a:avLst>
                <a:gd name="adj" fmla="val 43542"/>
              </a:avLst>
            </a:prstGeom>
            <a:solidFill>
              <a:srgbClr val="F7C1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: Top Corners Snipped 37">
              <a:extLst>
                <a:ext uri="{FF2B5EF4-FFF2-40B4-BE49-F238E27FC236}">
                  <a16:creationId xmlns:a16="http://schemas.microsoft.com/office/drawing/2014/main" id="{D7CC0E78-6F3A-4123-4F93-7A1F6753722E}"/>
                </a:ext>
              </a:extLst>
            </p:cNvPr>
            <p:cNvSpPr/>
            <p:nvPr/>
          </p:nvSpPr>
          <p:spPr>
            <a:xfrm flipV="1">
              <a:off x="2592202" y="1900237"/>
              <a:ext cx="1364342" cy="267967"/>
            </a:xfrm>
            <a:prstGeom prst="snip2SameRect">
              <a:avLst>
                <a:gd name="adj1" fmla="val 48658"/>
                <a:gd name="adj2" fmla="val 0"/>
              </a:avLst>
            </a:prstGeom>
            <a:solidFill>
              <a:srgbClr val="4440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5ECBC140-6B85-A1D1-12D3-1BB7F37F9316}"/>
                </a:ext>
              </a:extLst>
            </p:cNvPr>
            <p:cNvSpPr/>
            <p:nvPr/>
          </p:nvSpPr>
          <p:spPr>
            <a:xfrm>
              <a:off x="3591313" y="2153915"/>
              <a:ext cx="355628" cy="355628"/>
            </a:xfrm>
            <a:prstGeom prst="ellipse">
              <a:avLst/>
            </a:prstGeom>
            <a:solidFill>
              <a:schemeClr val="bg1"/>
            </a:solidFill>
            <a:ln w="88900">
              <a:solidFill>
                <a:srgbClr val="44401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7540922-F8E2-C5A6-5590-7642745921A5}"/>
                </a:ext>
              </a:extLst>
            </p:cNvPr>
            <p:cNvSpPr/>
            <p:nvPr/>
          </p:nvSpPr>
          <p:spPr>
            <a:xfrm>
              <a:off x="2930551" y="2148858"/>
              <a:ext cx="355628" cy="355628"/>
            </a:xfrm>
            <a:prstGeom prst="ellipse">
              <a:avLst/>
            </a:prstGeom>
            <a:solidFill>
              <a:schemeClr val="bg1"/>
            </a:solidFill>
            <a:ln w="88900">
              <a:solidFill>
                <a:srgbClr val="44401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7CA9D18D-459B-526E-F541-BC94F142C40E}"/>
              </a:ext>
            </a:extLst>
          </p:cNvPr>
          <p:cNvSpPr txBox="1"/>
          <p:nvPr/>
        </p:nvSpPr>
        <p:spPr>
          <a:xfrm>
            <a:off x="6962645" y="4436904"/>
            <a:ext cx="19094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>
                <a:solidFill>
                  <a:srgbClr val="7F754C"/>
                </a:solidFill>
                <a:latin typeface="+mj-lt"/>
              </a:rPr>
              <a:t>@ Govt. Prices</a:t>
            </a:r>
            <a:endParaRPr lang="en-US" sz="2000" b="1" dirty="0">
              <a:solidFill>
                <a:srgbClr val="7F754C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83180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21107AA-6C40-FE81-8F82-941D260515EF}"/>
              </a:ext>
            </a:extLst>
          </p:cNvPr>
          <p:cNvSpPr txBox="1"/>
          <p:nvPr/>
        </p:nvSpPr>
        <p:spPr>
          <a:xfrm>
            <a:off x="653143" y="725714"/>
            <a:ext cx="2621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>
                <a:solidFill>
                  <a:schemeClr val="accent2"/>
                </a:solidFill>
                <a:latin typeface="+mj-lt"/>
              </a:rPr>
              <a:t>Current Scenario</a:t>
            </a:r>
            <a:endParaRPr lang="en-US" sz="2400" b="1" dirty="0">
              <a:solidFill>
                <a:schemeClr val="accent2"/>
              </a:solidFill>
              <a:latin typeface="+mj-lt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162418F-7E22-A06D-E4F7-23C49D87E6FC}"/>
              </a:ext>
            </a:extLst>
          </p:cNvPr>
          <p:cNvGrpSpPr/>
          <p:nvPr/>
        </p:nvGrpSpPr>
        <p:grpSpPr>
          <a:xfrm>
            <a:off x="2592202" y="1078319"/>
            <a:ext cx="3315340" cy="2583372"/>
            <a:chOff x="2592202" y="1078319"/>
            <a:chExt cx="3315340" cy="2583372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3045E844-5E82-DF88-5CB4-566165892F3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3493" b="64706" l="9964" r="69565">
                          <a14:foregroundMark x1="48551" y1="38787" x2="48551" y2="38787"/>
                          <a14:foregroundMark x1="37862" y1="47610" x2="37862" y2="47610"/>
                          <a14:backgroundMark x1="36232" y1="67647" x2="36232" y2="67647"/>
                          <a14:backgroundMark x1="28623" y1="71691" x2="55435" y2="74449"/>
                          <a14:backgroundMark x1="27536" y1="66728" x2="68478" y2="64522"/>
                          <a14:backgroundMark x1="16848" y1="65625" x2="22464" y2="54963"/>
                          <a14:backgroundMark x1="23370" y1="70404" x2="29167" y2="58456"/>
                          <a14:backgroundMark x1="28080" y1="56985" x2="36594" y2="60478"/>
                          <a14:backgroundMark x1="70652" y1="13051" x2="70652" y2="1305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86179" y="1078319"/>
              <a:ext cx="2621363" cy="2583372"/>
            </a:xfrm>
            <a:prstGeom prst="rect">
              <a:avLst/>
            </a:prstGeom>
          </p:spPr>
        </p:pic>
        <p:sp>
          <p:nvSpPr>
            <p:cNvPr id="12" name="Trapezoid 11">
              <a:extLst>
                <a:ext uri="{FF2B5EF4-FFF2-40B4-BE49-F238E27FC236}">
                  <a16:creationId xmlns:a16="http://schemas.microsoft.com/office/drawing/2014/main" id="{DCF6B4CC-EA18-54BD-F5EF-119662BA84A5}"/>
                </a:ext>
              </a:extLst>
            </p:cNvPr>
            <p:cNvSpPr/>
            <p:nvPr/>
          </p:nvSpPr>
          <p:spPr>
            <a:xfrm>
              <a:off x="2757452" y="1558898"/>
              <a:ext cx="999111" cy="450399"/>
            </a:xfrm>
            <a:prstGeom prst="trapezoid">
              <a:avLst>
                <a:gd name="adj" fmla="val 43542"/>
              </a:avLst>
            </a:prstGeom>
            <a:solidFill>
              <a:srgbClr val="F7C1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: Top Corners Snipped 8">
              <a:extLst>
                <a:ext uri="{FF2B5EF4-FFF2-40B4-BE49-F238E27FC236}">
                  <a16:creationId xmlns:a16="http://schemas.microsoft.com/office/drawing/2014/main" id="{300440BA-33D3-D84B-A0F0-51441026E74F}"/>
                </a:ext>
              </a:extLst>
            </p:cNvPr>
            <p:cNvSpPr/>
            <p:nvPr/>
          </p:nvSpPr>
          <p:spPr>
            <a:xfrm flipV="1">
              <a:off x="2592202" y="1900237"/>
              <a:ext cx="1364342" cy="267967"/>
            </a:xfrm>
            <a:prstGeom prst="snip2SameRect">
              <a:avLst>
                <a:gd name="adj1" fmla="val 48658"/>
                <a:gd name="adj2" fmla="val 0"/>
              </a:avLst>
            </a:prstGeom>
            <a:solidFill>
              <a:srgbClr val="4440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87EBA545-0D50-BE96-8A0D-E4E2002FAAFB}"/>
                </a:ext>
              </a:extLst>
            </p:cNvPr>
            <p:cNvSpPr/>
            <p:nvPr/>
          </p:nvSpPr>
          <p:spPr>
            <a:xfrm>
              <a:off x="3591313" y="2153915"/>
              <a:ext cx="355628" cy="355628"/>
            </a:xfrm>
            <a:prstGeom prst="ellipse">
              <a:avLst/>
            </a:prstGeom>
            <a:solidFill>
              <a:schemeClr val="bg1"/>
            </a:solidFill>
            <a:ln w="88900">
              <a:solidFill>
                <a:srgbClr val="44401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B4CB45A0-87F3-7C03-53B5-B34AEE4BFEC9}"/>
                </a:ext>
              </a:extLst>
            </p:cNvPr>
            <p:cNvSpPr/>
            <p:nvPr/>
          </p:nvSpPr>
          <p:spPr>
            <a:xfrm>
              <a:off x="2930551" y="2148858"/>
              <a:ext cx="355628" cy="355628"/>
            </a:xfrm>
            <a:prstGeom prst="ellipse">
              <a:avLst/>
            </a:prstGeom>
            <a:solidFill>
              <a:schemeClr val="bg1"/>
            </a:solidFill>
            <a:ln w="88900">
              <a:solidFill>
                <a:srgbClr val="44401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26" name="Picture 2" descr="Truck Loaded Goods in Warehouse Stock Vector - Illustration of industry,  freight: 66636056">
            <a:extLst>
              <a:ext uri="{FF2B5EF4-FFF2-40B4-BE49-F238E27FC236}">
                <a16:creationId xmlns:a16="http://schemas.microsoft.com/office/drawing/2014/main" id="{B84C8997-D326-8CAA-3537-F3853239FB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5734" y="3271800"/>
            <a:ext cx="2330208" cy="1165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CACF24F2-304E-45F6-BA5F-2CB931F62633}"/>
              </a:ext>
            </a:extLst>
          </p:cNvPr>
          <p:cNvGrpSpPr/>
          <p:nvPr/>
        </p:nvGrpSpPr>
        <p:grpSpPr>
          <a:xfrm>
            <a:off x="2592202" y="2168204"/>
            <a:ext cx="3315340" cy="2583372"/>
            <a:chOff x="2592202" y="1078319"/>
            <a:chExt cx="3315340" cy="2583372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F4264C56-11BF-ECB7-C185-B843D3711D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3493" b="64706" l="9964" r="69565">
                          <a14:foregroundMark x1="48551" y1="38787" x2="48551" y2="38787"/>
                          <a14:foregroundMark x1="37862" y1="47610" x2="37862" y2="47610"/>
                          <a14:backgroundMark x1="36232" y1="67647" x2="36232" y2="67647"/>
                          <a14:backgroundMark x1="28623" y1="71691" x2="55435" y2="74449"/>
                          <a14:backgroundMark x1="27536" y1="66728" x2="68478" y2="64522"/>
                          <a14:backgroundMark x1="16848" y1="65625" x2="22464" y2="54963"/>
                          <a14:backgroundMark x1="23370" y1="70404" x2="29167" y2="58456"/>
                          <a14:backgroundMark x1="28080" y1="56985" x2="36594" y2="60478"/>
                          <a14:backgroundMark x1="70652" y1="13051" x2="70652" y2="1305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86179" y="1078319"/>
              <a:ext cx="2621363" cy="2583372"/>
            </a:xfrm>
            <a:prstGeom prst="rect">
              <a:avLst/>
            </a:prstGeom>
          </p:spPr>
        </p:pic>
        <p:sp>
          <p:nvSpPr>
            <p:cNvPr id="25" name="Trapezoid 24">
              <a:extLst>
                <a:ext uri="{FF2B5EF4-FFF2-40B4-BE49-F238E27FC236}">
                  <a16:creationId xmlns:a16="http://schemas.microsoft.com/office/drawing/2014/main" id="{AEA50970-8E64-66A8-668B-D9D28226428A}"/>
                </a:ext>
              </a:extLst>
            </p:cNvPr>
            <p:cNvSpPr/>
            <p:nvPr/>
          </p:nvSpPr>
          <p:spPr>
            <a:xfrm>
              <a:off x="2757452" y="1558898"/>
              <a:ext cx="999111" cy="450399"/>
            </a:xfrm>
            <a:prstGeom prst="trapezoid">
              <a:avLst>
                <a:gd name="adj" fmla="val 43542"/>
              </a:avLst>
            </a:prstGeom>
            <a:solidFill>
              <a:srgbClr val="F7C1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: Top Corners Snipped 25">
              <a:extLst>
                <a:ext uri="{FF2B5EF4-FFF2-40B4-BE49-F238E27FC236}">
                  <a16:creationId xmlns:a16="http://schemas.microsoft.com/office/drawing/2014/main" id="{009BBE1A-F790-61CB-8AB0-96F56D0EF9AE}"/>
                </a:ext>
              </a:extLst>
            </p:cNvPr>
            <p:cNvSpPr/>
            <p:nvPr/>
          </p:nvSpPr>
          <p:spPr>
            <a:xfrm flipV="1">
              <a:off x="2592202" y="1900237"/>
              <a:ext cx="1364342" cy="267967"/>
            </a:xfrm>
            <a:prstGeom prst="snip2SameRect">
              <a:avLst>
                <a:gd name="adj1" fmla="val 48658"/>
                <a:gd name="adj2" fmla="val 0"/>
              </a:avLst>
            </a:prstGeom>
            <a:solidFill>
              <a:srgbClr val="4440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C354FFB6-218B-9933-507F-23DAB80B6484}"/>
                </a:ext>
              </a:extLst>
            </p:cNvPr>
            <p:cNvSpPr/>
            <p:nvPr/>
          </p:nvSpPr>
          <p:spPr>
            <a:xfrm>
              <a:off x="3591313" y="2153915"/>
              <a:ext cx="355628" cy="355628"/>
            </a:xfrm>
            <a:prstGeom prst="ellipse">
              <a:avLst/>
            </a:prstGeom>
            <a:solidFill>
              <a:schemeClr val="bg1"/>
            </a:solidFill>
            <a:ln w="88900">
              <a:solidFill>
                <a:srgbClr val="44401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1BD168CF-9A1E-DA79-0E4F-F8D8874DCB2C}"/>
                </a:ext>
              </a:extLst>
            </p:cNvPr>
            <p:cNvSpPr/>
            <p:nvPr/>
          </p:nvSpPr>
          <p:spPr>
            <a:xfrm>
              <a:off x="2930551" y="2148858"/>
              <a:ext cx="355628" cy="355628"/>
            </a:xfrm>
            <a:prstGeom prst="ellipse">
              <a:avLst/>
            </a:prstGeom>
            <a:solidFill>
              <a:schemeClr val="bg1"/>
            </a:solidFill>
            <a:ln w="88900">
              <a:solidFill>
                <a:srgbClr val="44401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BC30400-ED72-21B6-A3B3-C9922F4F82FE}"/>
              </a:ext>
            </a:extLst>
          </p:cNvPr>
          <p:cNvGrpSpPr/>
          <p:nvPr/>
        </p:nvGrpSpPr>
        <p:grpSpPr>
          <a:xfrm>
            <a:off x="2592202" y="3326404"/>
            <a:ext cx="3315340" cy="2583372"/>
            <a:chOff x="2592202" y="1078319"/>
            <a:chExt cx="3315340" cy="2583372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D956E65C-0C4F-F05F-C8AD-3A878DFE46D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3493" b="64706" l="9964" r="69565">
                          <a14:foregroundMark x1="48551" y1="38787" x2="48551" y2="38787"/>
                          <a14:foregroundMark x1="37862" y1="47610" x2="37862" y2="47610"/>
                          <a14:backgroundMark x1="36232" y1="67647" x2="36232" y2="67647"/>
                          <a14:backgroundMark x1="28623" y1="71691" x2="55435" y2="74449"/>
                          <a14:backgroundMark x1="27536" y1="66728" x2="68478" y2="64522"/>
                          <a14:backgroundMark x1="16848" y1="65625" x2="22464" y2="54963"/>
                          <a14:backgroundMark x1="23370" y1="70404" x2="29167" y2="58456"/>
                          <a14:backgroundMark x1="28080" y1="56985" x2="36594" y2="60478"/>
                          <a14:backgroundMark x1="70652" y1="13051" x2="70652" y2="1305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86179" y="1078319"/>
              <a:ext cx="2621363" cy="2583372"/>
            </a:xfrm>
            <a:prstGeom prst="rect">
              <a:avLst/>
            </a:prstGeom>
          </p:spPr>
        </p:pic>
        <p:sp>
          <p:nvSpPr>
            <p:cNvPr id="31" name="Trapezoid 30">
              <a:extLst>
                <a:ext uri="{FF2B5EF4-FFF2-40B4-BE49-F238E27FC236}">
                  <a16:creationId xmlns:a16="http://schemas.microsoft.com/office/drawing/2014/main" id="{D3826ED8-B024-7D23-3F4C-DCD3F65BB640}"/>
                </a:ext>
              </a:extLst>
            </p:cNvPr>
            <p:cNvSpPr/>
            <p:nvPr/>
          </p:nvSpPr>
          <p:spPr>
            <a:xfrm>
              <a:off x="2757452" y="1558898"/>
              <a:ext cx="999111" cy="450399"/>
            </a:xfrm>
            <a:prstGeom prst="trapezoid">
              <a:avLst>
                <a:gd name="adj" fmla="val 43542"/>
              </a:avLst>
            </a:prstGeom>
            <a:solidFill>
              <a:srgbClr val="F7C1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: Top Corners Snipped 31">
              <a:extLst>
                <a:ext uri="{FF2B5EF4-FFF2-40B4-BE49-F238E27FC236}">
                  <a16:creationId xmlns:a16="http://schemas.microsoft.com/office/drawing/2014/main" id="{E477A054-3531-1614-0A59-9D5C4753E893}"/>
                </a:ext>
              </a:extLst>
            </p:cNvPr>
            <p:cNvSpPr/>
            <p:nvPr/>
          </p:nvSpPr>
          <p:spPr>
            <a:xfrm flipV="1">
              <a:off x="2592202" y="1900237"/>
              <a:ext cx="1364342" cy="267967"/>
            </a:xfrm>
            <a:prstGeom prst="snip2SameRect">
              <a:avLst>
                <a:gd name="adj1" fmla="val 48658"/>
                <a:gd name="adj2" fmla="val 0"/>
              </a:avLst>
            </a:prstGeom>
            <a:solidFill>
              <a:srgbClr val="4440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564231CE-6CD7-F993-22D0-D145A17CA1DA}"/>
                </a:ext>
              </a:extLst>
            </p:cNvPr>
            <p:cNvSpPr/>
            <p:nvPr/>
          </p:nvSpPr>
          <p:spPr>
            <a:xfrm>
              <a:off x="3591313" y="2153915"/>
              <a:ext cx="355628" cy="355628"/>
            </a:xfrm>
            <a:prstGeom prst="ellipse">
              <a:avLst/>
            </a:prstGeom>
            <a:solidFill>
              <a:schemeClr val="bg1"/>
            </a:solidFill>
            <a:ln w="88900">
              <a:solidFill>
                <a:srgbClr val="44401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98C08338-C1D0-69B9-4D30-4C54ACA0CEE1}"/>
                </a:ext>
              </a:extLst>
            </p:cNvPr>
            <p:cNvSpPr/>
            <p:nvPr/>
          </p:nvSpPr>
          <p:spPr>
            <a:xfrm>
              <a:off x="2930551" y="2148858"/>
              <a:ext cx="355628" cy="355628"/>
            </a:xfrm>
            <a:prstGeom prst="ellipse">
              <a:avLst/>
            </a:prstGeom>
            <a:solidFill>
              <a:schemeClr val="bg1"/>
            </a:solidFill>
            <a:ln w="88900">
              <a:solidFill>
                <a:srgbClr val="44401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78F29DFF-8F93-AB4B-1CD8-42C3161CFEB6}"/>
              </a:ext>
            </a:extLst>
          </p:cNvPr>
          <p:cNvGrpSpPr/>
          <p:nvPr/>
        </p:nvGrpSpPr>
        <p:grpSpPr>
          <a:xfrm>
            <a:off x="2592202" y="4469994"/>
            <a:ext cx="3315340" cy="2583372"/>
            <a:chOff x="2592202" y="1078319"/>
            <a:chExt cx="3315340" cy="2583372"/>
          </a:xfrm>
        </p:grpSpPr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9CC7561B-9398-B55F-024D-5B87C46034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3493" b="64706" l="9964" r="69565">
                          <a14:foregroundMark x1="48551" y1="38787" x2="48551" y2="38787"/>
                          <a14:foregroundMark x1="37862" y1="47610" x2="37862" y2="47610"/>
                          <a14:backgroundMark x1="36232" y1="67647" x2="36232" y2="67647"/>
                          <a14:backgroundMark x1="28623" y1="71691" x2="55435" y2="74449"/>
                          <a14:backgroundMark x1="27536" y1="66728" x2="68478" y2="64522"/>
                          <a14:backgroundMark x1="16848" y1="65625" x2="22464" y2="54963"/>
                          <a14:backgroundMark x1="23370" y1="70404" x2="29167" y2="58456"/>
                          <a14:backgroundMark x1="28080" y1="56985" x2="36594" y2="60478"/>
                          <a14:backgroundMark x1="70652" y1="13051" x2="70652" y2="1305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86179" y="1078319"/>
              <a:ext cx="2621363" cy="2583372"/>
            </a:xfrm>
            <a:prstGeom prst="rect">
              <a:avLst/>
            </a:prstGeom>
          </p:spPr>
        </p:pic>
        <p:sp>
          <p:nvSpPr>
            <p:cNvPr id="37" name="Trapezoid 36">
              <a:extLst>
                <a:ext uri="{FF2B5EF4-FFF2-40B4-BE49-F238E27FC236}">
                  <a16:creationId xmlns:a16="http://schemas.microsoft.com/office/drawing/2014/main" id="{010E8CA6-2554-878A-7A6A-6A59F101290C}"/>
                </a:ext>
              </a:extLst>
            </p:cNvPr>
            <p:cNvSpPr/>
            <p:nvPr/>
          </p:nvSpPr>
          <p:spPr>
            <a:xfrm>
              <a:off x="2757452" y="1558898"/>
              <a:ext cx="999111" cy="450399"/>
            </a:xfrm>
            <a:prstGeom prst="trapezoid">
              <a:avLst>
                <a:gd name="adj" fmla="val 43542"/>
              </a:avLst>
            </a:prstGeom>
            <a:solidFill>
              <a:srgbClr val="F7C1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: Top Corners Snipped 37">
              <a:extLst>
                <a:ext uri="{FF2B5EF4-FFF2-40B4-BE49-F238E27FC236}">
                  <a16:creationId xmlns:a16="http://schemas.microsoft.com/office/drawing/2014/main" id="{D7CC0E78-6F3A-4123-4F93-7A1F6753722E}"/>
                </a:ext>
              </a:extLst>
            </p:cNvPr>
            <p:cNvSpPr/>
            <p:nvPr/>
          </p:nvSpPr>
          <p:spPr>
            <a:xfrm flipV="1">
              <a:off x="2592202" y="1900237"/>
              <a:ext cx="1364342" cy="267967"/>
            </a:xfrm>
            <a:prstGeom prst="snip2SameRect">
              <a:avLst>
                <a:gd name="adj1" fmla="val 48658"/>
                <a:gd name="adj2" fmla="val 0"/>
              </a:avLst>
            </a:prstGeom>
            <a:solidFill>
              <a:srgbClr val="4440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5ECBC140-6B85-A1D1-12D3-1BB7F37F9316}"/>
                </a:ext>
              </a:extLst>
            </p:cNvPr>
            <p:cNvSpPr/>
            <p:nvPr/>
          </p:nvSpPr>
          <p:spPr>
            <a:xfrm>
              <a:off x="3591313" y="2153915"/>
              <a:ext cx="355628" cy="355628"/>
            </a:xfrm>
            <a:prstGeom prst="ellipse">
              <a:avLst/>
            </a:prstGeom>
            <a:solidFill>
              <a:schemeClr val="bg1"/>
            </a:solidFill>
            <a:ln w="88900">
              <a:solidFill>
                <a:srgbClr val="44401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7540922-F8E2-C5A6-5590-7642745921A5}"/>
                </a:ext>
              </a:extLst>
            </p:cNvPr>
            <p:cNvSpPr/>
            <p:nvPr/>
          </p:nvSpPr>
          <p:spPr>
            <a:xfrm>
              <a:off x="2930551" y="2148858"/>
              <a:ext cx="355628" cy="355628"/>
            </a:xfrm>
            <a:prstGeom prst="ellipse">
              <a:avLst/>
            </a:prstGeom>
            <a:solidFill>
              <a:schemeClr val="bg1"/>
            </a:solidFill>
            <a:ln w="88900">
              <a:solidFill>
                <a:srgbClr val="44401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4" name="Picture 2" descr="Seller Vendor Icon 3 Types Color Stock Vector (Royalty Free) 1059931979 |  Shutterstock">
            <a:extLst>
              <a:ext uri="{FF2B5EF4-FFF2-40B4-BE49-F238E27FC236}">
                <a16:creationId xmlns:a16="http://schemas.microsoft.com/office/drawing/2014/main" id="{841ED7E7-52ED-3589-AF2A-0DEACCCDD59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974" t="15335" r="6410" b="23029"/>
          <a:stretch/>
        </p:blipFill>
        <p:spPr bwMode="auto">
          <a:xfrm>
            <a:off x="649556" y="2739704"/>
            <a:ext cx="1219200" cy="1643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40384DA9-866E-8187-B6B2-CCA88BB8C300}"/>
              </a:ext>
            </a:extLst>
          </p:cNvPr>
          <p:cNvSpPr txBox="1"/>
          <p:nvPr/>
        </p:nvSpPr>
        <p:spPr>
          <a:xfrm>
            <a:off x="434325" y="4186482"/>
            <a:ext cx="16144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b="1" dirty="0">
                <a:solidFill>
                  <a:srgbClr val="7F754C"/>
                </a:solidFill>
                <a:latin typeface="+mj-lt"/>
              </a:rPr>
              <a:t>Private Vendor</a:t>
            </a:r>
            <a:endParaRPr lang="en-US" sz="1600" b="1" dirty="0">
              <a:solidFill>
                <a:srgbClr val="7F754C"/>
              </a:solidFill>
              <a:latin typeface="+mj-lt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9CA4A8C-29E2-422D-B90C-CF7D0A4334A8}"/>
              </a:ext>
            </a:extLst>
          </p:cNvPr>
          <p:cNvSpPr txBox="1"/>
          <p:nvPr/>
        </p:nvSpPr>
        <p:spPr>
          <a:xfrm>
            <a:off x="6962645" y="4436904"/>
            <a:ext cx="19094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>
                <a:solidFill>
                  <a:srgbClr val="7F754C"/>
                </a:solidFill>
                <a:latin typeface="+mj-lt"/>
              </a:rPr>
              <a:t>@ Govt. Prices</a:t>
            </a:r>
            <a:endParaRPr lang="en-US" sz="2000" b="1" dirty="0">
              <a:solidFill>
                <a:srgbClr val="7F754C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61946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21107AA-6C40-FE81-8F82-941D260515EF}"/>
              </a:ext>
            </a:extLst>
          </p:cNvPr>
          <p:cNvSpPr txBox="1"/>
          <p:nvPr/>
        </p:nvSpPr>
        <p:spPr>
          <a:xfrm>
            <a:off x="653143" y="725714"/>
            <a:ext cx="2621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>
                <a:solidFill>
                  <a:schemeClr val="accent2"/>
                </a:solidFill>
                <a:latin typeface="+mj-lt"/>
              </a:rPr>
              <a:t>Current Scenario</a:t>
            </a:r>
            <a:endParaRPr lang="en-US" sz="2400" b="1" dirty="0">
              <a:solidFill>
                <a:schemeClr val="accent2"/>
              </a:solidFill>
              <a:latin typeface="+mj-lt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162418F-7E22-A06D-E4F7-23C49D87E6FC}"/>
              </a:ext>
            </a:extLst>
          </p:cNvPr>
          <p:cNvGrpSpPr/>
          <p:nvPr/>
        </p:nvGrpSpPr>
        <p:grpSpPr>
          <a:xfrm>
            <a:off x="2592202" y="1078319"/>
            <a:ext cx="3315340" cy="2583372"/>
            <a:chOff x="2592202" y="1078319"/>
            <a:chExt cx="3315340" cy="2583372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3045E844-5E82-DF88-5CB4-566165892F3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3493" b="64706" l="9964" r="69565">
                          <a14:foregroundMark x1="48551" y1="38787" x2="48551" y2="38787"/>
                          <a14:foregroundMark x1="37862" y1="47610" x2="37862" y2="47610"/>
                          <a14:backgroundMark x1="36232" y1="67647" x2="36232" y2="67647"/>
                          <a14:backgroundMark x1="28623" y1="71691" x2="55435" y2="74449"/>
                          <a14:backgroundMark x1="27536" y1="66728" x2="68478" y2="64522"/>
                          <a14:backgroundMark x1="16848" y1="65625" x2="22464" y2="54963"/>
                          <a14:backgroundMark x1="23370" y1="70404" x2="29167" y2="58456"/>
                          <a14:backgroundMark x1="28080" y1="56985" x2="36594" y2="60478"/>
                          <a14:backgroundMark x1="70652" y1="13051" x2="70652" y2="1305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86179" y="1078319"/>
              <a:ext cx="2621363" cy="2583372"/>
            </a:xfrm>
            <a:prstGeom prst="rect">
              <a:avLst/>
            </a:prstGeom>
          </p:spPr>
        </p:pic>
        <p:sp>
          <p:nvSpPr>
            <p:cNvPr id="12" name="Trapezoid 11">
              <a:extLst>
                <a:ext uri="{FF2B5EF4-FFF2-40B4-BE49-F238E27FC236}">
                  <a16:creationId xmlns:a16="http://schemas.microsoft.com/office/drawing/2014/main" id="{DCF6B4CC-EA18-54BD-F5EF-119662BA84A5}"/>
                </a:ext>
              </a:extLst>
            </p:cNvPr>
            <p:cNvSpPr/>
            <p:nvPr/>
          </p:nvSpPr>
          <p:spPr>
            <a:xfrm>
              <a:off x="2757452" y="1558898"/>
              <a:ext cx="999111" cy="450399"/>
            </a:xfrm>
            <a:prstGeom prst="trapezoid">
              <a:avLst>
                <a:gd name="adj" fmla="val 43542"/>
              </a:avLst>
            </a:prstGeom>
            <a:solidFill>
              <a:srgbClr val="F7C1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: Top Corners Snipped 8">
              <a:extLst>
                <a:ext uri="{FF2B5EF4-FFF2-40B4-BE49-F238E27FC236}">
                  <a16:creationId xmlns:a16="http://schemas.microsoft.com/office/drawing/2014/main" id="{300440BA-33D3-D84B-A0F0-51441026E74F}"/>
                </a:ext>
              </a:extLst>
            </p:cNvPr>
            <p:cNvSpPr/>
            <p:nvPr/>
          </p:nvSpPr>
          <p:spPr>
            <a:xfrm flipV="1">
              <a:off x="2592202" y="1900237"/>
              <a:ext cx="1364342" cy="267967"/>
            </a:xfrm>
            <a:prstGeom prst="snip2SameRect">
              <a:avLst>
                <a:gd name="adj1" fmla="val 48658"/>
                <a:gd name="adj2" fmla="val 0"/>
              </a:avLst>
            </a:prstGeom>
            <a:solidFill>
              <a:srgbClr val="4440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87EBA545-0D50-BE96-8A0D-E4E2002FAAFB}"/>
                </a:ext>
              </a:extLst>
            </p:cNvPr>
            <p:cNvSpPr/>
            <p:nvPr/>
          </p:nvSpPr>
          <p:spPr>
            <a:xfrm>
              <a:off x="3591313" y="2153915"/>
              <a:ext cx="355628" cy="355628"/>
            </a:xfrm>
            <a:prstGeom prst="ellipse">
              <a:avLst/>
            </a:prstGeom>
            <a:solidFill>
              <a:schemeClr val="bg1"/>
            </a:solidFill>
            <a:ln w="88900">
              <a:solidFill>
                <a:srgbClr val="44401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B4CB45A0-87F3-7C03-53B5-B34AEE4BFEC9}"/>
                </a:ext>
              </a:extLst>
            </p:cNvPr>
            <p:cNvSpPr/>
            <p:nvPr/>
          </p:nvSpPr>
          <p:spPr>
            <a:xfrm>
              <a:off x="2930551" y="2148858"/>
              <a:ext cx="355628" cy="355628"/>
            </a:xfrm>
            <a:prstGeom prst="ellipse">
              <a:avLst/>
            </a:prstGeom>
            <a:solidFill>
              <a:schemeClr val="bg1"/>
            </a:solidFill>
            <a:ln w="88900">
              <a:solidFill>
                <a:srgbClr val="44401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26" name="Picture 2" descr="Truck Loaded Goods in Warehouse Stock Vector - Illustration of industry,  freight: 66636056">
            <a:extLst>
              <a:ext uri="{FF2B5EF4-FFF2-40B4-BE49-F238E27FC236}">
                <a16:creationId xmlns:a16="http://schemas.microsoft.com/office/drawing/2014/main" id="{B84C8997-D326-8CAA-3537-F3853239FB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5734" y="3271800"/>
            <a:ext cx="2330208" cy="1165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CACF24F2-304E-45F6-BA5F-2CB931F62633}"/>
              </a:ext>
            </a:extLst>
          </p:cNvPr>
          <p:cNvGrpSpPr/>
          <p:nvPr/>
        </p:nvGrpSpPr>
        <p:grpSpPr>
          <a:xfrm>
            <a:off x="2592202" y="2168204"/>
            <a:ext cx="3315340" cy="2583372"/>
            <a:chOff x="2592202" y="1078319"/>
            <a:chExt cx="3315340" cy="2583372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F4264C56-11BF-ECB7-C185-B843D3711D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3493" b="64706" l="9964" r="69565">
                          <a14:foregroundMark x1="48551" y1="38787" x2="48551" y2="38787"/>
                          <a14:foregroundMark x1="37862" y1="47610" x2="37862" y2="47610"/>
                          <a14:backgroundMark x1="36232" y1="67647" x2="36232" y2="67647"/>
                          <a14:backgroundMark x1="28623" y1="71691" x2="55435" y2="74449"/>
                          <a14:backgroundMark x1="27536" y1="66728" x2="68478" y2="64522"/>
                          <a14:backgroundMark x1="16848" y1="65625" x2="22464" y2="54963"/>
                          <a14:backgroundMark x1="23370" y1="70404" x2="29167" y2="58456"/>
                          <a14:backgroundMark x1="28080" y1="56985" x2="36594" y2="60478"/>
                          <a14:backgroundMark x1="70652" y1="13051" x2="70652" y2="1305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86179" y="1078319"/>
              <a:ext cx="2621363" cy="2583372"/>
            </a:xfrm>
            <a:prstGeom prst="rect">
              <a:avLst/>
            </a:prstGeom>
          </p:spPr>
        </p:pic>
        <p:sp>
          <p:nvSpPr>
            <p:cNvPr id="25" name="Trapezoid 24">
              <a:extLst>
                <a:ext uri="{FF2B5EF4-FFF2-40B4-BE49-F238E27FC236}">
                  <a16:creationId xmlns:a16="http://schemas.microsoft.com/office/drawing/2014/main" id="{AEA50970-8E64-66A8-668B-D9D28226428A}"/>
                </a:ext>
              </a:extLst>
            </p:cNvPr>
            <p:cNvSpPr/>
            <p:nvPr/>
          </p:nvSpPr>
          <p:spPr>
            <a:xfrm>
              <a:off x="2757452" y="1558898"/>
              <a:ext cx="999111" cy="450399"/>
            </a:xfrm>
            <a:prstGeom prst="trapezoid">
              <a:avLst>
                <a:gd name="adj" fmla="val 43542"/>
              </a:avLst>
            </a:prstGeom>
            <a:solidFill>
              <a:srgbClr val="F7C1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: Top Corners Snipped 25">
              <a:extLst>
                <a:ext uri="{FF2B5EF4-FFF2-40B4-BE49-F238E27FC236}">
                  <a16:creationId xmlns:a16="http://schemas.microsoft.com/office/drawing/2014/main" id="{009BBE1A-F790-61CB-8AB0-96F56D0EF9AE}"/>
                </a:ext>
              </a:extLst>
            </p:cNvPr>
            <p:cNvSpPr/>
            <p:nvPr/>
          </p:nvSpPr>
          <p:spPr>
            <a:xfrm flipV="1">
              <a:off x="2592202" y="1900237"/>
              <a:ext cx="1364342" cy="267967"/>
            </a:xfrm>
            <a:prstGeom prst="snip2SameRect">
              <a:avLst>
                <a:gd name="adj1" fmla="val 48658"/>
                <a:gd name="adj2" fmla="val 0"/>
              </a:avLst>
            </a:prstGeom>
            <a:solidFill>
              <a:srgbClr val="4440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C354FFB6-218B-9933-507F-23DAB80B6484}"/>
                </a:ext>
              </a:extLst>
            </p:cNvPr>
            <p:cNvSpPr/>
            <p:nvPr/>
          </p:nvSpPr>
          <p:spPr>
            <a:xfrm>
              <a:off x="3591313" y="2153915"/>
              <a:ext cx="355628" cy="355628"/>
            </a:xfrm>
            <a:prstGeom prst="ellipse">
              <a:avLst/>
            </a:prstGeom>
            <a:solidFill>
              <a:schemeClr val="bg1"/>
            </a:solidFill>
            <a:ln w="88900">
              <a:solidFill>
                <a:srgbClr val="44401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1BD168CF-9A1E-DA79-0E4F-F8D8874DCB2C}"/>
                </a:ext>
              </a:extLst>
            </p:cNvPr>
            <p:cNvSpPr/>
            <p:nvPr/>
          </p:nvSpPr>
          <p:spPr>
            <a:xfrm>
              <a:off x="2930551" y="2148858"/>
              <a:ext cx="355628" cy="355628"/>
            </a:xfrm>
            <a:prstGeom prst="ellipse">
              <a:avLst/>
            </a:prstGeom>
            <a:solidFill>
              <a:schemeClr val="bg1"/>
            </a:solidFill>
            <a:ln w="88900">
              <a:solidFill>
                <a:srgbClr val="44401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BC30400-ED72-21B6-A3B3-C9922F4F82FE}"/>
              </a:ext>
            </a:extLst>
          </p:cNvPr>
          <p:cNvGrpSpPr/>
          <p:nvPr/>
        </p:nvGrpSpPr>
        <p:grpSpPr>
          <a:xfrm>
            <a:off x="2592202" y="3326404"/>
            <a:ext cx="3315340" cy="2583372"/>
            <a:chOff x="2592202" y="1078319"/>
            <a:chExt cx="3315340" cy="2583372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D956E65C-0C4F-F05F-C8AD-3A878DFE46D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3493" b="64706" l="9964" r="69565">
                          <a14:foregroundMark x1="48551" y1="38787" x2="48551" y2="38787"/>
                          <a14:foregroundMark x1="37862" y1="47610" x2="37862" y2="47610"/>
                          <a14:backgroundMark x1="36232" y1="67647" x2="36232" y2="67647"/>
                          <a14:backgroundMark x1="28623" y1="71691" x2="55435" y2="74449"/>
                          <a14:backgroundMark x1="27536" y1="66728" x2="68478" y2="64522"/>
                          <a14:backgroundMark x1="16848" y1="65625" x2="22464" y2="54963"/>
                          <a14:backgroundMark x1="23370" y1="70404" x2="29167" y2="58456"/>
                          <a14:backgroundMark x1="28080" y1="56985" x2="36594" y2="60478"/>
                          <a14:backgroundMark x1="70652" y1="13051" x2="70652" y2="1305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86179" y="1078319"/>
              <a:ext cx="2621363" cy="2583372"/>
            </a:xfrm>
            <a:prstGeom prst="rect">
              <a:avLst/>
            </a:prstGeom>
          </p:spPr>
        </p:pic>
        <p:sp>
          <p:nvSpPr>
            <p:cNvPr id="31" name="Trapezoid 30">
              <a:extLst>
                <a:ext uri="{FF2B5EF4-FFF2-40B4-BE49-F238E27FC236}">
                  <a16:creationId xmlns:a16="http://schemas.microsoft.com/office/drawing/2014/main" id="{D3826ED8-B024-7D23-3F4C-DCD3F65BB640}"/>
                </a:ext>
              </a:extLst>
            </p:cNvPr>
            <p:cNvSpPr/>
            <p:nvPr/>
          </p:nvSpPr>
          <p:spPr>
            <a:xfrm>
              <a:off x="2757452" y="1558898"/>
              <a:ext cx="999111" cy="450399"/>
            </a:xfrm>
            <a:prstGeom prst="trapezoid">
              <a:avLst>
                <a:gd name="adj" fmla="val 43542"/>
              </a:avLst>
            </a:prstGeom>
            <a:solidFill>
              <a:srgbClr val="F7C1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: Top Corners Snipped 31">
              <a:extLst>
                <a:ext uri="{FF2B5EF4-FFF2-40B4-BE49-F238E27FC236}">
                  <a16:creationId xmlns:a16="http://schemas.microsoft.com/office/drawing/2014/main" id="{E477A054-3531-1614-0A59-9D5C4753E893}"/>
                </a:ext>
              </a:extLst>
            </p:cNvPr>
            <p:cNvSpPr/>
            <p:nvPr/>
          </p:nvSpPr>
          <p:spPr>
            <a:xfrm flipV="1">
              <a:off x="2592202" y="1900237"/>
              <a:ext cx="1364342" cy="267967"/>
            </a:xfrm>
            <a:prstGeom prst="snip2SameRect">
              <a:avLst>
                <a:gd name="adj1" fmla="val 48658"/>
                <a:gd name="adj2" fmla="val 0"/>
              </a:avLst>
            </a:prstGeom>
            <a:solidFill>
              <a:srgbClr val="4440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564231CE-6CD7-F993-22D0-D145A17CA1DA}"/>
                </a:ext>
              </a:extLst>
            </p:cNvPr>
            <p:cNvSpPr/>
            <p:nvPr/>
          </p:nvSpPr>
          <p:spPr>
            <a:xfrm>
              <a:off x="3591313" y="2153915"/>
              <a:ext cx="355628" cy="355628"/>
            </a:xfrm>
            <a:prstGeom prst="ellipse">
              <a:avLst/>
            </a:prstGeom>
            <a:solidFill>
              <a:schemeClr val="bg1"/>
            </a:solidFill>
            <a:ln w="88900">
              <a:solidFill>
                <a:srgbClr val="44401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98C08338-C1D0-69B9-4D30-4C54ACA0CEE1}"/>
                </a:ext>
              </a:extLst>
            </p:cNvPr>
            <p:cNvSpPr/>
            <p:nvPr/>
          </p:nvSpPr>
          <p:spPr>
            <a:xfrm>
              <a:off x="2930551" y="2148858"/>
              <a:ext cx="355628" cy="355628"/>
            </a:xfrm>
            <a:prstGeom prst="ellipse">
              <a:avLst/>
            </a:prstGeom>
            <a:solidFill>
              <a:schemeClr val="bg1"/>
            </a:solidFill>
            <a:ln w="88900">
              <a:solidFill>
                <a:srgbClr val="44401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78F29DFF-8F93-AB4B-1CD8-42C3161CFEB6}"/>
              </a:ext>
            </a:extLst>
          </p:cNvPr>
          <p:cNvGrpSpPr/>
          <p:nvPr/>
        </p:nvGrpSpPr>
        <p:grpSpPr>
          <a:xfrm>
            <a:off x="2592202" y="4469994"/>
            <a:ext cx="3315340" cy="2583372"/>
            <a:chOff x="2592202" y="1078319"/>
            <a:chExt cx="3315340" cy="2583372"/>
          </a:xfrm>
        </p:grpSpPr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9CC7561B-9398-B55F-024D-5B87C46034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3493" b="64706" l="9964" r="69565">
                          <a14:foregroundMark x1="48551" y1="38787" x2="48551" y2="38787"/>
                          <a14:foregroundMark x1="37862" y1="47610" x2="37862" y2="47610"/>
                          <a14:backgroundMark x1="36232" y1="67647" x2="36232" y2="67647"/>
                          <a14:backgroundMark x1="28623" y1="71691" x2="55435" y2="74449"/>
                          <a14:backgroundMark x1="27536" y1="66728" x2="68478" y2="64522"/>
                          <a14:backgroundMark x1="16848" y1="65625" x2="22464" y2="54963"/>
                          <a14:backgroundMark x1="23370" y1="70404" x2="29167" y2="58456"/>
                          <a14:backgroundMark x1="28080" y1="56985" x2="36594" y2="60478"/>
                          <a14:backgroundMark x1="70652" y1="13051" x2="70652" y2="1305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86179" y="1078319"/>
              <a:ext cx="2621363" cy="2583372"/>
            </a:xfrm>
            <a:prstGeom prst="rect">
              <a:avLst/>
            </a:prstGeom>
          </p:spPr>
        </p:pic>
        <p:sp>
          <p:nvSpPr>
            <p:cNvPr id="37" name="Trapezoid 36">
              <a:extLst>
                <a:ext uri="{FF2B5EF4-FFF2-40B4-BE49-F238E27FC236}">
                  <a16:creationId xmlns:a16="http://schemas.microsoft.com/office/drawing/2014/main" id="{010E8CA6-2554-878A-7A6A-6A59F101290C}"/>
                </a:ext>
              </a:extLst>
            </p:cNvPr>
            <p:cNvSpPr/>
            <p:nvPr/>
          </p:nvSpPr>
          <p:spPr>
            <a:xfrm>
              <a:off x="2757452" y="1558898"/>
              <a:ext cx="999111" cy="450399"/>
            </a:xfrm>
            <a:prstGeom prst="trapezoid">
              <a:avLst>
                <a:gd name="adj" fmla="val 43542"/>
              </a:avLst>
            </a:prstGeom>
            <a:solidFill>
              <a:srgbClr val="F7C1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: Top Corners Snipped 37">
              <a:extLst>
                <a:ext uri="{FF2B5EF4-FFF2-40B4-BE49-F238E27FC236}">
                  <a16:creationId xmlns:a16="http://schemas.microsoft.com/office/drawing/2014/main" id="{D7CC0E78-6F3A-4123-4F93-7A1F6753722E}"/>
                </a:ext>
              </a:extLst>
            </p:cNvPr>
            <p:cNvSpPr/>
            <p:nvPr/>
          </p:nvSpPr>
          <p:spPr>
            <a:xfrm flipV="1">
              <a:off x="2592202" y="1900237"/>
              <a:ext cx="1364342" cy="267967"/>
            </a:xfrm>
            <a:prstGeom prst="snip2SameRect">
              <a:avLst>
                <a:gd name="adj1" fmla="val 48658"/>
                <a:gd name="adj2" fmla="val 0"/>
              </a:avLst>
            </a:prstGeom>
            <a:solidFill>
              <a:srgbClr val="4440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5ECBC140-6B85-A1D1-12D3-1BB7F37F9316}"/>
                </a:ext>
              </a:extLst>
            </p:cNvPr>
            <p:cNvSpPr/>
            <p:nvPr/>
          </p:nvSpPr>
          <p:spPr>
            <a:xfrm>
              <a:off x="3591313" y="2153915"/>
              <a:ext cx="355628" cy="355628"/>
            </a:xfrm>
            <a:prstGeom prst="ellipse">
              <a:avLst/>
            </a:prstGeom>
            <a:solidFill>
              <a:schemeClr val="bg1"/>
            </a:solidFill>
            <a:ln w="88900">
              <a:solidFill>
                <a:srgbClr val="44401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7540922-F8E2-C5A6-5590-7642745921A5}"/>
                </a:ext>
              </a:extLst>
            </p:cNvPr>
            <p:cNvSpPr/>
            <p:nvPr/>
          </p:nvSpPr>
          <p:spPr>
            <a:xfrm>
              <a:off x="2930551" y="2148858"/>
              <a:ext cx="355628" cy="355628"/>
            </a:xfrm>
            <a:prstGeom prst="ellipse">
              <a:avLst/>
            </a:prstGeom>
            <a:solidFill>
              <a:schemeClr val="bg1"/>
            </a:solidFill>
            <a:ln w="88900">
              <a:solidFill>
                <a:srgbClr val="44401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050" name="Picture 2" descr="Seller Vendor Icon 3 Types Color Stock Vector (Royalty Free) 1059931979 |  Shutterstock">
            <a:extLst>
              <a:ext uri="{FF2B5EF4-FFF2-40B4-BE49-F238E27FC236}">
                <a16:creationId xmlns:a16="http://schemas.microsoft.com/office/drawing/2014/main" id="{04A9A8E4-4366-14E0-D1DE-BEADCDB3278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974" t="15335" r="6410" b="23029"/>
          <a:stretch/>
        </p:blipFill>
        <p:spPr bwMode="auto">
          <a:xfrm>
            <a:off x="649556" y="2739704"/>
            <a:ext cx="1219200" cy="1643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8FAECB9C-8C87-B26A-AF73-B02175597BE2}"/>
              </a:ext>
            </a:extLst>
          </p:cNvPr>
          <p:cNvSpPr txBox="1"/>
          <p:nvPr/>
        </p:nvSpPr>
        <p:spPr>
          <a:xfrm>
            <a:off x="434325" y="4186482"/>
            <a:ext cx="16144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b="1" dirty="0">
                <a:solidFill>
                  <a:srgbClr val="7F754C"/>
                </a:solidFill>
                <a:latin typeface="+mj-lt"/>
              </a:rPr>
              <a:t>Private Vendor</a:t>
            </a:r>
            <a:endParaRPr lang="en-US" sz="1600" b="1" dirty="0">
              <a:solidFill>
                <a:srgbClr val="7F754C"/>
              </a:solidFill>
              <a:latin typeface="+mj-lt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6CC803B-51BA-79D1-FCED-9D50BFDB64CC}"/>
              </a:ext>
            </a:extLst>
          </p:cNvPr>
          <p:cNvSpPr txBox="1"/>
          <p:nvPr/>
        </p:nvSpPr>
        <p:spPr>
          <a:xfrm>
            <a:off x="160857" y="4436904"/>
            <a:ext cx="21371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>
                <a:solidFill>
                  <a:schemeClr val="accent5"/>
                </a:solidFill>
                <a:latin typeface="+mj-lt"/>
              </a:rPr>
              <a:t>@ &lt; Govt. Prices</a:t>
            </a:r>
            <a:endParaRPr lang="en-US" sz="2000" b="1" dirty="0">
              <a:solidFill>
                <a:schemeClr val="accent5"/>
              </a:solidFill>
              <a:latin typeface="+mj-lt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09E2E70-4E4D-B9BA-618D-5A601239BE92}"/>
              </a:ext>
            </a:extLst>
          </p:cNvPr>
          <p:cNvSpPr txBox="1"/>
          <p:nvPr/>
        </p:nvSpPr>
        <p:spPr>
          <a:xfrm>
            <a:off x="6962645" y="4436904"/>
            <a:ext cx="19094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>
                <a:solidFill>
                  <a:srgbClr val="7F754C"/>
                </a:solidFill>
                <a:latin typeface="+mj-lt"/>
              </a:rPr>
              <a:t>@ Govt. Prices</a:t>
            </a:r>
            <a:endParaRPr lang="en-US" sz="2000" b="1" dirty="0">
              <a:solidFill>
                <a:srgbClr val="7F754C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71314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DBC30400-ED72-21B6-A3B3-C9922F4F82FE}"/>
              </a:ext>
            </a:extLst>
          </p:cNvPr>
          <p:cNvGrpSpPr/>
          <p:nvPr/>
        </p:nvGrpSpPr>
        <p:grpSpPr>
          <a:xfrm>
            <a:off x="2592202" y="3326404"/>
            <a:ext cx="3315340" cy="2583372"/>
            <a:chOff x="2592202" y="1078319"/>
            <a:chExt cx="3315340" cy="2583372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D956E65C-0C4F-F05F-C8AD-3A878DFE46D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3493" b="64706" l="9964" r="69565">
                          <a14:foregroundMark x1="48551" y1="38787" x2="48551" y2="38787"/>
                          <a14:foregroundMark x1="37862" y1="47610" x2="37862" y2="47610"/>
                          <a14:backgroundMark x1="36232" y1="67647" x2="36232" y2="67647"/>
                          <a14:backgroundMark x1="28623" y1="71691" x2="55435" y2="74449"/>
                          <a14:backgroundMark x1="27536" y1="66728" x2="68478" y2="64522"/>
                          <a14:backgroundMark x1="16848" y1="65625" x2="22464" y2="54963"/>
                          <a14:backgroundMark x1="23370" y1="70404" x2="29167" y2="58456"/>
                          <a14:backgroundMark x1="28080" y1="56985" x2="36594" y2="60478"/>
                          <a14:backgroundMark x1="70652" y1="13051" x2="70652" y2="1305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86179" y="1078319"/>
              <a:ext cx="2621363" cy="2583372"/>
            </a:xfrm>
            <a:prstGeom prst="rect">
              <a:avLst/>
            </a:prstGeom>
          </p:spPr>
        </p:pic>
        <p:sp>
          <p:nvSpPr>
            <p:cNvPr id="31" name="Trapezoid 30">
              <a:extLst>
                <a:ext uri="{FF2B5EF4-FFF2-40B4-BE49-F238E27FC236}">
                  <a16:creationId xmlns:a16="http://schemas.microsoft.com/office/drawing/2014/main" id="{D3826ED8-B024-7D23-3F4C-DCD3F65BB640}"/>
                </a:ext>
              </a:extLst>
            </p:cNvPr>
            <p:cNvSpPr/>
            <p:nvPr/>
          </p:nvSpPr>
          <p:spPr>
            <a:xfrm>
              <a:off x="2757452" y="1558898"/>
              <a:ext cx="999111" cy="450399"/>
            </a:xfrm>
            <a:prstGeom prst="trapezoid">
              <a:avLst>
                <a:gd name="adj" fmla="val 43542"/>
              </a:avLst>
            </a:prstGeom>
            <a:solidFill>
              <a:srgbClr val="F7C1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: Top Corners Snipped 31">
              <a:extLst>
                <a:ext uri="{FF2B5EF4-FFF2-40B4-BE49-F238E27FC236}">
                  <a16:creationId xmlns:a16="http://schemas.microsoft.com/office/drawing/2014/main" id="{E477A054-3531-1614-0A59-9D5C4753E893}"/>
                </a:ext>
              </a:extLst>
            </p:cNvPr>
            <p:cNvSpPr/>
            <p:nvPr/>
          </p:nvSpPr>
          <p:spPr>
            <a:xfrm flipV="1">
              <a:off x="2592202" y="1900237"/>
              <a:ext cx="1364342" cy="267967"/>
            </a:xfrm>
            <a:prstGeom prst="snip2SameRect">
              <a:avLst>
                <a:gd name="adj1" fmla="val 48658"/>
                <a:gd name="adj2" fmla="val 0"/>
              </a:avLst>
            </a:prstGeom>
            <a:solidFill>
              <a:srgbClr val="8EB3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564231CE-6CD7-F993-22D0-D145A17CA1DA}"/>
                </a:ext>
              </a:extLst>
            </p:cNvPr>
            <p:cNvSpPr/>
            <p:nvPr/>
          </p:nvSpPr>
          <p:spPr>
            <a:xfrm>
              <a:off x="3591313" y="2153915"/>
              <a:ext cx="355628" cy="355628"/>
            </a:xfrm>
            <a:prstGeom prst="ellipse">
              <a:avLst/>
            </a:prstGeom>
            <a:solidFill>
              <a:schemeClr val="bg1"/>
            </a:solidFill>
            <a:ln w="88900">
              <a:solidFill>
                <a:srgbClr val="8EB3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98C08338-C1D0-69B9-4D30-4C54ACA0CEE1}"/>
                </a:ext>
              </a:extLst>
            </p:cNvPr>
            <p:cNvSpPr/>
            <p:nvPr/>
          </p:nvSpPr>
          <p:spPr>
            <a:xfrm>
              <a:off x="2930551" y="2148858"/>
              <a:ext cx="355628" cy="355628"/>
            </a:xfrm>
            <a:prstGeom prst="ellipse">
              <a:avLst/>
            </a:prstGeom>
            <a:solidFill>
              <a:schemeClr val="bg1"/>
            </a:solidFill>
            <a:ln w="88900">
              <a:solidFill>
                <a:srgbClr val="8EB3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321107AA-6C40-FE81-8F82-941D260515EF}"/>
              </a:ext>
            </a:extLst>
          </p:cNvPr>
          <p:cNvSpPr txBox="1"/>
          <p:nvPr/>
        </p:nvSpPr>
        <p:spPr>
          <a:xfrm>
            <a:off x="653143" y="725714"/>
            <a:ext cx="2621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>
                <a:solidFill>
                  <a:schemeClr val="accent2"/>
                </a:solidFill>
                <a:latin typeface="+mj-lt"/>
              </a:rPr>
              <a:t>Current Scenario</a:t>
            </a:r>
            <a:endParaRPr lang="en-US" sz="2400" b="1" dirty="0">
              <a:solidFill>
                <a:schemeClr val="accent2"/>
              </a:solidFill>
              <a:latin typeface="+mj-lt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162418F-7E22-A06D-E4F7-23C49D87E6FC}"/>
              </a:ext>
            </a:extLst>
          </p:cNvPr>
          <p:cNvGrpSpPr/>
          <p:nvPr/>
        </p:nvGrpSpPr>
        <p:grpSpPr>
          <a:xfrm>
            <a:off x="2592202" y="1078319"/>
            <a:ext cx="3315340" cy="2583372"/>
            <a:chOff x="2592202" y="1078319"/>
            <a:chExt cx="3315340" cy="2583372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3045E844-5E82-DF88-5CB4-566165892F3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3493" b="64706" l="9964" r="69565">
                          <a14:foregroundMark x1="48551" y1="38787" x2="48551" y2="38787"/>
                          <a14:foregroundMark x1="37862" y1="47610" x2="37862" y2="47610"/>
                          <a14:backgroundMark x1="36232" y1="67647" x2="36232" y2="67647"/>
                          <a14:backgroundMark x1="28623" y1="71691" x2="55435" y2="74449"/>
                          <a14:backgroundMark x1="27536" y1="66728" x2="68478" y2="64522"/>
                          <a14:backgroundMark x1="16848" y1="65625" x2="22464" y2="54963"/>
                          <a14:backgroundMark x1="23370" y1="70404" x2="29167" y2="58456"/>
                          <a14:backgroundMark x1="28080" y1="56985" x2="36594" y2="60478"/>
                          <a14:backgroundMark x1="70652" y1="13051" x2="70652" y2="1305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86179" y="1078319"/>
              <a:ext cx="2621363" cy="2583372"/>
            </a:xfrm>
            <a:prstGeom prst="rect">
              <a:avLst/>
            </a:prstGeom>
          </p:spPr>
        </p:pic>
        <p:sp>
          <p:nvSpPr>
            <p:cNvPr id="12" name="Trapezoid 11">
              <a:extLst>
                <a:ext uri="{FF2B5EF4-FFF2-40B4-BE49-F238E27FC236}">
                  <a16:creationId xmlns:a16="http://schemas.microsoft.com/office/drawing/2014/main" id="{DCF6B4CC-EA18-54BD-F5EF-119662BA84A5}"/>
                </a:ext>
              </a:extLst>
            </p:cNvPr>
            <p:cNvSpPr/>
            <p:nvPr/>
          </p:nvSpPr>
          <p:spPr>
            <a:xfrm>
              <a:off x="2757452" y="1558898"/>
              <a:ext cx="999111" cy="450399"/>
            </a:xfrm>
            <a:prstGeom prst="trapezoid">
              <a:avLst>
                <a:gd name="adj" fmla="val 43542"/>
              </a:avLst>
            </a:prstGeom>
            <a:solidFill>
              <a:srgbClr val="F7C1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: Top Corners Snipped 8">
              <a:extLst>
                <a:ext uri="{FF2B5EF4-FFF2-40B4-BE49-F238E27FC236}">
                  <a16:creationId xmlns:a16="http://schemas.microsoft.com/office/drawing/2014/main" id="{300440BA-33D3-D84B-A0F0-51441026E74F}"/>
                </a:ext>
              </a:extLst>
            </p:cNvPr>
            <p:cNvSpPr/>
            <p:nvPr/>
          </p:nvSpPr>
          <p:spPr>
            <a:xfrm flipV="1">
              <a:off x="2592202" y="1900237"/>
              <a:ext cx="1364342" cy="267967"/>
            </a:xfrm>
            <a:prstGeom prst="snip2SameRect">
              <a:avLst>
                <a:gd name="adj1" fmla="val 48658"/>
                <a:gd name="adj2" fmla="val 0"/>
              </a:avLst>
            </a:prstGeom>
            <a:solidFill>
              <a:srgbClr val="4440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87EBA545-0D50-BE96-8A0D-E4E2002FAAFB}"/>
                </a:ext>
              </a:extLst>
            </p:cNvPr>
            <p:cNvSpPr/>
            <p:nvPr/>
          </p:nvSpPr>
          <p:spPr>
            <a:xfrm>
              <a:off x="3591313" y="2153915"/>
              <a:ext cx="355628" cy="355628"/>
            </a:xfrm>
            <a:prstGeom prst="ellipse">
              <a:avLst/>
            </a:prstGeom>
            <a:solidFill>
              <a:schemeClr val="bg1"/>
            </a:solidFill>
            <a:ln w="88900">
              <a:solidFill>
                <a:srgbClr val="44401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B4CB45A0-87F3-7C03-53B5-B34AEE4BFEC9}"/>
                </a:ext>
              </a:extLst>
            </p:cNvPr>
            <p:cNvSpPr/>
            <p:nvPr/>
          </p:nvSpPr>
          <p:spPr>
            <a:xfrm>
              <a:off x="2930551" y="2148858"/>
              <a:ext cx="355628" cy="355628"/>
            </a:xfrm>
            <a:prstGeom prst="ellipse">
              <a:avLst/>
            </a:prstGeom>
            <a:solidFill>
              <a:schemeClr val="bg1"/>
            </a:solidFill>
            <a:ln w="88900">
              <a:solidFill>
                <a:srgbClr val="44401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26" name="Picture 2" descr="Truck Loaded Goods in Warehouse Stock Vector - Illustration of industry,  freight: 66636056">
            <a:extLst>
              <a:ext uri="{FF2B5EF4-FFF2-40B4-BE49-F238E27FC236}">
                <a16:creationId xmlns:a16="http://schemas.microsoft.com/office/drawing/2014/main" id="{B84C8997-D326-8CAA-3537-F3853239FB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5734" y="3271800"/>
            <a:ext cx="2330208" cy="1165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CACF24F2-304E-45F6-BA5F-2CB931F62633}"/>
              </a:ext>
            </a:extLst>
          </p:cNvPr>
          <p:cNvGrpSpPr/>
          <p:nvPr/>
        </p:nvGrpSpPr>
        <p:grpSpPr>
          <a:xfrm>
            <a:off x="2592202" y="2168204"/>
            <a:ext cx="3315340" cy="2583372"/>
            <a:chOff x="2592202" y="1078319"/>
            <a:chExt cx="3315340" cy="2583372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F4264C56-11BF-ECB7-C185-B843D3711D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3493" b="64706" l="9964" r="69565">
                          <a14:foregroundMark x1="48551" y1="38787" x2="48551" y2="38787"/>
                          <a14:foregroundMark x1="37862" y1="47610" x2="37862" y2="47610"/>
                          <a14:backgroundMark x1="36232" y1="67647" x2="36232" y2="67647"/>
                          <a14:backgroundMark x1="28623" y1="71691" x2="55435" y2="74449"/>
                          <a14:backgroundMark x1="27536" y1="66728" x2="68478" y2="64522"/>
                          <a14:backgroundMark x1="16848" y1="65625" x2="22464" y2="54963"/>
                          <a14:backgroundMark x1="23370" y1="70404" x2="29167" y2="58456"/>
                          <a14:backgroundMark x1="28080" y1="56985" x2="36594" y2="60478"/>
                          <a14:backgroundMark x1="70652" y1="13051" x2="70652" y2="1305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86179" y="1078319"/>
              <a:ext cx="2621363" cy="2583372"/>
            </a:xfrm>
            <a:prstGeom prst="rect">
              <a:avLst/>
            </a:prstGeom>
          </p:spPr>
        </p:pic>
        <p:sp>
          <p:nvSpPr>
            <p:cNvPr id="25" name="Trapezoid 24">
              <a:extLst>
                <a:ext uri="{FF2B5EF4-FFF2-40B4-BE49-F238E27FC236}">
                  <a16:creationId xmlns:a16="http://schemas.microsoft.com/office/drawing/2014/main" id="{AEA50970-8E64-66A8-668B-D9D28226428A}"/>
                </a:ext>
              </a:extLst>
            </p:cNvPr>
            <p:cNvSpPr/>
            <p:nvPr/>
          </p:nvSpPr>
          <p:spPr>
            <a:xfrm>
              <a:off x="2757452" y="1558898"/>
              <a:ext cx="999111" cy="450399"/>
            </a:xfrm>
            <a:prstGeom prst="trapezoid">
              <a:avLst>
                <a:gd name="adj" fmla="val 43542"/>
              </a:avLst>
            </a:prstGeom>
            <a:solidFill>
              <a:srgbClr val="F7C1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: Top Corners Snipped 25">
              <a:extLst>
                <a:ext uri="{FF2B5EF4-FFF2-40B4-BE49-F238E27FC236}">
                  <a16:creationId xmlns:a16="http://schemas.microsoft.com/office/drawing/2014/main" id="{009BBE1A-F790-61CB-8AB0-96F56D0EF9AE}"/>
                </a:ext>
              </a:extLst>
            </p:cNvPr>
            <p:cNvSpPr/>
            <p:nvPr/>
          </p:nvSpPr>
          <p:spPr>
            <a:xfrm flipV="1">
              <a:off x="2592202" y="1900237"/>
              <a:ext cx="1364342" cy="267967"/>
            </a:xfrm>
            <a:prstGeom prst="snip2SameRect">
              <a:avLst>
                <a:gd name="adj1" fmla="val 48658"/>
                <a:gd name="adj2" fmla="val 0"/>
              </a:avLst>
            </a:prstGeom>
            <a:solidFill>
              <a:srgbClr val="4440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C354FFB6-218B-9933-507F-23DAB80B6484}"/>
                </a:ext>
              </a:extLst>
            </p:cNvPr>
            <p:cNvSpPr/>
            <p:nvPr/>
          </p:nvSpPr>
          <p:spPr>
            <a:xfrm>
              <a:off x="3591313" y="2153915"/>
              <a:ext cx="355628" cy="355628"/>
            </a:xfrm>
            <a:prstGeom prst="ellipse">
              <a:avLst/>
            </a:prstGeom>
            <a:solidFill>
              <a:schemeClr val="bg1"/>
            </a:solidFill>
            <a:ln w="88900">
              <a:solidFill>
                <a:srgbClr val="44401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1BD168CF-9A1E-DA79-0E4F-F8D8874DCB2C}"/>
                </a:ext>
              </a:extLst>
            </p:cNvPr>
            <p:cNvSpPr/>
            <p:nvPr/>
          </p:nvSpPr>
          <p:spPr>
            <a:xfrm>
              <a:off x="2930551" y="2148858"/>
              <a:ext cx="355628" cy="355628"/>
            </a:xfrm>
            <a:prstGeom prst="ellipse">
              <a:avLst/>
            </a:prstGeom>
            <a:solidFill>
              <a:schemeClr val="bg1"/>
            </a:solidFill>
            <a:ln w="88900">
              <a:solidFill>
                <a:srgbClr val="44401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78F29DFF-8F93-AB4B-1CD8-42C3161CFEB6}"/>
              </a:ext>
            </a:extLst>
          </p:cNvPr>
          <p:cNvGrpSpPr/>
          <p:nvPr/>
        </p:nvGrpSpPr>
        <p:grpSpPr>
          <a:xfrm>
            <a:off x="2592202" y="4469994"/>
            <a:ext cx="3315340" cy="2583372"/>
            <a:chOff x="2592202" y="1078319"/>
            <a:chExt cx="3315340" cy="2583372"/>
          </a:xfrm>
        </p:grpSpPr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9CC7561B-9398-B55F-024D-5B87C46034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3493" b="64706" l="9964" r="69565">
                          <a14:foregroundMark x1="48551" y1="38787" x2="48551" y2="38787"/>
                          <a14:foregroundMark x1="37862" y1="47610" x2="37862" y2="47610"/>
                          <a14:backgroundMark x1="36232" y1="67647" x2="36232" y2="67647"/>
                          <a14:backgroundMark x1="28623" y1="71691" x2="55435" y2="74449"/>
                          <a14:backgroundMark x1="27536" y1="66728" x2="68478" y2="64522"/>
                          <a14:backgroundMark x1="16848" y1="65625" x2="22464" y2="54963"/>
                          <a14:backgroundMark x1="23370" y1="70404" x2="29167" y2="58456"/>
                          <a14:backgroundMark x1="28080" y1="56985" x2="36594" y2="60478"/>
                          <a14:backgroundMark x1="70652" y1="13051" x2="70652" y2="1305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86179" y="1078319"/>
              <a:ext cx="2621363" cy="2583372"/>
            </a:xfrm>
            <a:prstGeom prst="rect">
              <a:avLst/>
            </a:prstGeom>
          </p:spPr>
        </p:pic>
        <p:sp>
          <p:nvSpPr>
            <p:cNvPr id="37" name="Trapezoid 36">
              <a:extLst>
                <a:ext uri="{FF2B5EF4-FFF2-40B4-BE49-F238E27FC236}">
                  <a16:creationId xmlns:a16="http://schemas.microsoft.com/office/drawing/2014/main" id="{010E8CA6-2554-878A-7A6A-6A59F101290C}"/>
                </a:ext>
              </a:extLst>
            </p:cNvPr>
            <p:cNvSpPr/>
            <p:nvPr/>
          </p:nvSpPr>
          <p:spPr>
            <a:xfrm>
              <a:off x="2757452" y="1558898"/>
              <a:ext cx="999111" cy="450399"/>
            </a:xfrm>
            <a:prstGeom prst="trapezoid">
              <a:avLst>
                <a:gd name="adj" fmla="val 43542"/>
              </a:avLst>
            </a:prstGeom>
            <a:solidFill>
              <a:srgbClr val="F7C1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: Top Corners Snipped 37">
              <a:extLst>
                <a:ext uri="{FF2B5EF4-FFF2-40B4-BE49-F238E27FC236}">
                  <a16:creationId xmlns:a16="http://schemas.microsoft.com/office/drawing/2014/main" id="{D7CC0E78-6F3A-4123-4F93-7A1F6753722E}"/>
                </a:ext>
              </a:extLst>
            </p:cNvPr>
            <p:cNvSpPr/>
            <p:nvPr/>
          </p:nvSpPr>
          <p:spPr>
            <a:xfrm flipV="1">
              <a:off x="2592202" y="1900237"/>
              <a:ext cx="1364342" cy="267967"/>
            </a:xfrm>
            <a:prstGeom prst="snip2SameRect">
              <a:avLst>
                <a:gd name="adj1" fmla="val 48658"/>
                <a:gd name="adj2" fmla="val 0"/>
              </a:avLst>
            </a:prstGeom>
            <a:solidFill>
              <a:srgbClr val="8EB3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5ECBC140-6B85-A1D1-12D3-1BB7F37F9316}"/>
                </a:ext>
              </a:extLst>
            </p:cNvPr>
            <p:cNvSpPr/>
            <p:nvPr/>
          </p:nvSpPr>
          <p:spPr>
            <a:xfrm>
              <a:off x="3591313" y="2153915"/>
              <a:ext cx="355628" cy="355628"/>
            </a:xfrm>
            <a:prstGeom prst="ellipse">
              <a:avLst/>
            </a:prstGeom>
            <a:solidFill>
              <a:schemeClr val="bg1"/>
            </a:solidFill>
            <a:ln w="88900">
              <a:solidFill>
                <a:srgbClr val="8EB3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7540922-F8E2-C5A6-5590-7642745921A5}"/>
                </a:ext>
              </a:extLst>
            </p:cNvPr>
            <p:cNvSpPr/>
            <p:nvPr/>
          </p:nvSpPr>
          <p:spPr>
            <a:xfrm>
              <a:off x="2930551" y="2148858"/>
              <a:ext cx="355628" cy="355628"/>
            </a:xfrm>
            <a:prstGeom prst="ellipse">
              <a:avLst/>
            </a:prstGeom>
            <a:solidFill>
              <a:schemeClr val="bg1"/>
            </a:solidFill>
            <a:ln w="88900">
              <a:solidFill>
                <a:srgbClr val="8EB3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050" name="Picture 2" descr="Seller Vendor Icon 3 Types Color Stock Vector (Royalty Free) 1059931979 |  Shutterstock">
            <a:extLst>
              <a:ext uri="{FF2B5EF4-FFF2-40B4-BE49-F238E27FC236}">
                <a16:creationId xmlns:a16="http://schemas.microsoft.com/office/drawing/2014/main" id="{04A9A8E4-4366-14E0-D1DE-BEADCDB3278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974" t="15335" r="6410" b="23029"/>
          <a:stretch/>
        </p:blipFill>
        <p:spPr bwMode="auto">
          <a:xfrm>
            <a:off x="649556" y="2739704"/>
            <a:ext cx="1219200" cy="1643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8FAECB9C-8C87-B26A-AF73-B02175597BE2}"/>
              </a:ext>
            </a:extLst>
          </p:cNvPr>
          <p:cNvSpPr txBox="1"/>
          <p:nvPr/>
        </p:nvSpPr>
        <p:spPr>
          <a:xfrm>
            <a:off x="434325" y="4186482"/>
            <a:ext cx="16144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b="1" dirty="0">
                <a:solidFill>
                  <a:srgbClr val="7F754C"/>
                </a:solidFill>
                <a:latin typeface="+mj-lt"/>
              </a:rPr>
              <a:t>Private Vendor</a:t>
            </a:r>
            <a:endParaRPr lang="en-US" sz="1600" b="1" dirty="0">
              <a:solidFill>
                <a:srgbClr val="7F754C"/>
              </a:solidFill>
              <a:latin typeface="+mj-lt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8DB57DC-B433-63F0-A766-C5D485E2DC9E}"/>
              </a:ext>
            </a:extLst>
          </p:cNvPr>
          <p:cNvSpPr txBox="1"/>
          <p:nvPr/>
        </p:nvSpPr>
        <p:spPr>
          <a:xfrm>
            <a:off x="160857" y="4436904"/>
            <a:ext cx="21371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>
                <a:solidFill>
                  <a:schemeClr val="accent5"/>
                </a:solidFill>
                <a:latin typeface="+mj-lt"/>
              </a:rPr>
              <a:t>@ &lt; Govt. Prices</a:t>
            </a:r>
            <a:endParaRPr lang="en-US" sz="2000" b="1" dirty="0">
              <a:solidFill>
                <a:schemeClr val="accent5"/>
              </a:solidFill>
              <a:latin typeface="+mj-lt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EB0CEEB-5AE1-D0D0-F863-8276EFFB089F}"/>
              </a:ext>
            </a:extLst>
          </p:cNvPr>
          <p:cNvSpPr txBox="1"/>
          <p:nvPr/>
        </p:nvSpPr>
        <p:spPr>
          <a:xfrm>
            <a:off x="6962645" y="4436904"/>
            <a:ext cx="19094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>
                <a:solidFill>
                  <a:srgbClr val="8EB341"/>
                </a:solidFill>
                <a:latin typeface="+mj-lt"/>
              </a:rPr>
              <a:t>@ Govt. Prices</a:t>
            </a:r>
            <a:endParaRPr lang="en-US" sz="2000" b="1" dirty="0">
              <a:solidFill>
                <a:srgbClr val="8EB34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94564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330</TotalTime>
  <Words>278</Words>
  <Application>Microsoft Office PowerPoint</Application>
  <PresentationFormat>On-screen Show (4:3)</PresentationFormat>
  <Paragraphs>93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Eras Medium ITC</vt:lpstr>
      <vt:lpstr>HelveticaNeue</vt:lpstr>
      <vt:lpstr>Trebuchet MS</vt:lpstr>
      <vt:lpstr>Wingdings 3</vt:lpstr>
      <vt:lpstr>Facet</vt:lpstr>
      <vt:lpstr> kAISE dIYA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Mela.com</dc:title>
  <dc:creator>Nirwan .</dc:creator>
  <cp:lastModifiedBy>Nirwan .</cp:lastModifiedBy>
  <cp:revision>6</cp:revision>
  <dcterms:created xsi:type="dcterms:W3CDTF">2022-06-24T18:25:36Z</dcterms:created>
  <dcterms:modified xsi:type="dcterms:W3CDTF">2022-07-08T08:45:38Z</dcterms:modified>
</cp:coreProperties>
</file>