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1"/>
  </p:notesMasterIdLst>
  <p:sldIdLst>
    <p:sldId id="256" r:id="rId2"/>
    <p:sldId id="258" r:id="rId3"/>
    <p:sldId id="341" r:id="rId4"/>
    <p:sldId id="260" r:id="rId5"/>
    <p:sldId id="262" r:id="rId6"/>
    <p:sldId id="264" r:id="rId7"/>
    <p:sldId id="347" r:id="rId8"/>
    <p:sldId id="265" r:id="rId9"/>
    <p:sldId id="342" r:id="rId10"/>
    <p:sldId id="349" r:id="rId11"/>
    <p:sldId id="343" r:id="rId12"/>
    <p:sldId id="350" r:id="rId13"/>
    <p:sldId id="348" r:id="rId14"/>
    <p:sldId id="351" r:id="rId15"/>
    <p:sldId id="352" r:id="rId16"/>
    <p:sldId id="344" r:id="rId17"/>
    <p:sldId id="353" r:id="rId18"/>
    <p:sldId id="345" r:id="rId19"/>
    <p:sldId id="354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7AA85-A986-49BC-B40C-6C90BE0C3DED}">
  <a:tblStyle styleId="{F707AA85-A986-49BC-B40C-6C90BE0C3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8840894C-517C-3742-B998-0807EDEAA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>
            <a:extLst>
              <a:ext uri="{FF2B5EF4-FFF2-40B4-BE49-F238E27FC236}">
                <a16:creationId xmlns:a16="http://schemas.microsoft.com/office/drawing/2014/main" id="{DAA3ED00-56A0-C706-B691-83FC626A6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>
            <a:extLst>
              <a:ext uri="{FF2B5EF4-FFF2-40B4-BE49-F238E27FC236}">
                <a16:creationId xmlns:a16="http://schemas.microsoft.com/office/drawing/2014/main" id="{25FEE165-61CB-6E03-F801-9C1FF2496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>
          <a:extLst>
            <a:ext uri="{FF2B5EF4-FFF2-40B4-BE49-F238E27FC236}">
              <a16:creationId xmlns:a16="http://schemas.microsoft.com/office/drawing/2014/main" id="{4E889AF7-C447-3903-A5A0-4BD64F70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afacedb7c_0_279:notes">
            <a:extLst>
              <a:ext uri="{FF2B5EF4-FFF2-40B4-BE49-F238E27FC236}">
                <a16:creationId xmlns:a16="http://schemas.microsoft.com/office/drawing/2014/main" id="{931CEEC1-60F0-9F50-6925-ECAFF8274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afacedb7c_0_279:notes">
            <a:extLst>
              <a:ext uri="{FF2B5EF4-FFF2-40B4-BE49-F238E27FC236}">
                <a16:creationId xmlns:a16="http://schemas.microsoft.com/office/drawing/2014/main" id="{17CB5C27-0CAB-F3EB-D756-B5422CB6F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02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17239C5F-D286-6C76-91C8-917D13B04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>
            <a:extLst>
              <a:ext uri="{FF2B5EF4-FFF2-40B4-BE49-F238E27FC236}">
                <a16:creationId xmlns:a16="http://schemas.microsoft.com/office/drawing/2014/main" id="{C8424CDF-6F0D-F98C-46AA-CD8395B128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>
            <a:extLst>
              <a:ext uri="{FF2B5EF4-FFF2-40B4-BE49-F238E27FC236}">
                <a16:creationId xmlns:a16="http://schemas.microsoft.com/office/drawing/2014/main" id="{3EB1189E-D981-1C79-F425-A168D0780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1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5850AD7E-3100-5947-E42D-15AB8E671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>
            <a:extLst>
              <a:ext uri="{FF2B5EF4-FFF2-40B4-BE49-F238E27FC236}">
                <a16:creationId xmlns:a16="http://schemas.microsoft.com/office/drawing/2014/main" id="{2B4C0F0A-ED74-1062-1DDD-C4AD80386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>
            <a:extLst>
              <a:ext uri="{FF2B5EF4-FFF2-40B4-BE49-F238E27FC236}">
                <a16:creationId xmlns:a16="http://schemas.microsoft.com/office/drawing/2014/main" id="{5E3FDACC-457B-0B27-574C-8B9A410A90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4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CC9B7DF2-D497-D952-A2AE-F3A96548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>
            <a:extLst>
              <a:ext uri="{FF2B5EF4-FFF2-40B4-BE49-F238E27FC236}">
                <a16:creationId xmlns:a16="http://schemas.microsoft.com/office/drawing/2014/main" id="{77DC2193-927E-0B05-232F-9879EB46C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>
            <a:extLst>
              <a:ext uri="{FF2B5EF4-FFF2-40B4-BE49-F238E27FC236}">
                <a16:creationId xmlns:a16="http://schemas.microsoft.com/office/drawing/2014/main" id="{64F7E7E6-D872-88F6-7D68-45C3AD872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31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>
          <a:extLst>
            <a:ext uri="{FF2B5EF4-FFF2-40B4-BE49-F238E27FC236}">
              <a16:creationId xmlns:a16="http://schemas.microsoft.com/office/drawing/2014/main" id="{B99F8294-5B07-A135-29BA-8221321DA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1785c97cd7_0_572:notes">
            <a:extLst>
              <a:ext uri="{FF2B5EF4-FFF2-40B4-BE49-F238E27FC236}">
                <a16:creationId xmlns:a16="http://schemas.microsoft.com/office/drawing/2014/main" id="{08BF7C08-FFA0-E68D-A0B9-22CD41124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1785c97cd7_0_572:notes">
            <a:extLst>
              <a:ext uri="{FF2B5EF4-FFF2-40B4-BE49-F238E27FC236}">
                <a16:creationId xmlns:a16="http://schemas.microsoft.com/office/drawing/2014/main" id="{E447CE0C-FEB8-3903-FF90-E76DF9A67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2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70A4C919-49E9-FDB0-D611-007094B08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>
            <a:extLst>
              <a:ext uri="{FF2B5EF4-FFF2-40B4-BE49-F238E27FC236}">
                <a16:creationId xmlns:a16="http://schemas.microsoft.com/office/drawing/2014/main" id="{32F169DC-BB60-9721-7988-A0B5D034C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>
            <a:extLst>
              <a:ext uri="{FF2B5EF4-FFF2-40B4-BE49-F238E27FC236}">
                <a16:creationId xmlns:a16="http://schemas.microsoft.com/office/drawing/2014/main" id="{EE62D9DC-4056-39C4-AA3F-AD1183D0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0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2"/>
          <p:cNvSpPr/>
          <p:nvPr/>
        </p:nvSpPr>
        <p:spPr>
          <a:xfrm rot="3357871">
            <a:off x="-3829584" y="2257439"/>
            <a:ext cx="3844222" cy="403559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/>
          <p:nvPr/>
        </p:nvSpPr>
        <p:spPr>
          <a:xfrm rot="-3158595">
            <a:off x="7973310" y="-406575"/>
            <a:ext cx="2215708" cy="238888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2"/>
          <p:cNvSpPr/>
          <p:nvPr/>
        </p:nvSpPr>
        <p:spPr>
          <a:xfrm rot="-3158595">
            <a:off x="8306710" y="-777860"/>
            <a:ext cx="2160577" cy="2619695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 rot="-3158595">
            <a:off x="8037056" y="-1179600"/>
            <a:ext cx="2497544" cy="262187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 rot="4788226">
            <a:off x="-3029774" y="1731160"/>
            <a:ext cx="3378653" cy="364272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 rot="4788226">
            <a:off x="-3390981" y="2191496"/>
            <a:ext cx="3294586" cy="399467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519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996950" y="70292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2" hasCustomPrompt="1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8" r:id="rId9"/>
    <p:sldLayoutId id="2147483688" r:id="rId10"/>
    <p:sldLayoutId id="2147483689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Implémentez un</a:t>
            </a:r>
            <a:br>
              <a:rPr lang="fr-FR" sz="3600" dirty="0"/>
            </a:br>
            <a:r>
              <a:rPr lang="fr-FR" sz="3600" dirty="0"/>
              <a:t>modèle de scoring</a:t>
            </a:r>
            <a:endParaRPr lang="fr-FR" sz="500" dirty="0"/>
          </a:p>
        </p:txBody>
      </p:sp>
      <p:sp>
        <p:nvSpPr>
          <p:cNvPr id="708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Ahmed Douaya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DBB-3C94-C800-B11B-6372E59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Mesures utilisées et définitions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CCF1D1-5EA1-13C9-6CD1-FC48620D1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18286"/>
              </p:ext>
            </p:extLst>
          </p:nvPr>
        </p:nvGraphicFramePr>
        <p:xfrm>
          <a:off x="259080" y="1861172"/>
          <a:ext cx="3329940" cy="2127035"/>
        </p:xfrm>
        <a:graphic>
          <a:graphicData uri="http://schemas.openxmlformats.org/drawingml/2006/table">
            <a:tbl>
              <a:tblPr/>
              <a:tblGrid>
                <a:gridCol w="1664970">
                  <a:extLst>
                    <a:ext uri="{9D8B030D-6E8A-4147-A177-3AD203B41FA5}">
                      <a16:colId xmlns:a16="http://schemas.microsoft.com/office/drawing/2014/main" val="1626504960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585390722"/>
                    </a:ext>
                  </a:extLst>
                </a:gridCol>
              </a:tblGrid>
              <a:tr h="183199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Accuracy (Précision)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Proportion de prédictions correctes.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21791"/>
                  </a:ext>
                </a:extLst>
              </a:tr>
              <a:tr h="311679"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Moyenne pondérée de la précision et du rappel.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726"/>
                  </a:ext>
                </a:extLst>
              </a:tr>
              <a:tr h="311679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Précision (Precision)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Proportion de prédictions positives qui sont réellement positives.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6615"/>
                  </a:ext>
                </a:extLst>
              </a:tr>
              <a:tr h="311679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Rappel (Recall)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Proportion de positifs réels qui sont correctement prédits.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25574"/>
                  </a:ext>
                </a:extLst>
              </a:tr>
              <a:tr h="56864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el-GR" sz="700" b="0">
                          <a:solidFill>
                            <a:schemeClr val="bg1"/>
                          </a:solidFill>
                        </a:rPr>
                        <a:t>β-</a:t>
                      </a:r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Moyenne pondérée de la précision et du rappel, avec un paramètre β qui permet de pondérer l'importance de la précision par rapport au rappel.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38611"/>
                  </a:ext>
                </a:extLst>
              </a:tr>
              <a:tr h="440159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ROC AUC (Area Under the Receiver Operating Characteristic Curve)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Aire sous la courbe ROC, qui représente la capacité du modèle à distinguer les positifs des négatifs.</a:t>
                      </a:r>
                    </a:p>
                  </a:txBody>
                  <a:tcPr marL="71396" marR="71396" marT="35698" marB="35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6227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326AD89-D0A5-D328-C185-B4396744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47526"/>
            <a:ext cx="533400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fonction_metier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TP_coeff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Vrais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positifs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FP_coeff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Faux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positifs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prédit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comme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faisant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défaut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(1)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mais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ne fait pas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défaut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(0))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FN_coeff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Faux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négatifs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prédit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comme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faisant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défaut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(0)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mais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font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défaut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(1))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TN_coeff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Vrais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négatifs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(TN, FP, FN, TP)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metrics.confusion_matrix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).ravel()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gain = (TP*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TP_coeff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TN*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TN_coeff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FP*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FP_coeff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FN*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FN_coeff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)/(TN+FP+FN+TP)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DF5C4111-AE6F-76A8-0A22-F3F93969A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>
            <a:extLst>
              <a:ext uri="{FF2B5EF4-FFF2-40B4-BE49-F238E27FC236}">
                <a16:creationId xmlns:a16="http://schemas.microsoft.com/office/drawing/2014/main" id="{73812A2C-43E0-73D9-B0EE-F33B689F9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817" name="Google Shape;817;p71">
            <a:extLst>
              <a:ext uri="{FF2B5EF4-FFF2-40B4-BE49-F238E27FC236}">
                <a16:creationId xmlns:a16="http://schemas.microsoft.com/office/drawing/2014/main" id="{E0522CE3-4D87-7FF1-5373-FF69C56FAA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818" name="Google Shape;818;p71">
            <a:extLst>
              <a:ext uri="{FF2B5EF4-FFF2-40B4-BE49-F238E27FC236}">
                <a16:creationId xmlns:a16="http://schemas.microsoft.com/office/drawing/2014/main" id="{5CF93017-F870-526F-242C-A86D36BF77A0}"/>
              </a:ext>
            </a:extLst>
          </p:cNvPr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4F6A-28F9-981C-431C-2AEBA07D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>
          <a:extLst>
            <a:ext uri="{FF2B5EF4-FFF2-40B4-BE49-F238E27FC236}">
              <a16:creationId xmlns:a16="http://schemas.microsoft.com/office/drawing/2014/main" id="{DB9DBFE6-D1B8-0DE7-5A5A-48E21EB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6">
            <a:extLst>
              <a:ext uri="{FF2B5EF4-FFF2-40B4-BE49-F238E27FC236}">
                <a16:creationId xmlns:a16="http://schemas.microsoft.com/office/drawing/2014/main" id="{B91F56DE-887C-9BAF-C5E3-A23E73E57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Modèles utilisés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F3A561-2590-3AB6-18F7-BC8D6BC4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94859"/>
              </p:ext>
            </p:extLst>
          </p:nvPr>
        </p:nvGraphicFramePr>
        <p:xfrm>
          <a:off x="1059180" y="1956152"/>
          <a:ext cx="7772399" cy="2287404"/>
        </p:xfrm>
        <a:graphic>
          <a:graphicData uri="http://schemas.openxmlformats.org/drawingml/2006/table">
            <a:tbl>
              <a:tblPr/>
              <a:tblGrid>
                <a:gridCol w="3924355">
                  <a:extLst>
                    <a:ext uri="{9D8B030D-6E8A-4147-A177-3AD203B41FA5}">
                      <a16:colId xmlns:a16="http://schemas.microsoft.com/office/drawing/2014/main" val="2003720373"/>
                    </a:ext>
                  </a:extLst>
                </a:gridCol>
                <a:gridCol w="3848044">
                  <a:extLst>
                    <a:ext uri="{9D8B030D-6E8A-4147-A177-3AD203B41FA5}">
                      <a16:colId xmlns:a16="http://schemas.microsoft.com/office/drawing/2014/main" val="1910637134"/>
                    </a:ext>
                  </a:extLst>
                </a:gridCol>
              </a:tblGrid>
              <a:tr h="33522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Dummy Classifier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Renvoie l'étiquette de classe la plus fréquente.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8133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Relation mathématique entre les variables d'entrée et la variable de sortie.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6468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Construit un modèle prédictif sous forme d'arbre hiérarchique.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6909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Combine plusieurs arbres de décision pour effectuer des prédictions.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64951"/>
                  </a:ext>
                </a:extLst>
              </a:tr>
              <a:tr h="473256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XG Boost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Utilise un ensemble de modèles d'arbres de décision pour minimiser une fonction de perte.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66481"/>
                  </a:ext>
                </a:extLst>
              </a:tr>
              <a:tr h="473256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Light GBM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Algorithme d'apprentissage automatique basé sur le gradient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</a:rPr>
                        <a:t>boosting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</a:rPr>
                        <a:t> avec échantillonnage.</a:t>
                      </a:r>
                    </a:p>
                  </a:txBody>
                  <a:tcPr marL="59157" marR="59157" marT="29579" marB="295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805"/>
                  </a:ext>
                </a:extLst>
              </a:tr>
            </a:tbl>
          </a:graphicData>
        </a:graphic>
      </p:graphicFrame>
      <p:sp>
        <p:nvSpPr>
          <p:cNvPr id="4" name="Google Shape;1052;p85">
            <a:extLst>
              <a:ext uri="{FF2B5EF4-FFF2-40B4-BE49-F238E27FC236}">
                <a16:creationId xmlns:a16="http://schemas.microsoft.com/office/drawing/2014/main" id="{D5E9636D-18D0-C47F-0B84-FCC3A9CF2089}"/>
              </a:ext>
            </a:extLst>
          </p:cNvPr>
          <p:cNvSpPr txBox="1">
            <a:spLocks/>
          </p:cNvSpPr>
          <p:nvPr/>
        </p:nvSpPr>
        <p:spPr>
          <a:xfrm>
            <a:off x="2406371" y="1467212"/>
            <a:ext cx="18576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err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Modèles</a:t>
            </a:r>
            <a:r>
              <a:rPr lang="en-US" sz="1800" dirty="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testés</a:t>
            </a:r>
            <a:endParaRPr lang="en-US" sz="1800" dirty="0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" name="Google Shape;1052;p85">
            <a:extLst>
              <a:ext uri="{FF2B5EF4-FFF2-40B4-BE49-F238E27FC236}">
                <a16:creationId xmlns:a16="http://schemas.microsoft.com/office/drawing/2014/main" id="{CA2EF9ED-1FB0-03C8-F1B9-EDD55DF140A2}"/>
              </a:ext>
            </a:extLst>
          </p:cNvPr>
          <p:cNvSpPr txBox="1">
            <a:spLocks/>
          </p:cNvSpPr>
          <p:nvPr/>
        </p:nvSpPr>
        <p:spPr>
          <a:xfrm>
            <a:off x="5732599" y="1494244"/>
            <a:ext cx="18576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err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Définition</a:t>
            </a:r>
            <a:endParaRPr lang="en-US" sz="1800" dirty="0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6912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495E5C-CD6A-FAD8-F5DC-19CA9209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98942"/>
            <a:ext cx="7459980" cy="3784745"/>
          </a:xfrm>
          <a:prstGeom prst="rect">
            <a:avLst/>
          </a:prstGeom>
        </p:spPr>
      </p:pic>
      <p:sp>
        <p:nvSpPr>
          <p:cNvPr id="7" name="Google Shape;824;p72">
            <a:extLst>
              <a:ext uri="{FF2B5EF4-FFF2-40B4-BE49-F238E27FC236}">
                <a16:creationId xmlns:a16="http://schemas.microsoft.com/office/drawing/2014/main" id="{99A1494C-CF12-7CB1-C9A6-9A8C1E2DAD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MLFlow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08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CA9F95-079E-015A-CFA9-72462508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52" y="2707896"/>
            <a:ext cx="4157448" cy="2430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7738FF-5CCA-2860-CAC8-6EB18101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31178" cy="1713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9B9C6-3E3A-5E35-67D0-0DAAF746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 : LGBM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83B4C-7C8D-939B-382D-5A22316D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7" y="1356650"/>
            <a:ext cx="2114845" cy="1571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F853A-D04F-F2AF-9AD4-14E1D112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73" y="1713395"/>
            <a:ext cx="3194685" cy="2430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5D87-3F39-7731-BA15-4239713D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69" y="1713394"/>
            <a:ext cx="2819654" cy="2430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2D9E7-2F4A-FB8C-E809-8BE87EF7A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17" y="3150819"/>
            <a:ext cx="2114845" cy="18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819-3D8B-F0E3-E9FF-1953A365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LGBM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9C80-C449-E419-FA0B-9537E23E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1148653"/>
            <a:ext cx="7665720" cy="36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9C743773-D088-3954-925D-DE8F13CA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>
            <a:extLst>
              <a:ext uri="{FF2B5EF4-FFF2-40B4-BE49-F238E27FC236}">
                <a16:creationId xmlns:a16="http://schemas.microsoft.com/office/drawing/2014/main" id="{0A75EB5C-778F-2025-283F-85283E0F4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Drift</a:t>
            </a:r>
          </a:p>
        </p:txBody>
      </p:sp>
      <p:sp>
        <p:nvSpPr>
          <p:cNvPr id="817" name="Google Shape;817;p71">
            <a:extLst>
              <a:ext uri="{FF2B5EF4-FFF2-40B4-BE49-F238E27FC236}">
                <a16:creationId xmlns:a16="http://schemas.microsoft.com/office/drawing/2014/main" id="{6266ECD9-955C-9E4D-233A-8124DC9750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818" name="Google Shape;818;p71">
            <a:extLst>
              <a:ext uri="{FF2B5EF4-FFF2-40B4-BE49-F238E27FC236}">
                <a16:creationId xmlns:a16="http://schemas.microsoft.com/office/drawing/2014/main" id="{38240544-90CD-76D1-4835-175F62A888FD}"/>
              </a:ext>
            </a:extLst>
          </p:cNvPr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1CAB9-2B17-4856-59D2-40E44EF47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8BA3A-765D-4218-C04F-6F12F829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26905-80E7-7F54-ED85-8506A13A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000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DAA01-C175-BF8F-4E86-B8C7591E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8DB4B-F47D-84F5-AFCB-484E9CF9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244"/>
            <a:ext cx="9144000" cy="33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24E667D6-092B-F895-003A-2634DFAD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>
            <a:extLst>
              <a:ext uri="{FF2B5EF4-FFF2-40B4-BE49-F238E27FC236}">
                <a16:creationId xmlns:a16="http://schemas.microsoft.com/office/drawing/2014/main" id="{DC8E8684-2B8A-E97A-1FE1-4B963269C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Dashboard</a:t>
            </a:r>
          </a:p>
        </p:txBody>
      </p:sp>
      <p:sp>
        <p:nvSpPr>
          <p:cNvPr id="817" name="Google Shape;817;p71">
            <a:extLst>
              <a:ext uri="{FF2B5EF4-FFF2-40B4-BE49-F238E27FC236}">
                <a16:creationId xmlns:a16="http://schemas.microsoft.com/office/drawing/2014/main" id="{C36D6A9C-6D6A-AA72-3823-EB774636F8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818" name="Google Shape;818;p71">
            <a:extLst>
              <a:ext uri="{FF2B5EF4-FFF2-40B4-BE49-F238E27FC236}">
                <a16:creationId xmlns:a16="http://schemas.microsoft.com/office/drawing/2014/main" id="{69BFEB1F-FB0A-B16B-1702-7BB33800CC57}"/>
              </a:ext>
            </a:extLst>
          </p:cNvPr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332D0-6FB7-FB5E-8A2B-B50429562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34A7-2107-9E45-90EC-BFE44A553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720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</a:t>
            </a:r>
            <a:endParaRPr dirty="0"/>
          </a:p>
        </p:txBody>
      </p:sp>
      <p:sp>
        <p:nvSpPr>
          <p:cNvPr id="721" name="Google Shape;721;p6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Contexte, dataset, objectifs</a:t>
            </a:r>
            <a:endParaRPr dirty="0"/>
          </a:p>
        </p:txBody>
      </p:sp>
      <p:sp>
        <p:nvSpPr>
          <p:cNvPr id="72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23" name="Google Shape;723;p6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Traitement des données</a:t>
            </a:r>
            <a:endParaRPr dirty="0"/>
          </a:p>
        </p:txBody>
      </p:sp>
      <p:sp>
        <p:nvSpPr>
          <p:cNvPr id="724" name="Google Shape;724;p6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Processus du nettoyage de données</a:t>
            </a:r>
            <a:endParaRPr dirty="0"/>
          </a:p>
        </p:txBody>
      </p:sp>
      <p:sp>
        <p:nvSpPr>
          <p:cNvPr id="725" name="Google Shape;725;p65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Choix des mesures</a:t>
            </a:r>
            <a:endParaRPr dirty="0"/>
          </a:p>
        </p:txBody>
      </p:sp>
      <p:sp>
        <p:nvSpPr>
          <p:cNvPr id="727" name="Google Shape;727;p6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Détermination des mesures utilisées</a:t>
            </a:r>
            <a:endParaRPr dirty="0"/>
          </a:p>
        </p:txBody>
      </p:sp>
      <p:sp>
        <p:nvSpPr>
          <p:cNvPr id="728" name="Google Shape;728;p65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729" name="Google Shape;729;p6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Modélisation</a:t>
            </a:r>
            <a:endParaRPr dirty="0"/>
          </a:p>
        </p:txBody>
      </p:sp>
      <p:sp>
        <p:nvSpPr>
          <p:cNvPr id="730" name="Google Shape;730;p6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Choix du modèle et optimisation</a:t>
            </a:r>
          </a:p>
        </p:txBody>
      </p:sp>
      <p:sp>
        <p:nvSpPr>
          <p:cNvPr id="731" name="Google Shape;731;p65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732" name="Google Shape;732;p6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977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Drift</a:t>
            </a:r>
            <a:endParaRPr dirty="0"/>
          </a:p>
        </p:txBody>
      </p:sp>
      <p:sp>
        <p:nvSpPr>
          <p:cNvPr id="733" name="Google Shape;733;p6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Définition et analyse du data drift</a:t>
            </a:r>
            <a:endParaRPr dirty="0"/>
          </a:p>
        </p:txBody>
      </p:sp>
      <p:sp>
        <p:nvSpPr>
          <p:cNvPr id="734" name="Google Shape;734;p65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735" name="Google Shape;735;p6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736" name="Google Shape;736;p65"/>
          <p:cNvSpPr txBox="1">
            <a:spLocks noGrp="1"/>
          </p:cNvSpPr>
          <p:nvPr>
            <p:ph type="subTitle" idx="20"/>
          </p:nvPr>
        </p:nvSpPr>
        <p:spPr>
          <a:xfrm>
            <a:off x="5261924" y="3880325"/>
            <a:ext cx="268020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Développement de l’application Streamlit et présentation du dashboard</a:t>
            </a:r>
            <a:endParaRPr dirty="0"/>
          </a:p>
        </p:txBody>
      </p:sp>
      <p:sp>
        <p:nvSpPr>
          <p:cNvPr id="737" name="Google Shape;737;p65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4C731A5A-B753-8DB4-B78F-130B321D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>
            <a:extLst>
              <a:ext uri="{FF2B5EF4-FFF2-40B4-BE49-F238E27FC236}">
                <a16:creationId xmlns:a16="http://schemas.microsoft.com/office/drawing/2014/main" id="{556B557E-C4C5-DA35-E45A-73BF454B9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Présentation du projet</a:t>
            </a:r>
          </a:p>
        </p:txBody>
      </p:sp>
      <p:sp>
        <p:nvSpPr>
          <p:cNvPr id="817" name="Google Shape;817;p71">
            <a:extLst>
              <a:ext uri="{FF2B5EF4-FFF2-40B4-BE49-F238E27FC236}">
                <a16:creationId xmlns:a16="http://schemas.microsoft.com/office/drawing/2014/main" id="{65829635-6259-7267-41A8-EF12854FE8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818" name="Google Shape;818;p71">
            <a:extLst>
              <a:ext uri="{FF2B5EF4-FFF2-40B4-BE49-F238E27FC236}">
                <a16:creationId xmlns:a16="http://schemas.microsoft.com/office/drawing/2014/main" id="{105AE0E3-856B-2FCB-A419-B9A6D351D8AC}"/>
              </a:ext>
            </a:extLst>
          </p:cNvPr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8718-FE5F-03C5-7DF5-5C3C80356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 </a:t>
            </a:r>
            <a:endParaRPr dirty="0"/>
          </a:p>
        </p:txBody>
      </p:sp>
      <p:sp>
        <p:nvSpPr>
          <p:cNvPr id="763" name="Google Shape;763;p67"/>
          <p:cNvSpPr txBox="1">
            <a:spLocks noGrp="1"/>
          </p:cNvSpPr>
          <p:nvPr>
            <p:ph type="body" idx="1"/>
          </p:nvPr>
        </p:nvSpPr>
        <p:spPr>
          <a:xfrm>
            <a:off x="1369950" y="1221398"/>
            <a:ext cx="2946900" cy="3798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fr-FR" sz="1400" dirty="0"/>
              <a:t>Contexte : </a:t>
            </a:r>
          </a:p>
          <a:p>
            <a:pPr marL="152400" indent="0">
              <a:buNone/>
            </a:pPr>
            <a:endParaRPr lang="fr-FR" sz="1400" dirty="0"/>
          </a:p>
          <a:p>
            <a:pPr marL="152400" indent="0">
              <a:buNone/>
            </a:pPr>
            <a:r>
              <a:rPr lang="fr-FR" sz="1400" dirty="0"/>
              <a:t>L’entreprise souhaite mettre en œuvre un outil de “scoring crédit” pour calculer la probabilité qu’un client rembourse son crédit, puis classifie la demande en crédit accordé ou refusé. </a:t>
            </a:r>
          </a:p>
          <a:p>
            <a:pPr marL="152400" indent="0">
              <a:buNone/>
            </a:pPr>
            <a:endParaRPr lang="fr-FR" sz="1400" dirty="0"/>
          </a:p>
          <a:p>
            <a:pPr marL="152400" indent="0">
              <a:buNone/>
            </a:pPr>
            <a:r>
              <a:rPr lang="fr-FR" sz="1400" dirty="0"/>
              <a:t>Les chargés de relation client ont fait remonter le fait que les clients sont de plus en plus demandeurs de transparence vis-à-vis des décisions d’octroi de crédit. 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51CF-FDCD-1A1B-AD73-BD878C06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1375" y="1430824"/>
            <a:ext cx="2946900" cy="3379425"/>
          </a:xfrm>
        </p:spPr>
        <p:txBody>
          <a:bodyPr/>
          <a:lstStyle/>
          <a:p>
            <a:pPr marL="152400" indent="0">
              <a:buNone/>
            </a:pPr>
            <a:r>
              <a:rPr lang="fr-FR" sz="1400" dirty="0"/>
              <a:t>Objectifs :</a:t>
            </a:r>
          </a:p>
          <a:p>
            <a:pPr marL="152400" indent="0">
              <a:buNone/>
            </a:pPr>
            <a:endParaRPr lang="fr-FR" sz="1400" dirty="0"/>
          </a:p>
          <a:p>
            <a:r>
              <a:rPr lang="fr-FR" sz="1400" dirty="0"/>
              <a:t>Construire un modèle de scoring </a:t>
            </a:r>
          </a:p>
          <a:p>
            <a:pPr marL="152400" indent="0">
              <a:buNone/>
            </a:pPr>
            <a:endParaRPr lang="fr-FR" sz="1400" dirty="0"/>
          </a:p>
          <a:p>
            <a:r>
              <a:rPr lang="fr-FR" sz="1400" dirty="0"/>
              <a:t>Construire un dashboard interactif à destination des gestionnaires de la relation client</a:t>
            </a:r>
          </a:p>
          <a:p>
            <a:pPr marL="152400" indent="0">
              <a:buNone/>
            </a:pPr>
            <a:endParaRPr lang="fr-FR" sz="1400" dirty="0"/>
          </a:p>
          <a:p>
            <a:r>
              <a:rPr lang="fr-FR" sz="1400" dirty="0"/>
              <a:t>Mettre en production le modèle de scoring de prédiction à l’aide d’une API, ainsi que le dashboard interactif</a:t>
            </a:r>
            <a:endParaRPr lang="en-US" sz="1400" dirty="0"/>
          </a:p>
          <a:p>
            <a:pPr marL="152400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2C85423-CB23-4A89-469C-4868073E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78" name="Google Shape;778;p6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du dataset</a:t>
            </a:r>
            <a:endParaRPr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75B81-7C7A-E384-DA1C-591420A5E66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2F1F1-16BD-4FBD-CA97-98D2892E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diagram of a company&#10;&#10;Description automatically generated">
            <a:extLst>
              <a:ext uri="{FF2B5EF4-FFF2-40B4-BE49-F238E27FC236}">
                <a16:creationId xmlns:a16="http://schemas.microsoft.com/office/drawing/2014/main" id="{A618E8B5-B61A-91EC-FDC3-E57056C9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95" y="1109862"/>
            <a:ext cx="5822580" cy="3737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Traitement des données</a:t>
            </a:r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18" name="Google Shape;818;p71"/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BED91-1D60-AFC2-7407-074DEA795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>
          <a:extLst>
            <a:ext uri="{FF2B5EF4-FFF2-40B4-BE49-F238E27FC236}">
              <a16:creationId xmlns:a16="http://schemas.microsoft.com/office/drawing/2014/main" id="{022812A2-3DEA-0525-0059-F34DB1BA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10">
            <a:extLst>
              <a:ext uri="{FF2B5EF4-FFF2-40B4-BE49-F238E27FC236}">
                <a16:creationId xmlns:a16="http://schemas.microsoft.com/office/drawing/2014/main" id="{1BAFFB07-0792-CAA0-C4D9-0CF3F1428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Traitement des données</a:t>
            </a:r>
            <a:endParaRPr dirty="0"/>
          </a:p>
        </p:txBody>
      </p:sp>
      <p:sp>
        <p:nvSpPr>
          <p:cNvPr id="1549" name="Google Shape;1549;p110">
            <a:extLst>
              <a:ext uri="{FF2B5EF4-FFF2-40B4-BE49-F238E27FC236}">
                <a16:creationId xmlns:a16="http://schemas.microsoft.com/office/drawing/2014/main" id="{029BCC85-932C-BEDD-61C7-7FA498AD9F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13000" y="1972643"/>
            <a:ext cx="29310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fr-FR" dirty="0"/>
              <a:t>Données manquantes: suppression &gt; 50</a:t>
            </a:r>
          </a:p>
        </p:txBody>
      </p:sp>
      <p:sp>
        <p:nvSpPr>
          <p:cNvPr id="1550" name="Google Shape;1550;p110">
            <a:extLst>
              <a:ext uri="{FF2B5EF4-FFF2-40B4-BE49-F238E27FC236}">
                <a16:creationId xmlns:a16="http://schemas.microsoft.com/office/drawing/2014/main" id="{ED7C3ABF-F9FE-75A8-E8B3-972F087DCF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1744" y="2598125"/>
            <a:ext cx="1587524" cy="3594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Imputation</a:t>
            </a:r>
          </a:p>
        </p:txBody>
      </p:sp>
      <p:sp>
        <p:nvSpPr>
          <p:cNvPr id="1551" name="Google Shape;1551;p110">
            <a:extLst>
              <a:ext uri="{FF2B5EF4-FFF2-40B4-BE49-F238E27FC236}">
                <a16:creationId xmlns:a16="http://schemas.microsoft.com/office/drawing/2014/main" id="{EF7B089D-6235-9C0E-1EC2-6C7E6F7F4B6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9900" y="1355725"/>
            <a:ext cx="2931000" cy="431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fr-FR" dirty="0"/>
              <a:t>Réutilisation du kernel Kaggle proposé et personnalisation</a:t>
            </a:r>
          </a:p>
        </p:txBody>
      </p:sp>
      <p:sp>
        <p:nvSpPr>
          <p:cNvPr id="1552" name="Google Shape;1552;p110">
            <a:extLst>
              <a:ext uri="{FF2B5EF4-FFF2-40B4-BE49-F238E27FC236}">
                <a16:creationId xmlns:a16="http://schemas.microsoft.com/office/drawing/2014/main" id="{B8A09084-DDAC-098F-2967-02D59E9A35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1749" y="1355725"/>
            <a:ext cx="1587525" cy="3594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Kernel Kaggle</a:t>
            </a:r>
          </a:p>
        </p:txBody>
      </p:sp>
      <p:sp>
        <p:nvSpPr>
          <p:cNvPr id="1553" name="Google Shape;1553;p110">
            <a:extLst>
              <a:ext uri="{FF2B5EF4-FFF2-40B4-BE49-F238E27FC236}">
                <a16:creationId xmlns:a16="http://schemas.microsoft.com/office/drawing/2014/main" id="{D3D15010-CE44-9194-852F-611D771AB8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1750" y="3840524"/>
            <a:ext cx="1587518" cy="579067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Séparation du dataset</a:t>
            </a:r>
          </a:p>
        </p:txBody>
      </p:sp>
      <p:sp>
        <p:nvSpPr>
          <p:cNvPr id="1554" name="Google Shape;1554;p110">
            <a:extLst>
              <a:ext uri="{FF2B5EF4-FFF2-40B4-BE49-F238E27FC236}">
                <a16:creationId xmlns:a16="http://schemas.microsoft.com/office/drawing/2014/main" id="{7442DE6D-5168-6DD7-1F20-013992D35C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08388" y="3937357"/>
            <a:ext cx="29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Train, Validation, Test</a:t>
            </a:r>
          </a:p>
        </p:txBody>
      </p:sp>
      <p:sp>
        <p:nvSpPr>
          <p:cNvPr id="1555" name="Google Shape;1555;p110">
            <a:extLst>
              <a:ext uri="{FF2B5EF4-FFF2-40B4-BE49-F238E27FC236}">
                <a16:creationId xmlns:a16="http://schemas.microsoft.com/office/drawing/2014/main" id="{13D58A8C-8DE5-29D6-B3D0-CDE15A7CA9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41688" y="2598125"/>
            <a:ext cx="29310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0, Médiane, Mode</a:t>
            </a:r>
          </a:p>
        </p:txBody>
      </p:sp>
      <p:sp>
        <p:nvSpPr>
          <p:cNvPr id="1556" name="Google Shape;1556;p110">
            <a:extLst>
              <a:ext uri="{FF2B5EF4-FFF2-40B4-BE49-F238E27FC236}">
                <a16:creationId xmlns:a16="http://schemas.microsoft.com/office/drawing/2014/main" id="{0C95D683-F6DD-A2DF-0542-276B931952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1744" y="1872400"/>
            <a:ext cx="1587521" cy="56845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Données manquantes</a:t>
            </a:r>
          </a:p>
        </p:txBody>
      </p:sp>
      <p:sp>
        <p:nvSpPr>
          <p:cNvPr id="1557" name="Google Shape;1557;p110">
            <a:extLst>
              <a:ext uri="{FF2B5EF4-FFF2-40B4-BE49-F238E27FC236}">
                <a16:creationId xmlns:a16="http://schemas.microsoft.com/office/drawing/2014/main" id="{050C7BA7-1EB7-2BB1-72F8-F216649991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13000" y="3215050"/>
            <a:ext cx="29310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Standard Scaler et 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One Hot Encoder</a:t>
            </a:r>
          </a:p>
        </p:txBody>
      </p:sp>
      <p:sp>
        <p:nvSpPr>
          <p:cNvPr id="1558" name="Google Shape;1558;p110">
            <a:extLst>
              <a:ext uri="{FF2B5EF4-FFF2-40B4-BE49-F238E27FC236}">
                <a16:creationId xmlns:a16="http://schemas.microsoft.com/office/drawing/2014/main" id="{D6A60449-E6EE-59D9-5882-6C055D05B2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1748" y="3219325"/>
            <a:ext cx="1587520" cy="3594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Preprocessing</a:t>
            </a:r>
          </a:p>
        </p:txBody>
      </p:sp>
      <p:cxnSp>
        <p:nvCxnSpPr>
          <p:cNvPr id="1560" name="Google Shape;1560;p110">
            <a:extLst>
              <a:ext uri="{FF2B5EF4-FFF2-40B4-BE49-F238E27FC236}">
                <a16:creationId xmlns:a16="http://schemas.microsoft.com/office/drawing/2014/main" id="{6CCE42DB-96B0-B637-2238-C6632C618DCD}"/>
              </a:ext>
            </a:extLst>
          </p:cNvPr>
          <p:cNvCxnSpPr>
            <a:cxnSpLocks/>
            <a:endCxn id="1556" idx="3"/>
          </p:cNvCxnSpPr>
          <p:nvPr/>
        </p:nvCxnSpPr>
        <p:spPr>
          <a:xfrm flipH="1">
            <a:off x="5629265" y="2152350"/>
            <a:ext cx="925069" cy="427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Google Shape;1561;p110">
            <a:extLst>
              <a:ext uri="{FF2B5EF4-FFF2-40B4-BE49-F238E27FC236}">
                <a16:creationId xmlns:a16="http://schemas.microsoft.com/office/drawing/2014/main" id="{8B4706CB-C273-540D-1B11-2261D9EF58EC}"/>
              </a:ext>
            </a:extLst>
          </p:cNvPr>
          <p:cNvCxnSpPr>
            <a:cxnSpLocks/>
          </p:cNvCxnSpPr>
          <p:nvPr/>
        </p:nvCxnSpPr>
        <p:spPr>
          <a:xfrm flipH="1">
            <a:off x="3390900" y="2777825"/>
            <a:ext cx="612744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2" name="Google Shape;1562;p110">
            <a:extLst>
              <a:ext uri="{FF2B5EF4-FFF2-40B4-BE49-F238E27FC236}">
                <a16:creationId xmlns:a16="http://schemas.microsoft.com/office/drawing/2014/main" id="{16DAA605-35FD-43ED-3771-6163683482E9}"/>
              </a:ext>
            </a:extLst>
          </p:cNvPr>
          <p:cNvCxnSpPr>
            <a:cxnSpLocks/>
            <a:stCxn id="1558" idx="3"/>
          </p:cNvCxnSpPr>
          <p:nvPr/>
        </p:nvCxnSpPr>
        <p:spPr>
          <a:xfrm flipV="1">
            <a:off x="5629268" y="3394750"/>
            <a:ext cx="925066" cy="427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561;p110">
            <a:extLst>
              <a:ext uri="{FF2B5EF4-FFF2-40B4-BE49-F238E27FC236}">
                <a16:creationId xmlns:a16="http://schemas.microsoft.com/office/drawing/2014/main" id="{A8214B03-E2F9-6A38-9E36-5A9A927A8617}"/>
              </a:ext>
            </a:extLst>
          </p:cNvPr>
          <p:cNvCxnSpPr>
            <a:cxnSpLocks/>
          </p:cNvCxnSpPr>
          <p:nvPr/>
        </p:nvCxnSpPr>
        <p:spPr>
          <a:xfrm flipH="1">
            <a:off x="3390900" y="4117057"/>
            <a:ext cx="612744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61;p110">
            <a:extLst>
              <a:ext uri="{FF2B5EF4-FFF2-40B4-BE49-F238E27FC236}">
                <a16:creationId xmlns:a16="http://schemas.microsoft.com/office/drawing/2014/main" id="{09E737EE-14F7-4AFC-71E9-1F600941F926}"/>
              </a:ext>
            </a:extLst>
          </p:cNvPr>
          <p:cNvCxnSpPr>
            <a:cxnSpLocks/>
          </p:cNvCxnSpPr>
          <p:nvPr/>
        </p:nvCxnSpPr>
        <p:spPr>
          <a:xfrm flipH="1">
            <a:off x="3429000" y="1520324"/>
            <a:ext cx="612744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27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70CAD-5523-BAD6-0EDC-50BC64C1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31178" cy="1713394"/>
          </a:xfrm>
          <a:prstGeom prst="rect">
            <a:avLst/>
          </a:prstGeom>
        </p:spPr>
      </p:pic>
      <p:sp>
        <p:nvSpPr>
          <p:cNvPr id="824" name="Google Shape;824;p7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Déséquilibre des classes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906AC-C029-D0C0-43F7-B151C235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2722"/>
            <a:ext cx="3686175" cy="39507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D6303A-F8E4-7827-A2C4-D3FAE512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33913"/>
              </p:ext>
            </p:extLst>
          </p:nvPr>
        </p:nvGraphicFramePr>
        <p:xfrm>
          <a:off x="4361322" y="1250510"/>
          <a:ext cx="4782678" cy="3892990"/>
        </p:xfrm>
        <a:graphic>
          <a:graphicData uri="http://schemas.openxmlformats.org/drawingml/2006/table">
            <a:tbl>
              <a:tblPr/>
              <a:tblGrid>
                <a:gridCol w="2391339">
                  <a:extLst>
                    <a:ext uri="{9D8B030D-6E8A-4147-A177-3AD203B41FA5}">
                      <a16:colId xmlns:a16="http://schemas.microsoft.com/office/drawing/2014/main" val="1207334502"/>
                    </a:ext>
                  </a:extLst>
                </a:gridCol>
                <a:gridCol w="2391339">
                  <a:extLst>
                    <a:ext uri="{9D8B030D-6E8A-4147-A177-3AD203B41FA5}">
                      <a16:colId xmlns:a16="http://schemas.microsoft.com/office/drawing/2014/main" val="2665997697"/>
                    </a:ext>
                  </a:extLst>
                </a:gridCol>
              </a:tblGrid>
              <a:tr h="50741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Aucun rééquilibrage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Ne modifie pas la distribution des classes.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6089"/>
                  </a:ext>
                </a:extLst>
              </a:tr>
              <a:tr h="71537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Class_weight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Attribue des poids différents aux classes pendant l'apprentissage.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92935"/>
                  </a:ext>
                </a:extLst>
              </a:tr>
              <a:tr h="71537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SMOTE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chemeClr val="bg1"/>
                          </a:solidFill>
                        </a:rPr>
                        <a:t>Suréchantillonne la classe minoritaire en synthétisant de nouveaux exemples.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58868"/>
                  </a:ext>
                </a:extLst>
              </a:tr>
              <a:tr h="732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Tomek link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chemeClr val="bg1"/>
                          </a:solidFill>
                        </a:rPr>
                        <a:t>Supprime des exemples de la classe majoritaire proches de la frontière de décision.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92022"/>
                  </a:ext>
                </a:extLst>
              </a:tr>
              <a:tr h="50741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SMOTETomek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Combine SMOTE et Tomek link.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5422"/>
                  </a:ext>
                </a:extLst>
              </a:tr>
              <a:tr h="71537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RandomUnderSampler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Sous-échantillonne la classe majoritaire de manière aléatoire.</a:t>
                      </a:r>
                    </a:p>
                  </a:txBody>
                  <a:tcPr marL="87179" marR="87179" marT="43589" marB="4358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1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DD536B71-86A6-A2D8-12A8-E95B6507D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>
            <a:extLst>
              <a:ext uri="{FF2B5EF4-FFF2-40B4-BE49-F238E27FC236}">
                <a16:creationId xmlns:a16="http://schemas.microsoft.com/office/drawing/2014/main" id="{15AFB982-7ADD-3E10-B152-EACB8123B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3083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Choix des </a:t>
            </a:r>
            <a:r>
              <a:rPr lang="en-US" dirty="0" err="1"/>
              <a:t>mesures</a:t>
            </a:r>
            <a:endParaRPr lang="en-US" dirty="0"/>
          </a:p>
        </p:txBody>
      </p:sp>
      <p:sp>
        <p:nvSpPr>
          <p:cNvPr id="817" name="Google Shape;817;p71">
            <a:extLst>
              <a:ext uri="{FF2B5EF4-FFF2-40B4-BE49-F238E27FC236}">
                <a16:creationId xmlns:a16="http://schemas.microsoft.com/office/drawing/2014/main" id="{DD883659-17BB-8E69-2338-3D960C8A39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818" name="Google Shape;818;p71">
            <a:extLst>
              <a:ext uri="{FF2B5EF4-FFF2-40B4-BE49-F238E27FC236}">
                <a16:creationId xmlns:a16="http://schemas.microsoft.com/office/drawing/2014/main" id="{B56AE621-AAFE-9399-C670-2C11D5032F0B}"/>
              </a:ext>
            </a:extLst>
          </p:cNvPr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DB728-F89A-2A1E-2679-A6334A7D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663</Words>
  <Application>Microsoft Office PowerPoint</Application>
  <PresentationFormat>On-screen Show (16:9)</PresentationFormat>
  <Paragraphs>106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JetBrains Mono</vt:lpstr>
      <vt:lpstr>Montserrat</vt:lpstr>
      <vt:lpstr>Rubik Medium</vt:lpstr>
      <vt:lpstr>Arial</vt:lpstr>
      <vt:lpstr>Abel</vt:lpstr>
      <vt:lpstr>Custal Project Proposal by Slidesgo</vt:lpstr>
      <vt:lpstr>Implémentez un modèle de scoring</vt:lpstr>
      <vt:lpstr>Sommaire</vt:lpstr>
      <vt:lpstr>Présentation du projet</vt:lpstr>
      <vt:lpstr>Présentation du projet </vt:lpstr>
      <vt:lpstr>Description du dataset</vt:lpstr>
      <vt:lpstr>Traitement des données</vt:lpstr>
      <vt:lpstr>Traitement des données</vt:lpstr>
      <vt:lpstr>Déséquilibre des classes</vt:lpstr>
      <vt:lpstr>Choix des mesures</vt:lpstr>
      <vt:lpstr>Mesures utilisées et définitions</vt:lpstr>
      <vt:lpstr>Modélisation</vt:lpstr>
      <vt:lpstr>Modèles utilisés </vt:lpstr>
      <vt:lpstr>Tracking MLFlow</vt:lpstr>
      <vt:lpstr>Modèle final : LGBM</vt:lpstr>
      <vt:lpstr>Résultats LGBM</vt:lpstr>
      <vt:lpstr>Data Drift</vt:lpstr>
      <vt:lpstr>Data Drift</vt:lpstr>
      <vt:lpstr>Dashboard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Shadow</dc:creator>
  <cp:lastModifiedBy>Ahmed Douaya</cp:lastModifiedBy>
  <cp:revision>2</cp:revision>
  <dcterms:modified xsi:type="dcterms:W3CDTF">2024-03-02T23:57:14Z</dcterms:modified>
</cp:coreProperties>
</file>