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Lst>
  <p:notesMasterIdLst>
    <p:notesMasterId r:id="rId8"/>
  </p:notesMasterIdLst>
  <p:handoutMasterIdLst>
    <p:handoutMasterId r:id="rId9"/>
  </p:handoutMasterIdLst>
  <p:sldIdLst>
    <p:sldId id="256" r:id="rId7"/>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8" d="100"/>
          <a:sy n="18" d="100"/>
        </p:scale>
        <p:origin x="1392" y="10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viewProps" Target="viewProps.xml"/><Relationship Id="rId5" Type="http://schemas.openxmlformats.org/officeDocument/2006/relationships/customXml" Target="../customXml/item5.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Uno/Driver Class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184B56DA-A66C-4DD0-AE11-0A7EBA387E48}">
      <dgm:prSet phldrT="[Text]" custT="1"/>
      <dgm:spPr/>
      <dgm:t>
        <a:bodyPr/>
        <a:lstStyle/>
        <a:p>
          <a:r>
            <a:rPr lang="en-US" sz="2800" dirty="0"/>
            <a:t>Card Class</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Creates the Uno cards</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Deal Class</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3B1690C2-B57C-40AE-BBEE-E28D542F9083}">
      <dgm:prSet phldrT="[Text]" custT="1"/>
      <dgm:spPr/>
      <dgm:t>
        <a:bodyPr/>
        <a:lstStyle/>
        <a:p>
          <a:r>
            <a:rPr lang="en-US" sz="2800" dirty="0"/>
            <a:t>The main class that runs the program.</a:t>
          </a:r>
        </a:p>
      </dgm:t>
    </dgm:pt>
    <dgm:pt modelId="{63C2E901-B188-40BF-B954-C0F533646235}" type="parTrans" cxnId="{613E5D18-E6AE-4564-B157-4163B24731E8}">
      <dgm:prSet/>
      <dgm:spPr/>
      <dgm:t>
        <a:bodyPr/>
        <a:lstStyle/>
        <a:p>
          <a:endParaRPr lang="en-US"/>
        </a:p>
      </dgm:t>
    </dgm:pt>
    <dgm:pt modelId="{778D7EBD-B2E7-409A-B27F-CF7893B3FF60}" type="sibTrans" cxnId="{613E5D18-E6AE-4564-B157-4163B24731E8}">
      <dgm:prSet/>
      <dgm:spPr/>
      <dgm:t>
        <a:bodyPr/>
        <a:lstStyle/>
        <a:p>
          <a:endParaRPr lang="en-US"/>
        </a:p>
      </dgm:t>
    </dgm:pt>
    <dgm:pt modelId="{BB396266-3D80-49C8-A9E7-8C0AF93A9E65}">
      <dgm:prSet phldrT="[Text]" custT="1"/>
      <dgm:spPr/>
      <dgm:t>
        <a:bodyPr/>
        <a:lstStyle/>
        <a:p>
          <a:r>
            <a:rPr lang="en-US" sz="2800" dirty="0"/>
            <a:t>Deals the cards to the players.</a:t>
          </a:r>
        </a:p>
      </dgm:t>
    </dgm:pt>
    <dgm:pt modelId="{64078987-069C-4DC7-9F8C-478DEA003596}" type="parTrans" cxnId="{BB036B46-1EF9-486D-9EED-02BA946F42F2}">
      <dgm:prSet/>
      <dgm:spPr/>
      <dgm:t>
        <a:bodyPr/>
        <a:lstStyle/>
        <a:p>
          <a:endParaRPr lang="en-US"/>
        </a:p>
      </dgm:t>
    </dgm:pt>
    <dgm:pt modelId="{CFD7455C-C0E8-4DD0-8157-0A9B7E5FDDD9}" type="sibTrans" cxnId="{BB036B46-1EF9-486D-9EED-02BA946F42F2}">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613E5D18-E6AE-4564-B157-4163B24731E8}" srcId="{06F1FE2A-97BA-4B52-B3A6-E44D1F20CB28}" destId="{3B1690C2-B57C-40AE-BBEE-E28D542F9083}" srcOrd="0" destOrd="0" parTransId="{63C2E901-B188-40BF-B954-C0F533646235}" sibTransId="{778D7EBD-B2E7-409A-B27F-CF7893B3FF60}"/>
    <dgm:cxn modelId="{302BE53F-8B66-4F86-A2C0-F73F998EE0D3}" type="presOf" srcId="{BB396266-3D80-49C8-A9E7-8C0AF93A9E65}" destId="{98860936-C475-4184-9A9D-2F4B5D8B0BC7}" srcOrd="0" destOrd="0" presId="urn:microsoft.com/office/officeart/2005/8/layout/hList1"/>
    <dgm:cxn modelId="{BB036B46-1EF9-486D-9EED-02BA946F42F2}" srcId="{2F8ECEAC-FAA3-4503-A169-57F41A503807}" destId="{BB396266-3D80-49C8-A9E7-8C0AF93A9E65}" srcOrd="0" destOrd="0" parTransId="{64078987-069C-4DC7-9F8C-478DEA003596}" sibTransId="{CFD7455C-C0E8-4DD0-8157-0A9B7E5FDDD9}"/>
    <dgm:cxn modelId="{9BA84549-343A-497A-8F50-EA4C874AF4DD}" type="presOf" srcId="{2F8ECEAC-FAA3-4503-A169-57F41A503807}" destId="{64DD6D48-227C-4434-BED8-F49C9D4F4F7E}"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ABDD738E-8168-4AF8-BEFF-846BC9089127}" type="presOf" srcId="{3B1690C2-B57C-40AE-BBEE-E28D542F9083}"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255" y="2718815"/>
          <a:ext cx="4149243" cy="16596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Uno/Driver Class</a:t>
          </a:r>
        </a:p>
      </dsp:txBody>
      <dsp:txXfrm>
        <a:off x="4255" y="2718815"/>
        <a:ext cx="4149243" cy="1659697"/>
      </dsp:txXfrm>
    </dsp:sp>
    <dsp:sp modelId="{DE65B54D-BB89-4898-B770-68834B90CB27}">
      <dsp:nvSpPr>
        <dsp:cNvPr id="0" name=""/>
        <dsp:cNvSpPr/>
      </dsp:nvSpPr>
      <dsp:spPr>
        <a:xfrm>
          <a:off x="4255" y="4378512"/>
          <a:ext cx="414924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The main class that runs the program.</a:t>
          </a:r>
        </a:p>
      </dsp:txBody>
      <dsp:txXfrm>
        <a:off x="4255" y="4378512"/>
        <a:ext cx="4149243" cy="2854800"/>
      </dsp:txXfrm>
    </dsp:sp>
    <dsp:sp modelId="{E01B3154-0666-4584-9FC4-432DE00CC402}">
      <dsp:nvSpPr>
        <dsp:cNvPr id="0" name=""/>
        <dsp:cNvSpPr/>
      </dsp:nvSpPr>
      <dsp:spPr>
        <a:xfrm>
          <a:off x="4734392" y="2718815"/>
          <a:ext cx="4149243" cy="16596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Card Class</a:t>
          </a:r>
        </a:p>
      </dsp:txBody>
      <dsp:txXfrm>
        <a:off x="4734392" y="2718815"/>
        <a:ext cx="4149243" cy="1659697"/>
      </dsp:txXfrm>
    </dsp:sp>
    <dsp:sp modelId="{6EC96761-7A7E-46B1-9A31-B92F49834D5A}">
      <dsp:nvSpPr>
        <dsp:cNvPr id="0" name=""/>
        <dsp:cNvSpPr/>
      </dsp:nvSpPr>
      <dsp:spPr>
        <a:xfrm>
          <a:off x="4734392" y="4378512"/>
          <a:ext cx="414924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Creates the Uno cards</a:t>
          </a:r>
        </a:p>
      </dsp:txBody>
      <dsp:txXfrm>
        <a:off x="4734392" y="4378512"/>
        <a:ext cx="4149243" cy="2854800"/>
      </dsp:txXfrm>
    </dsp:sp>
    <dsp:sp modelId="{64DD6D48-227C-4434-BED8-F49C9D4F4F7E}">
      <dsp:nvSpPr>
        <dsp:cNvPr id="0" name=""/>
        <dsp:cNvSpPr/>
      </dsp:nvSpPr>
      <dsp:spPr>
        <a:xfrm>
          <a:off x="9464530" y="2718815"/>
          <a:ext cx="4149243" cy="165969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Deal Class</a:t>
          </a:r>
        </a:p>
      </dsp:txBody>
      <dsp:txXfrm>
        <a:off x="9464530" y="2718815"/>
        <a:ext cx="4149243" cy="1659697"/>
      </dsp:txXfrm>
    </dsp:sp>
    <dsp:sp modelId="{98860936-C475-4184-9A9D-2F4B5D8B0BC7}">
      <dsp:nvSpPr>
        <dsp:cNvPr id="0" name=""/>
        <dsp:cNvSpPr/>
      </dsp:nvSpPr>
      <dsp:spPr>
        <a:xfrm>
          <a:off x="9464530" y="4378512"/>
          <a:ext cx="4149243"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Deals the cards to the players.</a:t>
          </a:r>
        </a:p>
      </dsp:txBody>
      <dsp:txXfrm>
        <a:off x="9464530" y="4378512"/>
        <a:ext cx="4149243"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10/6/2019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10/6/2019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poster, 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10/6/2019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10/6/2019</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jp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UNO GAME</a:t>
            </a:r>
          </a:p>
        </p:txBody>
      </p:sp>
      <p:sp>
        <p:nvSpPr>
          <p:cNvPr id="23" name="Text Placeholder 22"/>
          <p:cNvSpPr>
            <a:spLocks noGrp="1"/>
          </p:cNvSpPr>
          <p:nvPr>
            <p:ph type="body" sz="quarter" idx="36"/>
          </p:nvPr>
        </p:nvSpPr>
        <p:spPr/>
        <p:txBody>
          <a:bodyPr/>
          <a:lstStyle/>
          <a:p>
            <a:r>
              <a:rPr lang="en-US" dirty="0"/>
              <a:t>Sydney M. Porter| Saleh. M| GCU</a:t>
            </a:r>
          </a:p>
        </p:txBody>
      </p:sp>
      <p:sp>
        <p:nvSpPr>
          <p:cNvPr id="67" name="Text Placeholder 66"/>
          <p:cNvSpPr>
            <a:spLocks noGrp="1"/>
          </p:cNvSpPr>
          <p:nvPr>
            <p:ph type="body" sz="quarter" idx="13"/>
          </p:nvPr>
        </p:nvSpPr>
        <p:spPr/>
        <p:txBody>
          <a:bodyPr/>
          <a:lstStyle/>
          <a:p>
            <a:r>
              <a:rPr lang="en-US"/>
              <a:t>Problem / Question</a:t>
            </a:r>
            <a:endParaRPr lang="en-US" dirty="0"/>
          </a:p>
        </p:txBody>
      </p:sp>
      <p:sp>
        <p:nvSpPr>
          <p:cNvPr id="69" name="Text Placeholder 68"/>
          <p:cNvSpPr>
            <a:spLocks noGrp="1"/>
          </p:cNvSpPr>
          <p:nvPr>
            <p:ph type="body" sz="quarter" idx="39"/>
          </p:nvPr>
        </p:nvSpPr>
        <p:spPr/>
        <p:txBody>
          <a:bodyPr/>
          <a:lstStyle/>
          <a:p>
            <a:r>
              <a:rPr lang="en-US" dirty="0"/>
              <a:t>How do you build an automated game of Uno in Java?</a:t>
            </a:r>
          </a:p>
        </p:txBody>
      </p:sp>
      <p:sp>
        <p:nvSpPr>
          <p:cNvPr id="68" name="Text Placeholder 67"/>
          <p:cNvSpPr>
            <a:spLocks noGrp="1"/>
          </p:cNvSpPr>
          <p:nvPr>
            <p:ph type="body" sz="quarter" idx="37"/>
          </p:nvPr>
        </p:nvSpPr>
        <p:spPr/>
        <p:txBody>
          <a:bodyPr/>
          <a:lstStyle/>
          <a:p>
            <a:r>
              <a:rPr lang="en-US" dirty="0"/>
              <a:t>Plan</a:t>
            </a:r>
          </a:p>
        </p:txBody>
      </p:sp>
      <p:sp>
        <p:nvSpPr>
          <p:cNvPr id="11" name="Content Placeholder 10"/>
          <p:cNvSpPr>
            <a:spLocks noGrp="1"/>
          </p:cNvSpPr>
          <p:nvPr>
            <p:ph sz="quarter" idx="38"/>
          </p:nvPr>
        </p:nvSpPr>
        <p:spPr>
          <a:xfrm>
            <a:off x="1143000" y="12002453"/>
            <a:ext cx="12801600" cy="2807506"/>
          </a:xfrm>
        </p:spPr>
        <p:txBody>
          <a:bodyPr>
            <a:normAutofit/>
          </a:bodyPr>
          <a:lstStyle/>
          <a:p>
            <a:endParaRPr lang="en-US" dirty="0"/>
          </a:p>
          <a:p>
            <a:r>
              <a:rPr lang="en-US" sz="4000" dirty="0">
                <a:latin typeface="+mj-lt"/>
              </a:rPr>
              <a:t>Start by outlining the fundamental rules of the game from start to finish.</a:t>
            </a:r>
          </a:p>
        </p:txBody>
      </p:sp>
      <p:sp>
        <p:nvSpPr>
          <p:cNvPr id="7" name="Text Placeholder 6"/>
          <p:cNvSpPr>
            <a:spLocks noGrp="1"/>
          </p:cNvSpPr>
          <p:nvPr>
            <p:ph type="body" sz="quarter" idx="17"/>
          </p:nvPr>
        </p:nvSpPr>
        <p:spPr/>
        <p:txBody>
          <a:bodyPr/>
          <a:lstStyle/>
          <a:p>
            <a:r>
              <a:rPr lang="en-US"/>
              <a:t>Project Overview</a:t>
            </a:r>
            <a:endParaRPr lang="en-US" dirty="0"/>
          </a:p>
        </p:txBody>
      </p:sp>
      <p:sp>
        <p:nvSpPr>
          <p:cNvPr id="12" name="Content Placeholder 11"/>
          <p:cNvSpPr>
            <a:spLocks noGrp="1"/>
          </p:cNvSpPr>
          <p:nvPr>
            <p:ph sz="quarter" idx="25"/>
          </p:nvPr>
        </p:nvSpPr>
        <p:spPr>
          <a:xfrm>
            <a:off x="1143000" y="16440913"/>
            <a:ext cx="12801600" cy="1629374"/>
          </a:xfrm>
        </p:spPr>
        <p:txBody>
          <a:bodyPr/>
          <a:lstStyle/>
          <a:p>
            <a:r>
              <a:rPr lang="en-US" dirty="0"/>
              <a:t>Build a console version of the game Uno using basic java skills.</a:t>
            </a:r>
          </a:p>
        </p:txBody>
      </p:sp>
      <p:sp>
        <p:nvSpPr>
          <p:cNvPr id="8" name="Text Placeholder 7"/>
          <p:cNvSpPr>
            <a:spLocks noGrp="1"/>
          </p:cNvSpPr>
          <p:nvPr>
            <p:ph type="body" sz="quarter" idx="19"/>
          </p:nvPr>
        </p:nvSpPr>
        <p:spPr>
          <a:xfrm>
            <a:off x="1188720" y="20317542"/>
            <a:ext cx="12801600" cy="1219200"/>
          </a:xfrm>
        </p:spPr>
        <p:txBody>
          <a:bodyPr/>
          <a:lstStyle/>
          <a:p>
            <a:r>
              <a:rPr lang="en-US" dirty="0"/>
              <a:t>Classes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2527934914"/>
              </p:ext>
            </p:extLst>
          </p:nvPr>
        </p:nvGraphicFramePr>
        <p:xfrm>
          <a:off x="1142999" y="21677223"/>
          <a:ext cx="13618029" cy="99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a:t>Methods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865194124"/>
              </p:ext>
            </p:extLst>
          </p:nvPr>
        </p:nvGraphicFramePr>
        <p:xfrm>
          <a:off x="15544800" y="6958014"/>
          <a:ext cx="12801600" cy="10101066"/>
        </p:xfrm>
        <a:graphic>
          <a:graphicData uri="http://schemas.openxmlformats.org/drawingml/2006/table">
            <a:tbl>
              <a:tblPr firstRow="1" bandRow="1">
                <a:tableStyleId>{69012ECD-51FC-41F1-AA8D-1B2483CD663E}</a:tableStyleId>
              </a:tblPr>
              <a:tblGrid>
                <a:gridCol w="6400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55751">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0000"/>
                  </a:ext>
                </a:extLst>
              </a:tr>
              <a:tr h="2698255">
                <a:tc>
                  <a:txBody>
                    <a:bodyPr/>
                    <a:lstStyle/>
                    <a:p>
                      <a:pPr algn="ctr"/>
                      <a:r>
                        <a:rPr lang="en-US" sz="8640" kern="1200" dirty="0" err="1">
                          <a:solidFill>
                            <a:schemeClr val="tx1"/>
                          </a:solidFill>
                          <a:latin typeface="+mn-lt"/>
                          <a:ea typeface="+mn-ea"/>
                          <a:cs typeface="+mn-cs"/>
                        </a:rPr>
                        <a:t>deck.shuffleDeck</a:t>
                      </a:r>
                      <a:r>
                        <a:rPr lang="en-US" sz="8640" kern="1200" dirty="0">
                          <a:solidFill>
                            <a:schemeClr val="tx1"/>
                          </a:solidFill>
                          <a:latin typeface="+mn-lt"/>
                          <a:ea typeface="+mn-ea"/>
                          <a:cs typeface="+mn-cs"/>
                        </a:rPr>
                        <a:t>();</a:t>
                      </a:r>
                      <a:endParaRPr lang="en-US" sz="2800" dirty="0"/>
                    </a:p>
                  </a:txBody>
                  <a:tcPr anchor="ctr"/>
                </a:tc>
                <a:tc>
                  <a:txBody>
                    <a:bodyPr/>
                    <a:lstStyle/>
                    <a:p>
                      <a:pPr algn="ctr"/>
                      <a:r>
                        <a:rPr lang="en-US" sz="8640" kern="1200" dirty="0">
                          <a:solidFill>
                            <a:schemeClr val="tx1"/>
                          </a:solidFill>
                          <a:latin typeface="+mn-lt"/>
                          <a:ea typeface="+mn-ea"/>
                          <a:cs typeface="+mn-cs"/>
                        </a:rPr>
                        <a:t>public int </a:t>
                      </a:r>
                      <a:r>
                        <a:rPr lang="en-US" sz="8640" kern="1200" dirty="0" err="1">
                          <a:solidFill>
                            <a:schemeClr val="tx1"/>
                          </a:solidFill>
                          <a:latin typeface="+mn-lt"/>
                          <a:ea typeface="+mn-ea"/>
                          <a:cs typeface="+mn-cs"/>
                        </a:rPr>
                        <a:t>getCardNumber</a:t>
                      </a:r>
                      <a:r>
                        <a:rPr lang="en-US" sz="8640" kern="1200" dirty="0">
                          <a:solidFill>
                            <a:schemeClr val="tx1"/>
                          </a:solidFill>
                          <a:latin typeface="+mn-lt"/>
                          <a:ea typeface="+mn-ea"/>
                          <a:cs typeface="+mn-cs"/>
                        </a:rPr>
                        <a:t>()</a:t>
                      </a:r>
                      <a:endParaRPr lang="en-US" sz="2800" dirty="0"/>
                    </a:p>
                  </a:txBody>
                  <a:tcPr anchor="ctr"/>
                </a:tc>
                <a:extLst>
                  <a:ext uri="{0D108BD9-81ED-4DB2-BD59-A6C34878D82A}">
                    <a16:rowId xmlns:a16="http://schemas.microsoft.com/office/drawing/2014/main" val="10001"/>
                  </a:ext>
                </a:extLst>
              </a:tr>
              <a:tr h="1819186">
                <a:tc>
                  <a:txBody>
                    <a:bodyPr/>
                    <a:lstStyle/>
                    <a:p>
                      <a:pPr algn="ctr"/>
                      <a:r>
                        <a:rPr lang="en-US" sz="8640" kern="1200" dirty="0">
                          <a:solidFill>
                            <a:schemeClr val="tx1"/>
                          </a:solidFill>
                          <a:latin typeface="+mn-lt"/>
                          <a:ea typeface="+mn-ea"/>
                          <a:cs typeface="+mn-cs"/>
                        </a:rPr>
                        <a:t>public Card </a:t>
                      </a:r>
                      <a:r>
                        <a:rPr lang="en-US" sz="8640" kern="1200" dirty="0" err="1">
                          <a:solidFill>
                            <a:schemeClr val="tx1"/>
                          </a:solidFill>
                          <a:latin typeface="+mn-lt"/>
                          <a:ea typeface="+mn-ea"/>
                          <a:cs typeface="+mn-cs"/>
                        </a:rPr>
                        <a:t>getLast</a:t>
                      </a:r>
                      <a:r>
                        <a:rPr lang="en-US" sz="8640" kern="1200" dirty="0">
                          <a:solidFill>
                            <a:schemeClr val="tx1"/>
                          </a:solidFill>
                          <a:latin typeface="+mn-lt"/>
                          <a:ea typeface="+mn-ea"/>
                          <a:cs typeface="+mn-cs"/>
                        </a:rPr>
                        <a:t>()</a:t>
                      </a:r>
                      <a:endParaRPr lang="en-US" sz="2800" dirty="0"/>
                    </a:p>
                  </a:txBody>
                  <a:tcPr anchor="ctr"/>
                </a:tc>
                <a:tc>
                  <a:txBody>
                    <a:bodyPr/>
                    <a:lstStyle/>
                    <a:p>
                      <a:pPr algn="ctr"/>
                      <a:r>
                        <a:rPr lang="en-US" sz="8640" u="sng" kern="1200" dirty="0">
                          <a:solidFill>
                            <a:schemeClr val="tx1"/>
                          </a:solidFill>
                          <a:latin typeface="+mn-lt"/>
                          <a:ea typeface="+mn-ea"/>
                          <a:cs typeface="+mn-cs"/>
                        </a:rPr>
                        <a:t>public Deal()</a:t>
                      </a:r>
                      <a:endParaRPr lang="en-US" sz="2800" dirty="0"/>
                    </a:p>
                  </a:txBody>
                  <a:tcPr anchor="ctr"/>
                </a:tc>
                <a:extLst>
                  <a:ext uri="{0D108BD9-81ED-4DB2-BD59-A6C34878D82A}">
                    <a16:rowId xmlns:a16="http://schemas.microsoft.com/office/drawing/2014/main" val="10002"/>
                  </a:ext>
                </a:extLst>
              </a:tr>
              <a:tr h="555751">
                <a:tc>
                  <a:txBody>
                    <a:bodyPr/>
                    <a:lstStyle/>
                    <a:p>
                      <a:pPr algn="ctr"/>
                      <a:endParaRPr lang="en-US" sz="2800" dirty="0"/>
                    </a:p>
                  </a:txBody>
                  <a:tcPr anchor="ctr"/>
                </a:tc>
                <a:tc>
                  <a:txBody>
                    <a:bodyPr/>
                    <a:lstStyle/>
                    <a:p>
                      <a:pPr algn="ctr"/>
                      <a:r>
                        <a:rPr lang="en-US" sz="2800" dirty="0"/>
                        <a:t>Amount</a:t>
                      </a:r>
                    </a:p>
                  </a:txBody>
                  <a:tcPr anchor="ctr"/>
                </a:tc>
                <a:extLst>
                  <a:ext uri="{0D108BD9-81ED-4DB2-BD59-A6C34878D82A}">
                    <a16:rowId xmlns:a16="http://schemas.microsoft.com/office/drawing/2014/main" val="10003"/>
                  </a:ext>
                </a:extLst>
              </a:tr>
              <a:tr h="555751">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4"/>
                  </a:ext>
                </a:extLst>
              </a:tr>
              <a:tr h="555751">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5"/>
                  </a:ext>
                </a:extLst>
              </a:tr>
              <a:tr h="555751">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6"/>
                  </a:ext>
                </a:extLst>
              </a:tr>
              <a:tr h="555751">
                <a:tc>
                  <a:txBody>
                    <a:bodyPr/>
                    <a:lstStyle/>
                    <a:p>
                      <a:pPr algn="ctr"/>
                      <a:r>
                        <a:rPr lang="en-US" sz="2800" dirty="0"/>
                        <a:t>Item</a:t>
                      </a:r>
                    </a:p>
                  </a:txBody>
                  <a:tcPr anchor="ctr"/>
                </a:tc>
                <a:tc>
                  <a:txBody>
                    <a:bodyPr/>
                    <a:lstStyle/>
                    <a:p>
                      <a:pPr algn="ctr"/>
                      <a:r>
                        <a:rPr lang="en-US" sz="2800" dirty="0"/>
                        <a:t>Amount</a:t>
                      </a:r>
                    </a:p>
                  </a:txBody>
                  <a:tcPr anchor="ctr"/>
                </a:tc>
                <a:extLst>
                  <a:ext uri="{0D108BD9-81ED-4DB2-BD59-A6C34878D82A}">
                    <a16:rowId xmlns:a16="http://schemas.microsoft.com/office/drawing/2014/main" val="10007"/>
                  </a:ext>
                </a:extLst>
              </a:tr>
            </a:tbl>
          </a:graphicData>
        </a:graphic>
      </p:graphicFrame>
      <p:sp>
        <p:nvSpPr>
          <p:cNvPr id="70" name="Text Placeholder 69"/>
          <p:cNvSpPr>
            <a:spLocks noGrp="1"/>
          </p:cNvSpPr>
          <p:nvPr>
            <p:ph type="body" sz="quarter" idx="40"/>
          </p:nvPr>
        </p:nvSpPr>
        <p:spPr/>
        <p:txBody>
          <a:bodyPr/>
          <a:lstStyle/>
          <a:p>
            <a:r>
              <a:rPr lang="en-US"/>
              <a:t>Procedure</a:t>
            </a:r>
            <a:endParaRPr lang="en-US" dirty="0"/>
          </a:p>
        </p:txBody>
      </p:sp>
      <p:sp>
        <p:nvSpPr>
          <p:cNvPr id="18" name="Text Placeholder 17"/>
          <p:cNvSpPr>
            <a:spLocks noGrp="1"/>
          </p:cNvSpPr>
          <p:nvPr>
            <p:ph type="body" sz="quarter" idx="31"/>
          </p:nvPr>
        </p:nvSpPr>
        <p:spPr/>
        <p:txBody>
          <a:bodyPr/>
          <a:lstStyle/>
          <a:p>
            <a:r>
              <a:rPr lang="en-US"/>
              <a:t>Results</a:t>
            </a:r>
            <a:endParaRPr lang="en-US" dirty="0"/>
          </a:p>
        </p:txBody>
      </p:sp>
      <p:sp>
        <p:nvSpPr>
          <p:cNvPr id="6" name="Content Placeholder 5"/>
          <p:cNvSpPr>
            <a:spLocks noGrp="1"/>
          </p:cNvSpPr>
          <p:nvPr>
            <p:ph sz="quarter" idx="33"/>
          </p:nvPr>
        </p:nvSpPr>
        <p:spPr/>
        <p:txBody>
          <a:bodyPr/>
          <a:lstStyle/>
          <a:p>
            <a:r>
              <a:rPr lang="en-US" dirty="0"/>
              <a:t>A console game of UNO</a:t>
            </a:r>
          </a:p>
        </p:txBody>
      </p:sp>
      <p:sp>
        <p:nvSpPr>
          <p:cNvPr id="71" name="Text Placeholder 70"/>
          <p:cNvSpPr>
            <a:spLocks noGrp="1"/>
          </p:cNvSpPr>
          <p:nvPr>
            <p:ph type="body" sz="quarter" idx="41"/>
          </p:nvPr>
        </p:nvSpPr>
        <p:spPr/>
        <p:txBody>
          <a:bodyPr/>
          <a:lstStyle/>
          <a:p>
            <a:r>
              <a:rPr lang="en-US"/>
              <a:t>Conclusion</a:t>
            </a:r>
            <a:endParaRPr lang="en-US" dirty="0"/>
          </a:p>
        </p:txBody>
      </p:sp>
      <p:sp>
        <p:nvSpPr>
          <p:cNvPr id="15" name="Content Placeholder 14"/>
          <p:cNvSpPr>
            <a:spLocks noGrp="1"/>
          </p:cNvSpPr>
          <p:nvPr>
            <p:ph sz="quarter" idx="42"/>
          </p:nvPr>
        </p:nvSpPr>
        <p:spPr/>
        <p:txBody>
          <a:bodyPr/>
          <a:lstStyle/>
          <a:p>
            <a:r>
              <a:rPr lang="en-US" dirty="0"/>
              <a:t>Building a console game of Uno is an infuriating yet rewarding task.</a:t>
            </a:r>
          </a:p>
        </p:txBody>
      </p:sp>
      <p:pic>
        <p:nvPicPr>
          <p:cNvPr id="20" name="Content Placeholder 19" descr="A screenshot of a computer screen&#10;&#10;Description automatically generated">
            <a:extLst>
              <a:ext uri="{FF2B5EF4-FFF2-40B4-BE49-F238E27FC236}">
                <a16:creationId xmlns:a16="http://schemas.microsoft.com/office/drawing/2014/main" id="{01D21624-D7C4-4208-899B-9580F4841EDC}"/>
              </a:ext>
            </a:extLst>
          </p:cNvPr>
          <p:cNvPicPr>
            <a:picLocks noGrp="1" noChangeAspect="1"/>
          </p:cNvPicPr>
          <p:nvPr>
            <p:ph sz="quarter" idx="23"/>
          </p:nvPr>
        </p:nvPicPr>
        <p:blipFill>
          <a:blip r:embed="rId8">
            <a:extLst>
              <a:ext uri="{28A0092B-C50C-407E-A947-70E740481C1C}">
                <a14:useLocalDpi xmlns:a14="http://schemas.microsoft.com/office/drawing/2010/main" val="0"/>
              </a:ext>
            </a:extLst>
          </a:blip>
          <a:stretch>
            <a:fillRect/>
          </a:stretch>
        </p:blipFill>
        <p:spPr>
          <a:xfrm>
            <a:off x="15994944" y="15773400"/>
            <a:ext cx="11901312" cy="6694488"/>
          </a:xfrm>
        </p:spPr>
      </p:pic>
      <p:pic>
        <p:nvPicPr>
          <p:cNvPr id="26" name="Content Placeholder 25" descr="A screenshot of a computer screen&#10;&#10;Description automatically generated">
            <a:extLst>
              <a:ext uri="{FF2B5EF4-FFF2-40B4-BE49-F238E27FC236}">
                <a16:creationId xmlns:a16="http://schemas.microsoft.com/office/drawing/2014/main" id="{EC561425-5595-44BD-8F77-3067B73615E0}"/>
              </a:ext>
            </a:extLst>
          </p:cNvPr>
          <p:cNvPicPr>
            <a:picLocks noGrp="1" noChangeAspect="1"/>
          </p:cNvPicPr>
          <p:nvPr>
            <p:ph sz="quarter" idx="32"/>
          </p:nvPr>
        </p:nvPicPr>
        <p:blipFill>
          <a:blip r:embed="rId9">
            <a:extLst>
              <a:ext uri="{28A0092B-C50C-407E-A947-70E740481C1C}">
                <a14:useLocalDpi xmlns:a14="http://schemas.microsoft.com/office/drawing/2010/main" val="0"/>
              </a:ext>
            </a:extLst>
          </a:blip>
          <a:stretch>
            <a:fillRect/>
          </a:stretch>
        </p:blipFill>
        <p:spPr>
          <a:xfrm>
            <a:off x="29900563" y="7170738"/>
            <a:ext cx="12801600" cy="7200899"/>
          </a:xfrm>
        </p:spPr>
      </p:pic>
      <p:pic>
        <p:nvPicPr>
          <p:cNvPr id="30" name="Picture Placeholder 29" descr="A picture containing photo, truck, covered, orange&#10;&#10;Description automatically generated">
            <a:extLst>
              <a:ext uri="{FF2B5EF4-FFF2-40B4-BE49-F238E27FC236}">
                <a16:creationId xmlns:a16="http://schemas.microsoft.com/office/drawing/2014/main" id="{D6A34DA1-3C78-4818-8609-10E065A03FDB}"/>
              </a:ext>
            </a:extLst>
          </p:cNvPr>
          <p:cNvPicPr>
            <a:picLocks noGrp="1" noChangeAspect="1"/>
          </p:cNvPicPr>
          <p:nvPr>
            <p:ph type="pic" sz="quarter" idx="43"/>
          </p:nvPr>
        </p:nvPicPr>
        <p:blipFill>
          <a:blip r:embed="rId10">
            <a:extLst>
              <a:ext uri="{28A0092B-C50C-407E-A947-70E740481C1C}">
                <a14:useLocalDpi xmlns:a14="http://schemas.microsoft.com/office/drawing/2010/main" val="0"/>
              </a:ext>
            </a:extLst>
          </a:blip>
          <a:srcRect t="14633" b="14633"/>
          <a:stretch>
            <a:fillRect/>
          </a:stretch>
        </p:blipFill>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BusinessValueTaxHTField0 xmlns="http://schemas.microsoft.com/sharepoint/v3">
      <Terms xmlns="http://schemas.microsoft.com/office/infopath/2007/PartnerControls">
        <TermInfo xmlns="http://schemas.microsoft.com/office/infopath/2007/PartnerControls">
          <TermName xmlns="http://schemas.microsoft.com/office/infopath/2007/PartnerControls">Normal</TermName>
          <TermId xmlns="http://schemas.microsoft.com/office/infopath/2007/PartnerControls">581d4866-74cc-43f1-bef1-bb304cbfeaa5</TermId>
        </TermInfo>
      </Terms>
    </DocumentBusinessValueTaxHTField0>
    <DocumentComments xmlns="http://schemas.microsoft.com/sharepoint/v3" xsi:nil="true"/>
    <DocumentDepartmentTaxHTField0 xmlns="http://schemas.microsoft.com/sharepoint/v3">
      <Terms xmlns="http://schemas.microsoft.com/office/infopath/2007/PartnerControls">
        <TermInfo xmlns="http://schemas.microsoft.com/office/infopath/2007/PartnerControls">
          <TermName xmlns="http://schemas.microsoft.com/office/infopath/2007/PartnerControls">Academic Program and Course Development</TermName>
          <TermId xmlns="http://schemas.microsoft.com/office/infopath/2007/PartnerControls">59abafec-cbf5-4238-a796-a3b74278f4db</TermId>
        </TermInfo>
      </Terms>
    </DocumentDepartmentTaxHTField0>
    <DocumentCategoryTaxHTField0 xmlns="http://schemas.microsoft.com/sharepoint/v3">
      <Terms xmlns="http://schemas.microsoft.com/office/infopath/2007/PartnerControls"/>
    </DocumentCategoryTaxHTField0>
    <DocumentTypeTaxHTField0 xmlns="http://schemas.microsoft.com/sharepoint/v3">
      <Terms xmlns="http://schemas.microsoft.com/office/infopath/2007/PartnerControls"/>
    </DocumentTypeTaxHTField0>
    <TaxKeywordTaxHTField xmlns="30a82cfc-8d0b-455e-b705-4035c60ff9fd">
      <Terms xmlns="http://schemas.microsoft.com/office/infopath/2007/PartnerControls"/>
    </TaxKeywordTaxHTField>
    <CourseVersion xmlns="30a82cfc-8d0b-455e-b705-4035c60ff9fd" xsi:nil="true"/>
    <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98311b30-b9e9-4d4f-9f64-0688c0d4a234</TermId>
        </TermInfo>
      </Terms>
    </SecurityClassificationTaxHTField0>
    <TaxCatchAll xmlns="30a82cfc-8d0b-455e-b705-4035c60ff9fd">
      <Value>3</Value>
      <Value>2</Value>
      <Value>1</Value>
    </TaxCatchAll>
    <DocumentSubjectTaxHTField0 xmlns="http://schemas.microsoft.com/sharepoint/v3">
      <Terms xmlns="http://schemas.microsoft.com/office/infopath/2007/PartnerControls"/>
    </DocumentSubjectTaxHTField0>
    <DocumentStatusTaxHTField0 xmlns="http://schemas.microsoft.com/sharepoint/v3">
      <Terms xmlns="http://schemas.microsoft.com/office/infopath/2007/PartnerControls"/>
    </DocumentStatus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False</openByDefault>
  <xsnScope/>
</customXsn>
</file>

<file path=customXml/item4.xml><?xml version="1.0" encoding="utf-8"?>
<?mso-contentType ?>
<spe:Receivers xmlns:spe="http://schemas.microsoft.com/sharepoint/events"/>
</file>

<file path=customXml/item5.xml><?xml version="1.0" encoding="utf-8"?>
<ct:contentTypeSchema xmlns:ct="http://schemas.microsoft.com/office/2006/metadata/contentType" xmlns:ma="http://schemas.microsoft.com/office/2006/metadata/properties/metaAttributes" ct:_="" ma:_="" ma:contentTypeName="Course Development" ma:contentTypeID="0x010100A30BC5E90BED914E81F4B67CDEADBEEF0072B4D5296E9CCD41A4B955E8BC4A98B900B6D41DF35BCF664B888FA24C3105B583" ma:contentTypeVersion="18" ma:contentTypeDescription="Create a new Course Development document." ma:contentTypeScope="" ma:versionID="9dd9ed6e3bbe7b4f5b00c4ab3cb49488">
  <xsd:schema xmlns:xsd="http://www.w3.org/2001/XMLSchema" xmlns:xs="http://www.w3.org/2001/XMLSchema" xmlns:p="http://schemas.microsoft.com/office/2006/metadata/properties" xmlns:ns1="http://schemas.microsoft.com/sharepoint/v3" xmlns:ns2="30a82cfc-8d0b-455e-b705-4035c60ff9fd" targetNamespace="http://schemas.microsoft.com/office/2006/metadata/properties" ma:root="true" ma:fieldsID="7f302115a5f8a1b15560b600ae7cd187" ns1:_="" ns2:_="">
    <xsd:import namespace="http://schemas.microsoft.com/sharepoint/v3"/>
    <xsd:import namespace="30a82cfc-8d0b-455e-b705-4035c60ff9fd"/>
    <xsd:element name="properties">
      <xsd:complexType>
        <xsd:sequence>
          <xsd:element name="documentManagement">
            <xsd:complexType>
              <xsd:all>
                <xsd:element ref="ns2:CourseVersion" minOccurs="0"/>
                <xsd:element ref="ns1:DocumentComments" minOccurs="0"/>
                <xsd:element ref="ns2:TaxKeywordTaxHTField" minOccurs="0"/>
                <xsd:element ref="ns1:SecurityClassificationTaxHTField0" minOccurs="0"/>
                <xsd:element ref="ns1:DocumentCategoryTaxHTField0" minOccurs="0"/>
                <xsd:element ref="ns1:DocumentBusinessValueTaxHTField0" minOccurs="0"/>
                <xsd:element ref="ns1:DocumentSubjectTaxHTField0" minOccurs="0"/>
                <xsd:element ref="ns1:DocumentStatusTaxHTField0" minOccurs="0"/>
                <xsd:element ref="ns2:TaxCatchAll" minOccurs="0"/>
                <xsd:element ref="ns2:TaxCatchAllLabel" minOccurs="0"/>
                <xsd:element ref="ns1:DocumentTypeTaxHTField0" minOccurs="0"/>
                <xsd:element ref="ns1:DocumentDepartment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ocumentComments" ma:index="7" nillable="true" ma:displayName="Description" ma:description="The summary or abstract of the contents of the document" ma:internalName="DocumentComments">
      <xsd:simpleType>
        <xsd:restriction base="dms:Note">
          <xsd:maxLength value="255"/>
        </xsd:restriction>
      </xsd:simpleType>
    </xsd:element>
    <xsd:element name="SecurityClassificationTaxHTField0" ma:index="13" nillable="true" ma:taxonomy="true" ma:internalName="SecurityClassificationTaxHTField0" ma:taxonomyFieldName="SecurityClassification" ma:displayName="Classification" ma:readOnly="false" ma:default="2;#Internal|98311b30-b9e9-4d4f-9f64-0688c0d4a234" ma:fieldId="{deadbeef-dd47-4075-83f4-7a25a42617f9}" ma:sspId="5ddf6d74-a44e-45e9-afc0-d7ad5ae01d3b" ma:termSetId="b4b0d153-30b9-455a-9458-c3a4d77c91e8" ma:anchorId="00000000-0000-0000-0000-000000000000" ma:open="false" ma:isKeyword="false">
      <xsd:complexType>
        <xsd:sequence>
          <xsd:element ref="pc:Terms" minOccurs="0" maxOccurs="1"/>
        </xsd:sequence>
      </xsd:complexType>
    </xsd:element>
    <xsd:element name="DocumentCategoryTaxHTField0" ma:index="14" nillable="true" ma:taxonomy="true" ma:internalName="DocumentCategoryTaxHTField0" ma:taxonomyFieldName="DocumentCategory" ma:displayName="Category" ma:default="" ma:fieldId="{deadbeef-df57-4942-869e-88db097302a9}" ma:sspId="5ddf6d74-a44e-45e9-afc0-d7ad5ae01d3b" ma:termSetId="52f69233-5cf0-4c4a-8a06-7adcfff7b0d8" ma:anchorId="00000000-0000-0000-0000-000000000000" ma:open="true" ma:isKeyword="false">
      <xsd:complexType>
        <xsd:sequence>
          <xsd:element ref="pc:Terms" minOccurs="0" maxOccurs="1"/>
        </xsd:sequence>
      </xsd:complexType>
    </xsd:element>
    <xsd:element name="DocumentBusinessValueTaxHTField0" ma:index="15" nillable="true" ma:taxonomy="true" ma:internalName="DocumentBusinessValueTaxHTField0" ma:taxonomyFieldName="DocumentBusinessValue" ma:displayName="Business Value" ma:readOnly="false" ma:default="1;#Normal|581d4866-74cc-43f1-bef1-bb304cbfeaa5" ma:fieldId="{deadbeef-1563-43e8-a472-f8beecdc2f9a}" ma:sspId="5ddf6d74-a44e-45e9-afc0-d7ad5ae01d3b" ma:termSetId="de6416be-ddc0-435d-937d-8647ab739be1" ma:anchorId="00000000-0000-0000-0000-000000000000" ma:open="false" ma:isKeyword="false">
      <xsd:complexType>
        <xsd:sequence>
          <xsd:element ref="pc:Terms" minOccurs="0" maxOccurs="1"/>
        </xsd:sequence>
      </xsd:complexType>
    </xsd:element>
    <xsd:element name="DocumentSubjectTaxHTField0" ma:index="16" nillable="true" ma:taxonomy="true" ma:internalName="DocumentSubjectTaxHTField0" ma:taxonomyFieldName="DocumentSubject" ma:displayName="Subject" ma:readOnly="false" ma:default="" ma:fieldId="{deadbeef-f57a-49aa-8e80-40b7474d5a66}" ma:sspId="5ddf6d74-a44e-45e9-afc0-d7ad5ae01d3b" ma:termSetId="122e6309-b4e4-4602-9fcd-00090a755f6d" ma:anchorId="00000000-0000-0000-0000-000000000000" ma:open="true" ma:isKeyword="false">
      <xsd:complexType>
        <xsd:sequence>
          <xsd:element ref="pc:Terms" minOccurs="0" maxOccurs="1"/>
        </xsd:sequence>
      </xsd:complexType>
    </xsd:element>
    <xsd:element name="DocumentStatusTaxHTField0" ma:index="17" nillable="true" ma:taxonomy="true" ma:internalName="DocumentStatusTaxHTField0" ma:taxonomyFieldName="DocumentStatus" ma:displayName="Status" ma:default="" ma:fieldId="{deadbeef-14b3-4711-a028-ec5ab2e777db}" ma:sspId="5ddf6d74-a44e-45e9-afc0-d7ad5ae01d3b" ma:termSetId="89f586f0-dd11-45fd-b561-c10d067e4b4b" ma:anchorId="00000000-0000-0000-0000-000000000000" ma:open="true" ma:isKeyword="false">
      <xsd:complexType>
        <xsd:sequence>
          <xsd:element ref="pc:Terms" minOccurs="0" maxOccurs="1"/>
        </xsd:sequence>
      </xsd:complexType>
    </xsd:element>
    <xsd:element name="DocumentTypeTaxHTField0" ma:index="20" nillable="true" ma:taxonomy="true" ma:internalName="DocumentTypeTaxHTField0" ma:taxonomyFieldName="DocumentType" ma:displayName="Document Type" ma:readOnly="false" ma:default="" ma:fieldId="{deadbeef-9601-426a-9322-ac73799625f1}" ma:sspId="5ddf6d74-a44e-45e9-afc0-d7ad5ae01d3b" ma:termSetId="56472838-225c-4fb3-b14d-139d47897cc6" ma:anchorId="00000000-0000-0000-0000-000000000000" ma:open="true" ma:isKeyword="false">
      <xsd:complexType>
        <xsd:sequence>
          <xsd:element ref="pc:Terms" minOccurs="0" maxOccurs="1"/>
        </xsd:sequence>
      </xsd:complexType>
    </xsd:element>
    <xsd:element name="DocumentDepartmentTaxHTField0" ma:index="21" nillable="true" ma:taxonomy="true" ma:internalName="DocumentDepartmentTaxHTField0" ma:taxonomyFieldName="DocumentDepartment" ma:displayName="Department" ma:readOnly="false" ma:default="3;#Academic Program and Course Development|59abafec-cbf5-4238-a796-a3b74278f4db" ma:fieldId="{deadbeef-6c26-4ca2-8669-4998fb5582db}" ma:sspId="5ddf6d74-a44e-45e9-afc0-d7ad5ae01d3b" ma:termSetId="1601148f-bc18-4e12-8568-fe1a2a04260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0a82cfc-8d0b-455e-b705-4035c60ff9fd" elementFormDefault="qualified">
    <xsd:import namespace="http://schemas.microsoft.com/office/2006/documentManagement/types"/>
    <xsd:import namespace="http://schemas.microsoft.com/office/infopath/2007/PartnerControls"/>
    <xsd:element name="CourseVersion" ma:index="4" nillable="true" ma:displayName="Course Version" ma:internalName="CourseVersion">
      <xsd:simpleType>
        <xsd:restriction base="dms:Text">
          <xsd:maxLength value="255"/>
        </xsd:restriction>
      </xsd:simpleType>
    </xsd:element>
    <xsd:element name="TaxKeywordTaxHTField" ma:index="12" nillable="true" ma:taxonomy="true" ma:internalName="TaxKeywordTaxHTField" ma:taxonomyFieldName="TaxKeyword" ma:displayName="Enterprise Keywords" ma:fieldId="{23f27201-bee3-471e-b2e7-b64fd8b7ca38}" ma:taxonomyMulti="true" ma:sspId="5ddf6d74-a44e-45e9-afc0-d7ad5ae01d3b" ma:termSetId="00000000-0000-0000-0000-000000000000" ma:anchorId="00000000-0000-0000-0000-000000000000" ma:open="true" ma:isKeyword="true">
      <xsd:complexType>
        <xsd:sequence>
          <xsd:element ref="pc:Terms" minOccurs="0" maxOccurs="1"/>
        </xsd:sequence>
      </xsd:complexType>
    </xsd:element>
    <xsd:element name="TaxCatchAll" ma:index="18" nillable="true" ma:displayName="Taxonomy Catch All Column" ma:description="" ma:hidden="true" ma:list="{4549d8d1-fd35-42e1-a179-f6926eae1453}" ma:internalName="TaxCatchAll" ma:showField="CatchAllData" ma:web="30a82cfc-8d0b-455e-b705-4035c60ff9fd">
      <xsd:complexType>
        <xsd:complexContent>
          <xsd:extension base="dms:MultiChoiceLookup">
            <xsd:sequence>
              <xsd:element name="Value" type="dms:Lookup" maxOccurs="unbounded" minOccurs="0" nillable="true"/>
            </xsd:sequence>
          </xsd:extension>
        </xsd:complexContent>
      </xsd:complexType>
    </xsd:element>
    <xsd:element name="TaxCatchAllLabel" ma:index="19" nillable="true" ma:displayName="Taxonomy Catch All Column1" ma:description="" ma:hidden="true" ma:list="{4549d8d1-fd35-42e1-a179-f6926eae1453}" ma:internalName="TaxCatchAllLabel" ma:readOnly="true" ma:showField="CatchAllDataLabel" ma:web="30a82cfc-8d0b-455e-b705-4035c60ff9f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CED45F-5D54-4894-861A-0A0FC7E13EB6}">
  <ds:schemaRefs>
    <ds:schemaRef ds:uri="http://purl.org/dc/elements/1.1/"/>
    <ds:schemaRef ds:uri="http://schemas.microsoft.com/office/2006/metadata/properties"/>
    <ds:schemaRef ds:uri="http://schemas.microsoft.com/sharepoint/v3"/>
    <ds:schemaRef ds:uri="30a82cfc-8d0b-455e-b705-4035c60ff9fd"/>
    <ds:schemaRef ds:uri="http://www.w3.org/XML/1998/namespace"/>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4A3BC29-3CDA-4C77-947B-ED8AF2B1A5D9}">
  <ds:schemaRefs>
    <ds:schemaRef ds:uri="http://schemas.microsoft.com/sharepoint/v3/contenttype/forms"/>
  </ds:schemaRefs>
</ds:datastoreItem>
</file>

<file path=customXml/itemProps3.xml><?xml version="1.0" encoding="utf-8"?>
<ds:datastoreItem xmlns:ds="http://schemas.openxmlformats.org/officeDocument/2006/customXml" ds:itemID="{F2DD077E-C1AE-49FB-9BCC-3974CD88E644}">
  <ds:schemaRefs>
    <ds:schemaRef ds:uri="http://schemas.microsoft.com/office/2006/metadata/customXsn"/>
  </ds:schemaRefs>
</ds:datastoreItem>
</file>

<file path=customXml/itemProps4.xml><?xml version="1.0" encoding="utf-8"?>
<ds:datastoreItem xmlns:ds="http://schemas.openxmlformats.org/officeDocument/2006/customXml" ds:itemID="{BA2BEE71-CAE6-4CE3-AA0B-853DACB53AEB}">
  <ds:schemaRefs>
    <ds:schemaRef ds:uri="http://schemas.microsoft.com/sharepoint/events"/>
  </ds:schemaRefs>
</ds:datastoreItem>
</file>

<file path=customXml/itemProps5.xml><?xml version="1.0" encoding="utf-8"?>
<ds:datastoreItem xmlns:ds="http://schemas.openxmlformats.org/officeDocument/2006/customXml" ds:itemID="{B9D29AE2-00FB-4A5A-AA2D-4E54B629C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0a82cfc-8d0b-455e-b705-4035c60ff9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250</TotalTime>
  <Words>210</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UNO GAME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Michael McCabe</dc:creator>
  <cp:lastModifiedBy>Sydney M Porter</cp:lastModifiedBy>
  <cp:revision>9</cp:revision>
  <dcterms:created xsi:type="dcterms:W3CDTF">2013-01-20T21:20:28Z</dcterms:created>
  <dcterms:modified xsi:type="dcterms:W3CDTF">2019-10-06T23:43:54Z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0x010100A30BC5E90BED914E81F4B67CDEADBEEF0072B4D5296E9CCD41A4B955E8BC4A98B900B6D41DF35BCF664B888FA24C3105B583</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DocumentSubject">
    <vt:lpwstr/>
  </property>
  <property fmtid="{D5CDD505-2E9C-101B-9397-08002B2CF9AE}" pid="9" name="DocumentDepartment">
    <vt:lpwstr>3;#Academic Program and Course Development|59abafec-cbf5-4238-a796-a3b74278f4db</vt:lpwstr>
  </property>
  <property fmtid="{D5CDD505-2E9C-101B-9397-08002B2CF9AE}" pid="10" name="TaxKeyword">
    <vt:lpwstr/>
  </property>
  <property fmtid="{D5CDD505-2E9C-101B-9397-08002B2CF9AE}" pid="11" name="DocumentBusinessValue">
    <vt:lpwstr>1;#Normal|581d4866-74cc-43f1-bef1-bb304cbfeaa5</vt:lpwstr>
  </property>
  <property fmtid="{D5CDD505-2E9C-101B-9397-08002B2CF9AE}" pid="12" name="DocumentStatus">
    <vt:lpwstr/>
  </property>
  <property fmtid="{D5CDD505-2E9C-101B-9397-08002B2CF9AE}" pid="13" name="DocumentType">
    <vt:lpwstr/>
  </property>
  <property fmtid="{D5CDD505-2E9C-101B-9397-08002B2CF9AE}" pid="14" name="DocumentCategory">
    <vt:lpwstr/>
  </property>
  <property fmtid="{D5CDD505-2E9C-101B-9397-08002B2CF9AE}" pid="15" name="SecurityClassification">
    <vt:lpwstr>2;#Internal|98311b30-b9e9-4d4f-9f64-0688c0d4a234</vt:lpwstr>
  </property>
</Properties>
</file>