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LINMb2eP7iPHYifZuuBgAim1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3CFCF9-59F6-4D40-A677-7F5AC8F98E65}">
  <a:tblStyle styleId="{083CFCF9-59F6-4D40-A677-7F5AC8F98E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4fe09d4bf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4fe09d4bfb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24fe09d4bfb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11</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4fe09d4bfb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4fe09d4bfb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4fe09d4bfb_0_1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12</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4fe09d4bfb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4fe09d4bfb_0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24fe09d4bfb_0_3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13</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4ff109d37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4ff109d373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4ff109d373_0_1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15</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4ff109d373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4ff109d373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24ff109d373_0_2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16</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ff109d373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4ff109d373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24ff109d373_0_3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17</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4ff109d37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4ff109d37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24ff109d373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18</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4ff109d373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4ff109d373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4ff109d373_0_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19</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8b86a99d7a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8b86a99d7a_2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28b86a99d7a_2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22</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8beaf36299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g28beaf36299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chemeClr val="dk1"/>
              </a:buClr>
              <a:buSzPts val="2400"/>
              <a:buFont typeface="Arial"/>
              <a:buNone/>
              <a:defRPr/>
            </a:lvl1pPr>
            <a:lvl2pPr lvl="1" algn="ctr">
              <a:lnSpc>
                <a:spcPct val="100000"/>
              </a:lnSpc>
              <a:spcBef>
                <a:spcPts val="400"/>
              </a:spcBef>
              <a:spcAft>
                <a:spcPts val="0"/>
              </a:spcAft>
              <a:buClr>
                <a:schemeClr val="dk1"/>
              </a:buClr>
              <a:buSzPts val="20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320"/>
              </a:spcBef>
              <a:spcAft>
                <a:spcPts val="0"/>
              </a:spcAft>
              <a:buClr>
                <a:schemeClr val="dk1"/>
              </a:buClr>
              <a:buSzPts val="1600"/>
              <a:buFont typeface="Arial"/>
              <a:buNone/>
              <a:defRPr/>
            </a:lvl4pPr>
            <a:lvl5pPr lvl="4" algn="ctr">
              <a:lnSpc>
                <a:spcPct val="100000"/>
              </a:lnSpc>
              <a:spcBef>
                <a:spcPts val="280"/>
              </a:spcBef>
              <a:spcAft>
                <a:spcPts val="0"/>
              </a:spcAft>
              <a:buClr>
                <a:schemeClr val="dk1"/>
              </a:buClr>
              <a:buSzPts val="1400"/>
              <a:buFont typeface="Arial"/>
              <a:buNone/>
              <a:defRPr/>
            </a:lvl5pPr>
            <a:lvl6pPr lvl="5" algn="ctr">
              <a:lnSpc>
                <a:spcPct val="100000"/>
              </a:lnSpc>
              <a:spcBef>
                <a:spcPts val="280"/>
              </a:spcBef>
              <a:spcAft>
                <a:spcPts val="0"/>
              </a:spcAft>
              <a:buClr>
                <a:schemeClr val="dk1"/>
              </a:buClr>
              <a:buSzPts val="1400"/>
              <a:buFont typeface="Arial"/>
              <a:buNone/>
              <a:defRPr/>
            </a:lvl6pPr>
            <a:lvl7pPr lvl="6" algn="ctr">
              <a:lnSpc>
                <a:spcPct val="100000"/>
              </a:lnSpc>
              <a:spcBef>
                <a:spcPts val="280"/>
              </a:spcBef>
              <a:spcAft>
                <a:spcPts val="0"/>
              </a:spcAft>
              <a:buClr>
                <a:schemeClr val="dk1"/>
              </a:buClr>
              <a:buSzPts val="1400"/>
              <a:buFont typeface="Arial"/>
              <a:buNone/>
              <a:defRPr/>
            </a:lvl7pPr>
            <a:lvl8pPr lvl="7" algn="ctr">
              <a:lnSpc>
                <a:spcPct val="100000"/>
              </a:lnSpc>
              <a:spcBef>
                <a:spcPts val="280"/>
              </a:spcBef>
              <a:spcAft>
                <a:spcPts val="0"/>
              </a:spcAft>
              <a:buClr>
                <a:schemeClr val="dk1"/>
              </a:buClr>
              <a:buSzPts val="1400"/>
              <a:buFont typeface="Arial"/>
              <a:buNone/>
              <a:defRPr/>
            </a:lvl8pPr>
            <a:lvl9pPr lvl="8" algn="ctr">
              <a:lnSpc>
                <a:spcPct val="100000"/>
              </a:lnSpc>
              <a:spcBef>
                <a:spcPts val="280"/>
              </a:spcBef>
              <a:spcAft>
                <a:spcPts val="0"/>
              </a:spcAft>
              <a:buClr>
                <a:schemeClr val="dk1"/>
              </a:buClr>
              <a:buSzPts val="1400"/>
              <a:buFont typeface="Arial"/>
              <a:buNone/>
              <a:defRPr/>
            </a:lvl9pPr>
          </a:lstStyle>
          <a:p>
            <a:endParaRPr/>
          </a:p>
        </p:txBody>
      </p:sp>
      <p:sp>
        <p:nvSpPr>
          <p:cNvPr id="18" name="Google Shape;18;p25"/>
          <p:cNvSpPr txBox="1">
            <a:spLocks noGrp="1"/>
          </p:cNvSpPr>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6"/>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36"/>
          <p:cNvSpPr txBox="1">
            <a:spLocks noGrp="1"/>
          </p:cNvSpPr>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8" name="Google Shape;58;p3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59" name="Google Shape;59;p3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60" name="Google Shape;60;p3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61" name="Google Shape;61;p3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62" name="Google Shape;62;p37"/>
          <p:cNvSpPr txBox="1">
            <a:spLocks noGrp="1"/>
          </p:cNvSpPr>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38"/>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5" name="Google Shape;65;p38"/>
          <p:cNvSpPr txBox="1">
            <a:spLocks noGrp="1"/>
          </p:cNvSpPr>
          <p:nvPr>
            <p:ph type="body" idx="1"/>
          </p:nvPr>
        </p:nvSpPr>
        <p:spPr>
          <a:xfrm>
            <a:off x="457200" y="1066800"/>
            <a:ext cx="4038600" cy="51816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66" name="Google Shape;66;p38"/>
          <p:cNvSpPr txBox="1">
            <a:spLocks noGrp="1"/>
          </p:cNvSpPr>
          <p:nvPr>
            <p:ph type="body" idx="2"/>
          </p:nvPr>
        </p:nvSpPr>
        <p:spPr>
          <a:xfrm>
            <a:off x="4648200" y="1066800"/>
            <a:ext cx="4038600" cy="51816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67" name="Google Shape;67;p38"/>
          <p:cNvSpPr txBox="1">
            <a:spLocks noGrp="1"/>
          </p:cNvSpPr>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3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3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Font typeface="Arial"/>
              <a:buNone/>
              <a:defRPr sz="2000"/>
            </a:lvl1pPr>
            <a:lvl2pPr marL="914400" lvl="1" indent="-228600" algn="l">
              <a:lnSpc>
                <a:spcPct val="100000"/>
              </a:lnSpc>
              <a:spcBef>
                <a:spcPts val="360"/>
              </a:spcBef>
              <a:spcAft>
                <a:spcPts val="0"/>
              </a:spcAft>
              <a:buClr>
                <a:schemeClr val="dk1"/>
              </a:buClr>
              <a:buSzPts val="1800"/>
              <a:buFont typeface="Arial"/>
              <a:buNone/>
              <a:defRPr sz="1800"/>
            </a:lvl2pPr>
            <a:lvl3pPr marL="1371600" lvl="2" indent="-228600" algn="l">
              <a:lnSpc>
                <a:spcPct val="100000"/>
              </a:lnSpc>
              <a:spcBef>
                <a:spcPts val="320"/>
              </a:spcBef>
              <a:spcAft>
                <a:spcPts val="0"/>
              </a:spcAft>
              <a:buClr>
                <a:schemeClr val="dk1"/>
              </a:buClr>
              <a:buSzPts val="1600"/>
              <a:buFont typeface="Arial"/>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71" name="Google Shape;71;p39"/>
          <p:cNvSpPr txBox="1">
            <a:spLocks noGrp="1"/>
          </p:cNvSpPr>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g2440ec5191d_2_1"/>
          <p:cNvSpPr txBox="1">
            <a:spLocks noGrp="1"/>
          </p:cNvSpPr>
          <p:nvPr>
            <p:ph type="title"/>
          </p:nvPr>
        </p:nvSpPr>
        <p:spPr>
          <a:xfrm>
            <a:off x="457200" y="122237"/>
            <a:ext cx="8229600" cy="639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 name="Google Shape;74;g2440ec5191d_2_1"/>
          <p:cNvSpPr txBox="1">
            <a:spLocks noGrp="1"/>
          </p:cNvSpPr>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75" name="Google Shape;75;g2440ec5191d_2_1"/>
          <p:cNvSpPr txBox="1">
            <a:spLocks noGrp="1"/>
          </p:cNvSpPr>
          <p:nvPr>
            <p:ph type="sldNum" idx="12"/>
          </p:nvPr>
        </p:nvSpPr>
        <p:spPr>
          <a:xfrm>
            <a:off x="6553200" y="637857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19"/>
        <p:cNvGrpSpPr/>
        <p:nvPr/>
      </p:nvGrpSpPr>
      <p:grpSpPr>
        <a:xfrm>
          <a:off x="0" y="0"/>
          <a:ext cx="0" cy="0"/>
          <a:chOff x="0" y="0"/>
          <a:chExt cx="0" cy="0"/>
        </a:xfrm>
      </p:grpSpPr>
      <p:sp>
        <p:nvSpPr>
          <p:cNvPr id="20" name="Google Shape;20;p28"/>
          <p:cNvSpPr txBox="1">
            <a:spLocks noGrp="1"/>
          </p:cNvSpPr>
          <p:nvPr>
            <p:ph type="title"/>
          </p:nvPr>
        </p:nvSpPr>
        <p:spPr>
          <a:xfrm>
            <a:off x="457200" y="122238"/>
            <a:ext cx="8229600" cy="6397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 name="Google Shape;21;p28"/>
          <p:cNvSpPr txBox="1">
            <a:spLocks noGrp="1"/>
          </p:cNvSpPr>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22"/>
        <p:cNvGrpSpPr/>
        <p:nvPr/>
      </p:nvGrpSpPr>
      <p:grpSpPr>
        <a:xfrm>
          <a:off x="0" y="0"/>
          <a:ext cx="0" cy="0"/>
          <a:chOff x="0" y="0"/>
          <a:chExt cx="0" cy="0"/>
        </a:xfrm>
      </p:grpSpPr>
      <p:sp>
        <p:nvSpPr>
          <p:cNvPr id="23" name="Google Shape;23;p29"/>
          <p:cNvSpPr txBox="1">
            <a:spLocks noGrp="1"/>
          </p:cNvSpPr>
          <p:nvPr>
            <p:ph type="title"/>
          </p:nvPr>
        </p:nvSpPr>
        <p:spPr>
          <a:xfrm>
            <a:off x="457200" y="122238"/>
            <a:ext cx="8229600" cy="6397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 name="Google Shape;24;p29"/>
          <p:cNvSpPr txBox="1">
            <a:spLocks noGrp="1"/>
          </p:cNvSpPr>
          <p:nvPr>
            <p:ph type="body" idx="1"/>
          </p:nvPr>
        </p:nvSpPr>
        <p:spPr>
          <a:xfrm>
            <a:off x="457200" y="1066800"/>
            <a:ext cx="4038600" cy="5181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 name="Google Shape;25;p29"/>
          <p:cNvSpPr txBox="1">
            <a:spLocks noGrp="1"/>
          </p:cNvSpPr>
          <p:nvPr>
            <p:ph type="body" idx="2"/>
          </p:nvPr>
        </p:nvSpPr>
        <p:spPr>
          <a:xfrm>
            <a:off x="4648200" y="1066800"/>
            <a:ext cx="4038600" cy="2514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 name="Google Shape;26;p29"/>
          <p:cNvSpPr txBox="1">
            <a:spLocks noGrp="1"/>
          </p:cNvSpPr>
          <p:nvPr>
            <p:ph type="body" idx="3"/>
          </p:nvPr>
        </p:nvSpPr>
        <p:spPr>
          <a:xfrm>
            <a:off x="4648200" y="3733800"/>
            <a:ext cx="4038600" cy="2514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 name="Google Shape;27;p29"/>
          <p:cNvSpPr txBox="1">
            <a:spLocks noGrp="1"/>
          </p:cNvSpPr>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457200" y="122238"/>
            <a:ext cx="8229600" cy="6397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 name="Google Shape;30;p30"/>
          <p:cNvSpPr txBox="1">
            <a:spLocks noGrp="1"/>
          </p:cNvSpPr>
          <p:nvPr>
            <p:ph type="body" idx="1"/>
          </p:nvPr>
        </p:nvSpPr>
        <p:spPr>
          <a:xfrm>
            <a:off x="457200" y="1066800"/>
            <a:ext cx="4038600" cy="5181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 name="Google Shape;31;p30"/>
          <p:cNvSpPr txBox="1">
            <a:spLocks noGrp="1"/>
          </p:cNvSpPr>
          <p:nvPr>
            <p:ph type="body" idx="2"/>
          </p:nvPr>
        </p:nvSpPr>
        <p:spPr>
          <a:xfrm>
            <a:off x="4648200" y="1066800"/>
            <a:ext cx="4038600" cy="5181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 name="Google Shape;32;p30"/>
          <p:cNvSpPr txBox="1">
            <a:spLocks noGrp="1"/>
          </p:cNvSpPr>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
        <p:cNvGrpSpPr/>
        <p:nvPr/>
      </p:nvGrpSpPr>
      <p:grpSpPr>
        <a:xfrm>
          <a:off x="0" y="0"/>
          <a:ext cx="0" cy="0"/>
          <a:chOff x="0" y="0"/>
          <a:chExt cx="0" cy="0"/>
        </a:xfrm>
      </p:grpSpPr>
      <p:sp>
        <p:nvSpPr>
          <p:cNvPr id="34" name="Google Shape;34;p31"/>
          <p:cNvSpPr txBox="1">
            <a:spLocks noGrp="1"/>
          </p:cNvSpPr>
          <p:nvPr>
            <p:ph type="title"/>
          </p:nvPr>
        </p:nvSpPr>
        <p:spPr>
          <a:xfrm rot="5400000">
            <a:off x="4595019" y="2156619"/>
            <a:ext cx="6126162"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31"/>
          <p:cNvSpPr txBox="1">
            <a:spLocks noGrp="1"/>
          </p:cNvSpPr>
          <p:nvPr>
            <p:ph type="body" idx="1"/>
          </p:nvPr>
        </p:nvSpPr>
        <p:spPr>
          <a:xfrm rot="5400000">
            <a:off x="404019" y="175419"/>
            <a:ext cx="6126162"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6" name="Google Shape;36;p31"/>
          <p:cNvSpPr txBox="1">
            <a:spLocks noGrp="1"/>
          </p:cNvSpPr>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 name="Google Shape;39;p32"/>
          <p:cNvSpPr txBox="1">
            <a:spLocks noGrp="1"/>
          </p:cNvSpPr>
          <p:nvPr>
            <p:ph type="body" idx="1"/>
          </p:nvPr>
        </p:nvSpPr>
        <p:spPr>
          <a:xfrm rot="5400000">
            <a:off x="1981200" y="-457200"/>
            <a:ext cx="5181600"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0" name="Google Shape;40;p32"/>
          <p:cNvSpPr txBox="1">
            <a:spLocks noGrp="1"/>
          </p:cNvSpPr>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1"/>
        <p:cNvGrpSpPr/>
        <p:nvPr/>
      </p:nvGrpSpPr>
      <p:grpSpPr>
        <a:xfrm>
          <a:off x="0" y="0"/>
          <a:ext cx="0" cy="0"/>
          <a:chOff x="0" y="0"/>
          <a:chExt cx="0" cy="0"/>
        </a:xfrm>
      </p:grpSpPr>
      <p:sp>
        <p:nvSpPr>
          <p:cNvPr id="42" name="Google Shape;42;p3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33"/>
          <p:cNvSpPr>
            <a:spLocks noGrp="1"/>
          </p:cNvSpPr>
          <p:nvPr>
            <p:ph type="pic" idx="2"/>
          </p:nvPr>
        </p:nvSpPr>
        <p:spPr>
          <a:xfrm>
            <a:off x="1792288" y="612775"/>
            <a:ext cx="5486400" cy="4114800"/>
          </a:xfrm>
          <a:prstGeom prst="rect">
            <a:avLst/>
          </a:prstGeom>
          <a:noFill/>
          <a:ln>
            <a:noFill/>
          </a:ln>
        </p:spPr>
      </p:sp>
      <p:sp>
        <p:nvSpPr>
          <p:cNvPr id="44" name="Google Shape;44;p3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45" name="Google Shape;45;p33"/>
          <p:cNvSpPr txBox="1">
            <a:spLocks noGrp="1"/>
          </p:cNvSpPr>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3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8" name="Google Shape;48;p3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Arial"/>
              <a:buChar char="•"/>
              <a:defRPr sz="3200"/>
            </a:lvl1pPr>
            <a:lvl2pPr marL="914400" lvl="1" indent="-406400" algn="l">
              <a:lnSpc>
                <a:spcPct val="100000"/>
              </a:lnSpc>
              <a:spcBef>
                <a:spcPts val="560"/>
              </a:spcBef>
              <a:spcAft>
                <a:spcPts val="0"/>
              </a:spcAft>
              <a:buClr>
                <a:schemeClr val="dk1"/>
              </a:buClr>
              <a:buSzPts val="2800"/>
              <a:buFont typeface="Arial"/>
              <a:buChar char="–"/>
              <a:defRPr sz="2800"/>
            </a:lvl2pPr>
            <a:lvl3pPr marL="1371600" lvl="2" indent="-381000" algn="l">
              <a:lnSpc>
                <a:spcPct val="100000"/>
              </a:lnSpc>
              <a:spcBef>
                <a:spcPts val="480"/>
              </a:spcBef>
              <a:spcAft>
                <a:spcPts val="0"/>
              </a:spcAft>
              <a:buClr>
                <a:schemeClr val="dk1"/>
              </a:buClr>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49" name="Google Shape;49;p3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50" name="Google Shape;50;p34"/>
          <p:cNvSpPr txBox="1">
            <a:spLocks noGrp="1"/>
          </p:cNvSpPr>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35"/>
          <p:cNvSpPr txBox="1">
            <a:spLocks noGrp="1"/>
          </p:cNvSpPr>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9pPr>
          </a:lstStyle>
          <a:p>
            <a:endParaRPr/>
          </a:p>
        </p:txBody>
      </p:sp>
      <p:sp>
        <p:nvSpPr>
          <p:cNvPr id="11" name="Google Shape;11;p24"/>
          <p:cNvSpPr txBox="1">
            <a:spLocks noGrp="1"/>
          </p:cNvSpPr>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24"/>
          <p:cNvSpPr txBox="1">
            <a:spLocks noGrp="1"/>
          </p:cNvSpPr>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cxnSp>
        <p:nvCxnSpPr>
          <p:cNvPr id="13" name="Google Shape;13;p24"/>
          <p:cNvCxnSpPr/>
          <p:nvPr/>
        </p:nvCxnSpPr>
        <p:spPr>
          <a:xfrm>
            <a:off x="0" y="914400"/>
            <a:ext cx="9144000" cy="0"/>
          </a:xfrm>
          <a:prstGeom prst="straightConnector1">
            <a:avLst/>
          </a:prstGeom>
          <a:noFill/>
          <a:ln w="28575" cap="flat" cmpd="sng">
            <a:solidFill>
              <a:schemeClr val="accent2"/>
            </a:solidFill>
            <a:prstDash val="solid"/>
            <a:miter lim="800000"/>
            <a:headEnd type="none" w="sm" len="sm"/>
            <a:tailEnd type="none" w="sm" len="sm"/>
          </a:ln>
        </p:spPr>
      </p:cxnSp>
      <p:cxnSp>
        <p:nvCxnSpPr>
          <p:cNvPr id="14" name="Google Shape;14;p24"/>
          <p:cNvCxnSpPr/>
          <p:nvPr/>
        </p:nvCxnSpPr>
        <p:spPr>
          <a:xfrm>
            <a:off x="0" y="6324600"/>
            <a:ext cx="9144000" cy="0"/>
          </a:xfrm>
          <a:prstGeom prst="straightConnector1">
            <a:avLst/>
          </a:prstGeom>
          <a:noFill/>
          <a:ln w="28575" cap="flat" cmpd="sng">
            <a:solidFill>
              <a:schemeClr val="accent2"/>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12.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file/d/1kue223XB1p2bTxhaeNpiqOkXkFu2nNrv/view?usp=sharing"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 Id="rId5" Type="http://schemas.openxmlformats.org/officeDocument/2006/relationships/hyperlink" Target="https://drive.google.com/file/d/1au9ZM2aJw7EljJPdAVFGK4TY5ifEdOeZ/view?usp=sharing" TargetMode="External"/><Relationship Id="rId4" Type="http://schemas.openxmlformats.org/officeDocument/2006/relationships/hyperlink" Target="https://drive.google.com/file/d/1xgH2qEjitCcrCFcPftr63lAxTAWSSChK/view?usp=sharing"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file/d/1U4_00B_iU61sJvMx9DaMkCTfT8ZnTNV2/view?usp=sharing"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hyperlink" Target="https://drive.google.com/file/d/1LJaSvKfLITslSWeLCRyP_rfoeVkig7xe/view?usp=sharing"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kue223XB1p2bTxhaeNpiqOkXkFu2nNrv/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hyperlink" Target="https://drive.google.com/file/d/1xgH2qEjitCcrCFcPftr63lAxTAWSSChK/view?usp=shar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au9ZM2aJw7EljJPdAVFGK4TY5ifEdOeZ/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hyperlink" Target="https://drive.google.com/file/d/1U4_00B_iU61sJvMx9DaMkCTfT8ZnTNV2/view?usp=shar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LJaSvKfLITslSWeLCRyP_rfoeVkig7xe/view?usp=sharing"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
          <p:cNvSpPr txBox="1">
            <a:spLocks noGrp="1"/>
          </p:cNvSpPr>
          <p:nvPr>
            <p:ph type="ctrTitle"/>
          </p:nvPr>
        </p:nvSpPr>
        <p:spPr>
          <a:xfrm>
            <a:off x="914400" y="2675475"/>
            <a:ext cx="7599000" cy="590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200"/>
              <a:buFont typeface="Times New Roman"/>
              <a:buNone/>
            </a:pPr>
            <a:r>
              <a:rPr lang="en-US" b="1">
                <a:latin typeface="Times New Roman"/>
                <a:ea typeface="Times New Roman"/>
                <a:cs typeface="Times New Roman"/>
                <a:sym typeface="Times New Roman"/>
              </a:rPr>
              <a:t>Chess Unity</a:t>
            </a:r>
            <a:endParaRPr b="1">
              <a:latin typeface="Times New Roman"/>
              <a:ea typeface="Times New Roman"/>
              <a:cs typeface="Times New Roman"/>
              <a:sym typeface="Times New Roman"/>
            </a:endParaRPr>
          </a:p>
        </p:txBody>
      </p:sp>
      <p:sp>
        <p:nvSpPr>
          <p:cNvPr id="81" name="Google Shape;81;p1"/>
          <p:cNvSpPr txBox="1"/>
          <p:nvPr/>
        </p:nvSpPr>
        <p:spPr>
          <a:xfrm>
            <a:off x="620712" y="990600"/>
            <a:ext cx="8131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DEPARTMENT OF COMPUTER ENGINEERING</a:t>
            </a:r>
            <a:endParaRPr sz="1400" i="0" u="none" strike="noStrike" cap="none">
              <a:solidFill>
                <a:srgbClr val="000000"/>
              </a:solidFill>
              <a:latin typeface="Times New Roman"/>
              <a:ea typeface="Times New Roman"/>
              <a:cs typeface="Times New Roman"/>
              <a:sym typeface="Times New Roman"/>
            </a:endParaRPr>
          </a:p>
        </p:txBody>
      </p:sp>
      <p:pic>
        <p:nvPicPr>
          <p:cNvPr id="82" name="Google Shape;82;p1"/>
          <p:cNvPicPr preferRelativeResize="0"/>
          <p:nvPr/>
        </p:nvPicPr>
        <p:blipFill rotWithShape="1">
          <a:blip r:embed="rId3">
            <a:alphaModFix/>
          </a:blip>
          <a:srcRect/>
          <a:stretch/>
        </p:blipFill>
        <p:spPr>
          <a:xfrm>
            <a:off x="215900" y="76200"/>
            <a:ext cx="1079500" cy="787400"/>
          </a:xfrm>
          <a:prstGeom prst="rect">
            <a:avLst/>
          </a:prstGeom>
          <a:noFill/>
          <a:ln>
            <a:noFill/>
          </a:ln>
        </p:spPr>
      </p:pic>
      <p:pic>
        <p:nvPicPr>
          <p:cNvPr id="83" name="Google Shape;83;p1"/>
          <p:cNvPicPr preferRelativeResize="0"/>
          <p:nvPr/>
        </p:nvPicPr>
        <p:blipFill rotWithShape="1">
          <a:blip r:embed="rId4">
            <a:alphaModFix/>
          </a:blip>
          <a:srcRect/>
          <a:stretch/>
        </p:blipFill>
        <p:spPr>
          <a:xfrm>
            <a:off x="8324850" y="101600"/>
            <a:ext cx="590550" cy="736600"/>
          </a:xfrm>
          <a:prstGeom prst="rect">
            <a:avLst/>
          </a:prstGeom>
          <a:noFill/>
          <a:ln>
            <a:noFill/>
          </a:ln>
        </p:spPr>
      </p:pic>
      <p:sp>
        <p:nvSpPr>
          <p:cNvPr id="84" name="Google Shape;84;p1"/>
          <p:cNvSpPr txBox="1"/>
          <p:nvPr/>
        </p:nvSpPr>
        <p:spPr>
          <a:xfrm>
            <a:off x="1219200" y="-19050"/>
            <a:ext cx="7162800" cy="990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00000"/>
              </a:buClr>
              <a:buSzPts val="1400"/>
              <a:buFont typeface="Times New Roman"/>
              <a:buNone/>
            </a:pPr>
            <a:r>
              <a:rPr lang="en-US" sz="1500" b="1" i="0" u="none" strike="noStrike" cap="none">
                <a:solidFill>
                  <a:srgbClr val="C00000"/>
                </a:solidFill>
                <a:latin typeface="Times New Roman"/>
                <a:ea typeface="Times New Roman"/>
                <a:cs typeface="Times New Roman"/>
                <a:sym typeface="Times New Roman"/>
              </a:rPr>
              <a:t>Aldel Education Trust’s</a:t>
            </a:r>
            <a:endParaRPr sz="1500" i="0" u="none" strike="noStrike" cap="none">
              <a:solidFill>
                <a:srgbClr val="C00000"/>
              </a:solidFill>
              <a:latin typeface="Times New Roman"/>
              <a:ea typeface="Times New Roman"/>
              <a:cs typeface="Times New Roman"/>
              <a:sym typeface="Times New Roman"/>
            </a:endParaRPr>
          </a:p>
          <a:p>
            <a:pPr marL="0" marR="0" lvl="0" indent="0" algn="ctr" rtl="0">
              <a:lnSpc>
                <a:spcPct val="100000"/>
              </a:lnSpc>
              <a:spcBef>
                <a:spcPts val="800"/>
              </a:spcBef>
              <a:spcAft>
                <a:spcPts val="0"/>
              </a:spcAft>
              <a:buClr>
                <a:srgbClr val="002060"/>
              </a:buClr>
              <a:buSzPts val="1800"/>
              <a:buFont typeface="Times New Roman"/>
              <a:buNone/>
            </a:pPr>
            <a:r>
              <a:rPr lang="en-US" sz="1500" b="1" i="0" u="none" strike="noStrike" cap="none">
                <a:solidFill>
                  <a:srgbClr val="002060"/>
                </a:solidFill>
                <a:latin typeface="Times New Roman"/>
                <a:ea typeface="Times New Roman"/>
                <a:cs typeface="Times New Roman"/>
                <a:sym typeface="Times New Roman"/>
              </a:rPr>
              <a:t>St. John College of Engineering and Management, Palghar</a:t>
            </a:r>
            <a:endParaRPr sz="150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800"/>
              </a:spcBef>
              <a:spcAft>
                <a:spcPts val="0"/>
              </a:spcAft>
              <a:buClr>
                <a:srgbClr val="FF0000"/>
              </a:buClr>
              <a:buSzPts val="1200"/>
              <a:buFont typeface="Times New Roman"/>
              <a:buNone/>
            </a:pPr>
            <a:r>
              <a:rPr lang="en-US" sz="1500" b="1" i="0" u="none" strike="noStrike" cap="none">
                <a:solidFill>
                  <a:srgbClr val="FF0000"/>
                </a:solidFill>
                <a:latin typeface="Times New Roman"/>
                <a:ea typeface="Times New Roman"/>
                <a:cs typeface="Times New Roman"/>
                <a:sym typeface="Times New Roman"/>
              </a:rPr>
              <a:t>NAAC Accredited with Grade A+ (20</a:t>
            </a:r>
            <a:r>
              <a:rPr lang="en-US" sz="1500" b="1">
                <a:solidFill>
                  <a:srgbClr val="FF0000"/>
                </a:solidFill>
                <a:latin typeface="Times New Roman"/>
                <a:ea typeface="Times New Roman"/>
                <a:cs typeface="Times New Roman"/>
                <a:sym typeface="Times New Roman"/>
              </a:rPr>
              <a:t>23</a:t>
            </a:r>
            <a:r>
              <a:rPr lang="en-US" sz="1500" b="1" i="0" u="none" strike="noStrike" cap="none">
                <a:solidFill>
                  <a:srgbClr val="FF0000"/>
                </a:solidFill>
                <a:latin typeface="Times New Roman"/>
                <a:ea typeface="Times New Roman"/>
                <a:cs typeface="Times New Roman"/>
                <a:sym typeface="Times New Roman"/>
              </a:rPr>
              <a:t>-202</a:t>
            </a:r>
            <a:r>
              <a:rPr lang="en-US" sz="1500" b="1">
                <a:solidFill>
                  <a:srgbClr val="FF0000"/>
                </a:solidFill>
                <a:latin typeface="Times New Roman"/>
                <a:ea typeface="Times New Roman"/>
                <a:cs typeface="Times New Roman"/>
                <a:sym typeface="Times New Roman"/>
              </a:rPr>
              <a:t>4</a:t>
            </a:r>
            <a:r>
              <a:rPr lang="en-US" sz="1500" b="1" i="0" u="none" strike="noStrike" cap="none">
                <a:solidFill>
                  <a:srgbClr val="FF0000"/>
                </a:solidFill>
                <a:latin typeface="Times New Roman"/>
                <a:ea typeface="Times New Roman"/>
                <a:cs typeface="Times New Roman"/>
                <a:sym typeface="Times New Roman"/>
              </a:rPr>
              <a:t>)</a:t>
            </a:r>
            <a:endParaRPr sz="1500" i="0" u="none" strike="noStrike" cap="none">
              <a:solidFill>
                <a:srgbClr val="000000"/>
              </a:solidFill>
              <a:latin typeface="Times New Roman"/>
              <a:ea typeface="Times New Roman"/>
              <a:cs typeface="Times New Roman"/>
              <a:sym typeface="Times New Roman"/>
            </a:endParaRPr>
          </a:p>
        </p:txBody>
      </p:sp>
      <p:pic>
        <p:nvPicPr>
          <p:cNvPr id="85" name="Google Shape;85;p1"/>
          <p:cNvPicPr preferRelativeResize="0"/>
          <p:nvPr/>
        </p:nvPicPr>
        <p:blipFill rotWithShape="1">
          <a:blip r:embed="rId5">
            <a:alphaModFix/>
          </a:blip>
          <a:srcRect/>
          <a:stretch/>
        </p:blipFill>
        <p:spPr>
          <a:xfrm>
            <a:off x="3962400" y="1514475"/>
            <a:ext cx="1219200" cy="1219200"/>
          </a:xfrm>
          <a:prstGeom prst="rect">
            <a:avLst/>
          </a:prstGeom>
          <a:noFill/>
          <a:ln>
            <a:noFill/>
          </a:ln>
        </p:spPr>
      </p:pic>
      <p:sp>
        <p:nvSpPr>
          <p:cNvPr id="86" name="Google Shape;86;p1"/>
          <p:cNvSpPr txBox="1"/>
          <p:nvPr/>
        </p:nvSpPr>
        <p:spPr>
          <a:xfrm>
            <a:off x="-110175" y="5212525"/>
            <a:ext cx="9144000" cy="99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2400"/>
              <a:buFont typeface="Times New Roman"/>
              <a:buNone/>
            </a:pPr>
            <a:r>
              <a:rPr lang="en-US" sz="2400" b="1">
                <a:solidFill>
                  <a:schemeClr val="dk1"/>
                </a:solidFill>
                <a:latin typeface="Times New Roman"/>
                <a:ea typeface="Times New Roman"/>
                <a:cs typeface="Times New Roman"/>
                <a:sym typeface="Times New Roman"/>
              </a:rPr>
              <a:t>Mrs. Aditi Raut | Project Guide </a:t>
            </a:r>
            <a:endParaRPr sz="2400" b="1">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2400"/>
              <a:buFont typeface="Times New Roman"/>
              <a:buNone/>
            </a:pPr>
            <a:r>
              <a:rPr lang="en-US" sz="2400" b="1">
                <a:solidFill>
                  <a:schemeClr val="dk1"/>
                </a:solidFill>
                <a:latin typeface="Times New Roman"/>
                <a:ea typeface="Times New Roman"/>
                <a:cs typeface="Times New Roman"/>
                <a:sym typeface="Times New Roman"/>
              </a:rPr>
              <a:t>10</a:t>
            </a:r>
            <a:r>
              <a:rPr lang="en-US" sz="2400" b="1" baseline="30000">
                <a:solidFill>
                  <a:schemeClr val="dk1"/>
                </a:solidFill>
                <a:latin typeface="Times New Roman"/>
                <a:ea typeface="Times New Roman"/>
                <a:cs typeface="Times New Roman"/>
                <a:sym typeface="Times New Roman"/>
              </a:rPr>
              <a:t>th </a:t>
            </a:r>
            <a:r>
              <a:rPr lang="en-US" sz="2400" b="1">
                <a:solidFill>
                  <a:schemeClr val="dk1"/>
                </a:solidFill>
                <a:latin typeface="Times New Roman"/>
                <a:ea typeface="Times New Roman"/>
                <a:cs typeface="Times New Roman"/>
                <a:sym typeface="Times New Roman"/>
              </a:rPr>
              <a:t> Nov, 2023</a:t>
            </a:r>
            <a:endParaRPr sz="2400" b="1">
              <a:solidFill>
                <a:schemeClr val="dk1"/>
              </a:solidFill>
              <a:latin typeface="Times New Roman"/>
              <a:ea typeface="Times New Roman"/>
              <a:cs typeface="Times New Roman"/>
              <a:sym typeface="Times New Roman"/>
            </a:endParaRPr>
          </a:p>
        </p:txBody>
      </p:sp>
      <p:sp>
        <p:nvSpPr>
          <p:cNvPr id="87" name="Google Shape;87;p1"/>
          <p:cNvSpPr txBox="1"/>
          <p:nvPr/>
        </p:nvSpPr>
        <p:spPr>
          <a:xfrm>
            <a:off x="0" y="3517125"/>
            <a:ext cx="9144000" cy="1695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2100" b="1">
                <a:latin typeface="Times New Roman"/>
                <a:ea typeface="Times New Roman"/>
                <a:cs typeface="Times New Roman"/>
                <a:sym typeface="Times New Roman"/>
              </a:rPr>
              <a:t>Omkar Shigvan (62 | B ) (EU2212005)</a:t>
            </a:r>
            <a:endParaRPr sz="2100" b="1">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2100" b="1">
                <a:solidFill>
                  <a:schemeClr val="dk1"/>
                </a:solidFill>
                <a:latin typeface="Times New Roman"/>
                <a:ea typeface="Times New Roman"/>
                <a:cs typeface="Times New Roman"/>
                <a:sym typeface="Times New Roman"/>
              </a:rPr>
              <a:t>Jay Patil (64 | B ) (EU2212010)</a:t>
            </a:r>
            <a:r>
              <a:rPr lang="en-US" sz="2100" b="1">
                <a:latin typeface="Times New Roman"/>
                <a:ea typeface="Times New Roman"/>
                <a:cs typeface="Times New Roman"/>
                <a:sym typeface="Times New Roman"/>
              </a:rPr>
              <a:t> </a:t>
            </a:r>
            <a:endParaRPr sz="2100" b="1">
              <a:latin typeface="Times New Roman"/>
              <a:ea typeface="Times New Roman"/>
              <a:cs typeface="Times New Roman"/>
              <a:sym typeface="Times New Roman"/>
            </a:endParaRPr>
          </a:p>
          <a:p>
            <a:pPr marL="0" lvl="0" indent="0" algn="ctr" rtl="0">
              <a:lnSpc>
                <a:spcPct val="115000"/>
              </a:lnSpc>
              <a:spcBef>
                <a:spcPts val="0"/>
              </a:spcBef>
              <a:spcAft>
                <a:spcPts val="0"/>
              </a:spcAft>
              <a:buNone/>
            </a:pPr>
            <a:r>
              <a:rPr lang="en-US" sz="2100" b="1">
                <a:solidFill>
                  <a:schemeClr val="dk1"/>
                </a:solidFill>
                <a:latin typeface="Times New Roman"/>
                <a:ea typeface="Times New Roman"/>
                <a:cs typeface="Times New Roman"/>
                <a:sym typeface="Times New Roman"/>
              </a:rPr>
              <a:t>Sakshi Patil (65 | B ) (EU2212001)</a:t>
            </a:r>
            <a:endParaRPr sz="2100" b="1">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US" sz="2100" b="1">
                <a:solidFill>
                  <a:schemeClr val="dk1"/>
                </a:solidFill>
                <a:latin typeface="Times New Roman"/>
                <a:ea typeface="Times New Roman"/>
                <a:cs typeface="Times New Roman"/>
                <a:sym typeface="Times New Roman"/>
              </a:rPr>
              <a:t>Meet Patil (67 | B ) (EU2212015)</a:t>
            </a:r>
            <a:endParaRPr sz="21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Proposed System</a:t>
            </a:r>
            <a:endParaRPr/>
          </a:p>
        </p:txBody>
      </p:sp>
      <p:sp>
        <p:nvSpPr>
          <p:cNvPr id="150" name="Google Shape;150;p9"/>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
        <p:nvSpPr>
          <p:cNvPr id="151" name="Google Shape;151;p9"/>
          <p:cNvSpPr txBox="1"/>
          <p:nvPr/>
        </p:nvSpPr>
        <p:spPr>
          <a:xfrm>
            <a:off x="-6558" y="6244963"/>
            <a:ext cx="9144000" cy="49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latin typeface="Times New Roman"/>
                <a:ea typeface="Times New Roman"/>
                <a:cs typeface="Times New Roman"/>
                <a:sym typeface="Times New Roman"/>
              </a:rPr>
              <a:t>Fig.1 System Architecture</a:t>
            </a:r>
            <a:endParaRPr sz="1600" b="1" dirty="0">
              <a:latin typeface="Times New Roman"/>
              <a:ea typeface="Times New Roman"/>
              <a:cs typeface="Times New Roman"/>
              <a:sym typeface="Times New Roman"/>
            </a:endParaRPr>
          </a:p>
        </p:txBody>
      </p:sp>
      <p:pic>
        <p:nvPicPr>
          <p:cNvPr id="152" name="Google Shape;152;p9"/>
          <p:cNvPicPr preferRelativeResize="0"/>
          <p:nvPr/>
        </p:nvPicPr>
        <p:blipFill rotWithShape="1">
          <a:blip r:embed="rId3">
            <a:alphaModFix/>
          </a:blip>
          <a:srcRect l="7639" t="15584" r="6904" b="12761"/>
          <a:stretch/>
        </p:blipFill>
        <p:spPr>
          <a:xfrm>
            <a:off x="0" y="1731519"/>
            <a:ext cx="9061704" cy="41023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24fe09d4bfb_0_0"/>
          <p:cNvSpPr txBox="1">
            <a:spLocks noGrp="1"/>
          </p:cNvSpPr>
          <p:nvPr>
            <p:ph type="title"/>
          </p:nvPr>
        </p:nvSpPr>
        <p:spPr>
          <a:xfrm>
            <a:off x="457200" y="122237"/>
            <a:ext cx="8229600" cy="639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latin typeface="Times New Roman"/>
                <a:ea typeface="Times New Roman"/>
                <a:cs typeface="Times New Roman"/>
                <a:sym typeface="Times New Roman"/>
              </a:rPr>
              <a:t>Proposed System</a:t>
            </a:r>
            <a:endParaRPr/>
          </a:p>
        </p:txBody>
      </p:sp>
      <p:sp>
        <p:nvSpPr>
          <p:cNvPr id="159" name="Google Shape;159;g24fe09d4bfb_0_0"/>
          <p:cNvSpPr txBox="1">
            <a:spLocks noGrp="1"/>
          </p:cNvSpPr>
          <p:nvPr>
            <p:ph type="sldNum" idx="12"/>
          </p:nvPr>
        </p:nvSpPr>
        <p:spPr>
          <a:xfrm>
            <a:off x="6553200" y="637857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a:buNone/>
            </a:pPr>
            <a:fld id="{00000000-1234-1234-1234-123412341234}" type="slidenum">
              <a:rPr lang="en-US"/>
              <a:t>11</a:t>
            </a:fld>
            <a:endParaRPr/>
          </a:p>
        </p:txBody>
      </p:sp>
      <p:pic>
        <p:nvPicPr>
          <p:cNvPr id="160" name="Google Shape;160;g24fe09d4bfb_0_0"/>
          <p:cNvPicPr preferRelativeResize="0"/>
          <p:nvPr/>
        </p:nvPicPr>
        <p:blipFill rotWithShape="1">
          <a:blip r:embed="rId3">
            <a:alphaModFix/>
          </a:blip>
          <a:srcRect t="6280" b="6611"/>
          <a:stretch/>
        </p:blipFill>
        <p:spPr>
          <a:xfrm>
            <a:off x="1982263" y="866938"/>
            <a:ext cx="5179475" cy="54068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4fe09d4bfb_0_15"/>
          <p:cNvSpPr txBox="1">
            <a:spLocks noGrp="1"/>
          </p:cNvSpPr>
          <p:nvPr>
            <p:ph type="title"/>
          </p:nvPr>
        </p:nvSpPr>
        <p:spPr>
          <a:xfrm>
            <a:off x="457200" y="122237"/>
            <a:ext cx="8229600" cy="639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Proposed System</a:t>
            </a:r>
            <a:endParaRPr/>
          </a:p>
        </p:txBody>
      </p:sp>
      <p:sp>
        <p:nvSpPr>
          <p:cNvPr id="167" name="Google Shape;167;g24fe09d4bfb_0_15"/>
          <p:cNvSpPr txBox="1">
            <a:spLocks noGrp="1"/>
          </p:cNvSpPr>
          <p:nvPr>
            <p:ph type="sldNum" idx="12"/>
          </p:nvPr>
        </p:nvSpPr>
        <p:spPr>
          <a:xfrm>
            <a:off x="6553200" y="637857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a:buNone/>
            </a:pPr>
            <a:fld id="{00000000-1234-1234-1234-123412341234}" type="slidenum">
              <a:rPr lang="en-US"/>
              <a:t>12</a:t>
            </a:fld>
            <a:endParaRPr/>
          </a:p>
        </p:txBody>
      </p:sp>
      <p:pic>
        <p:nvPicPr>
          <p:cNvPr id="168" name="Google Shape;168;g24fe09d4bfb_0_15"/>
          <p:cNvPicPr preferRelativeResize="0"/>
          <p:nvPr/>
        </p:nvPicPr>
        <p:blipFill rotWithShape="1">
          <a:blip r:embed="rId3">
            <a:alphaModFix/>
          </a:blip>
          <a:srcRect t="7177" b="7169"/>
          <a:stretch/>
        </p:blipFill>
        <p:spPr>
          <a:xfrm>
            <a:off x="1558910" y="918250"/>
            <a:ext cx="6026180" cy="5460325"/>
          </a:xfrm>
          <a:prstGeom prst="rect">
            <a:avLst/>
          </a:prstGeom>
          <a:noFill/>
          <a:ln>
            <a:noFill/>
          </a:ln>
        </p:spPr>
      </p:pic>
      <p:sp>
        <p:nvSpPr>
          <p:cNvPr id="169" name="Google Shape;169;g24fe09d4bfb_0_15"/>
          <p:cNvSpPr txBox="1"/>
          <p:nvPr/>
        </p:nvSpPr>
        <p:spPr>
          <a:xfrm>
            <a:off x="0" y="6271141"/>
            <a:ext cx="9144000" cy="34967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latin typeface="Times New Roman"/>
                <a:ea typeface="Times New Roman"/>
                <a:cs typeface="Times New Roman"/>
                <a:sym typeface="Times New Roman"/>
              </a:rPr>
              <a:t>Fig.2 Application / Process Flow </a:t>
            </a:r>
            <a:endParaRPr sz="1600" b="1"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24fe09d4bfb_0_33"/>
          <p:cNvSpPr txBox="1">
            <a:spLocks noGrp="1"/>
          </p:cNvSpPr>
          <p:nvPr>
            <p:ph type="title"/>
          </p:nvPr>
        </p:nvSpPr>
        <p:spPr>
          <a:xfrm>
            <a:off x="457200" y="122237"/>
            <a:ext cx="8229600" cy="639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b="1">
                <a:solidFill>
                  <a:schemeClr val="dk1"/>
                </a:solidFill>
                <a:latin typeface="Times New Roman"/>
                <a:ea typeface="Times New Roman"/>
                <a:cs typeface="Times New Roman"/>
                <a:sym typeface="Times New Roman"/>
              </a:rPr>
              <a:t>Proposed System</a:t>
            </a:r>
            <a:endParaRPr/>
          </a:p>
        </p:txBody>
      </p:sp>
      <p:sp>
        <p:nvSpPr>
          <p:cNvPr id="176" name="Google Shape;176;g24fe09d4bfb_0_33"/>
          <p:cNvSpPr txBox="1">
            <a:spLocks noGrp="1"/>
          </p:cNvSpPr>
          <p:nvPr>
            <p:ph type="sldNum" idx="12"/>
          </p:nvPr>
        </p:nvSpPr>
        <p:spPr>
          <a:xfrm>
            <a:off x="6553200" y="637857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a:buNone/>
            </a:pPr>
            <a:fld id="{00000000-1234-1234-1234-123412341234}" type="slidenum">
              <a:rPr lang="en-US"/>
              <a:t>13</a:t>
            </a:fld>
            <a:endParaRPr/>
          </a:p>
        </p:txBody>
      </p:sp>
      <p:pic>
        <p:nvPicPr>
          <p:cNvPr id="177" name="Google Shape;177;g24fe09d4bfb_0_33"/>
          <p:cNvPicPr preferRelativeResize="0"/>
          <p:nvPr/>
        </p:nvPicPr>
        <p:blipFill>
          <a:blip r:embed="rId3">
            <a:alphaModFix/>
          </a:blip>
          <a:stretch>
            <a:fillRect/>
          </a:stretch>
        </p:blipFill>
        <p:spPr>
          <a:xfrm>
            <a:off x="1479042" y="934637"/>
            <a:ext cx="6185916" cy="5378361"/>
          </a:xfrm>
          <a:prstGeom prst="rect">
            <a:avLst/>
          </a:prstGeom>
          <a:noFill/>
          <a:ln>
            <a:noFill/>
          </a:ln>
        </p:spPr>
      </p:pic>
      <p:sp>
        <p:nvSpPr>
          <p:cNvPr id="178" name="Google Shape;178;g24fe09d4bfb_0_33"/>
          <p:cNvSpPr txBox="1"/>
          <p:nvPr/>
        </p:nvSpPr>
        <p:spPr>
          <a:xfrm>
            <a:off x="0" y="6206075"/>
            <a:ext cx="9144000" cy="3449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latin typeface="Times New Roman"/>
                <a:ea typeface="Times New Roman"/>
                <a:cs typeface="Times New Roman"/>
                <a:sym typeface="Times New Roman"/>
              </a:rPr>
              <a:t>Fig. 3 Use Case Diagram</a:t>
            </a:r>
            <a:endParaRPr sz="1600" b="1"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100"/>
              <a:buFont typeface="Arial"/>
              <a:buNone/>
            </a:pPr>
            <a:r>
              <a:rPr lang="en-US" sz="3000" b="1">
                <a:solidFill>
                  <a:schemeClr val="dk1"/>
                </a:solidFill>
                <a:latin typeface="Times New Roman"/>
                <a:ea typeface="Times New Roman"/>
                <a:cs typeface="Times New Roman"/>
                <a:sym typeface="Times New Roman"/>
              </a:rPr>
              <a:t>Tools and Technology Used</a:t>
            </a:r>
            <a:endParaRPr b="1">
              <a:latin typeface="Times New Roman"/>
              <a:ea typeface="Times New Roman"/>
              <a:cs typeface="Times New Roman"/>
              <a:sym typeface="Times New Roman"/>
            </a:endParaRPr>
          </a:p>
        </p:txBody>
      </p:sp>
      <p:sp>
        <p:nvSpPr>
          <p:cNvPr id="184" name="Google Shape;184;p14"/>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graphicFrame>
        <p:nvGraphicFramePr>
          <p:cNvPr id="185" name="Google Shape;185;p14"/>
          <p:cNvGraphicFramePr/>
          <p:nvPr/>
        </p:nvGraphicFramePr>
        <p:xfrm>
          <a:off x="235006" y="2210950"/>
          <a:ext cx="8673975" cy="2695250"/>
        </p:xfrm>
        <a:graphic>
          <a:graphicData uri="http://schemas.openxmlformats.org/drawingml/2006/table">
            <a:tbl>
              <a:tblPr>
                <a:noFill/>
                <a:tableStyleId>{083CFCF9-59F6-4D40-A677-7F5AC8F98E65}</a:tableStyleId>
              </a:tblPr>
              <a:tblGrid>
                <a:gridCol w="3190975">
                  <a:extLst>
                    <a:ext uri="{9D8B030D-6E8A-4147-A177-3AD203B41FA5}">
                      <a16:colId xmlns:a16="http://schemas.microsoft.com/office/drawing/2014/main" val="20000"/>
                    </a:ext>
                  </a:extLst>
                </a:gridCol>
                <a:gridCol w="5483000">
                  <a:extLst>
                    <a:ext uri="{9D8B030D-6E8A-4147-A177-3AD203B41FA5}">
                      <a16:colId xmlns:a16="http://schemas.microsoft.com/office/drawing/2014/main" val="20001"/>
                    </a:ext>
                  </a:extLst>
                </a:gridCol>
              </a:tblGrid>
              <a:tr h="888600">
                <a:tc>
                  <a:txBody>
                    <a:bodyPr/>
                    <a:lstStyle/>
                    <a:p>
                      <a:pPr marL="0" lvl="0" indent="0" algn="just" rtl="0">
                        <a:spcBef>
                          <a:spcPts val="0"/>
                        </a:spcBef>
                        <a:spcAft>
                          <a:spcPts val="0"/>
                        </a:spcAft>
                        <a:buNone/>
                      </a:pPr>
                      <a:r>
                        <a:rPr lang="en-US" sz="2000" b="1">
                          <a:latin typeface="Times New Roman"/>
                          <a:ea typeface="Times New Roman"/>
                          <a:cs typeface="Times New Roman"/>
                          <a:sym typeface="Times New Roman"/>
                        </a:rPr>
                        <a:t>Frontend</a:t>
                      </a:r>
                      <a:endParaRPr sz="2000" b="1">
                        <a:latin typeface="Times New Roman"/>
                        <a:ea typeface="Times New Roman"/>
                        <a:cs typeface="Times New Roman"/>
                        <a:sym typeface="Times New Roman"/>
                      </a:endParaRPr>
                    </a:p>
                  </a:txBody>
                  <a:tcPr marL="68575" marR="68575" marT="51425" marB="51425"/>
                </a:tc>
                <a:tc>
                  <a:txBody>
                    <a:bodyPr/>
                    <a:lstStyle/>
                    <a:p>
                      <a:pPr marL="0" lvl="0" indent="0" algn="l" rtl="0">
                        <a:spcBef>
                          <a:spcPts val="0"/>
                        </a:spcBef>
                        <a:spcAft>
                          <a:spcPts val="0"/>
                        </a:spcAft>
                        <a:buNone/>
                      </a:pPr>
                      <a:r>
                        <a:rPr lang="en-US" sz="2000">
                          <a:latin typeface="Times New Roman"/>
                          <a:ea typeface="Times New Roman"/>
                          <a:cs typeface="Times New Roman"/>
                          <a:sym typeface="Times New Roman"/>
                        </a:rPr>
                        <a:t>React JS, Gsap,  Ant Design</a:t>
                      </a:r>
                      <a:endParaRPr sz="2000">
                        <a:latin typeface="Times New Roman"/>
                        <a:ea typeface="Times New Roman"/>
                        <a:cs typeface="Times New Roman"/>
                        <a:sym typeface="Times New Roman"/>
                      </a:endParaRPr>
                    </a:p>
                  </a:txBody>
                  <a:tcPr marL="68575" marR="68575" marT="51425" marB="51425"/>
                </a:tc>
                <a:extLst>
                  <a:ext uri="{0D108BD9-81ED-4DB2-BD59-A6C34878D82A}">
                    <a16:rowId xmlns:a16="http://schemas.microsoft.com/office/drawing/2014/main" val="10000"/>
                  </a:ext>
                </a:extLst>
              </a:tr>
              <a:tr h="918050">
                <a:tc>
                  <a:txBody>
                    <a:bodyPr/>
                    <a:lstStyle/>
                    <a:p>
                      <a:pPr marL="0" lvl="0" indent="0" algn="just" rtl="0">
                        <a:spcBef>
                          <a:spcPts val="0"/>
                        </a:spcBef>
                        <a:spcAft>
                          <a:spcPts val="0"/>
                        </a:spcAft>
                        <a:buNone/>
                      </a:pPr>
                      <a:r>
                        <a:rPr lang="en-US" sz="2000" b="1" dirty="0">
                          <a:latin typeface="Times New Roman"/>
                          <a:ea typeface="Times New Roman"/>
                          <a:cs typeface="Times New Roman"/>
                          <a:sym typeface="Times New Roman"/>
                        </a:rPr>
                        <a:t>Backend</a:t>
                      </a:r>
                      <a:endParaRPr sz="2000" b="1" dirty="0">
                        <a:latin typeface="Times New Roman"/>
                        <a:ea typeface="Times New Roman"/>
                        <a:cs typeface="Times New Roman"/>
                        <a:sym typeface="Times New Roman"/>
                      </a:endParaRPr>
                    </a:p>
                  </a:txBody>
                  <a:tcPr marL="68575" marR="68575" marT="51425" marB="51425"/>
                </a:tc>
                <a:tc>
                  <a:txBody>
                    <a:bodyPr/>
                    <a:lstStyle/>
                    <a:p>
                      <a:pPr marL="0" lvl="0" indent="0" algn="l" rtl="0">
                        <a:spcBef>
                          <a:spcPts val="0"/>
                        </a:spcBef>
                        <a:spcAft>
                          <a:spcPts val="0"/>
                        </a:spcAft>
                        <a:buNone/>
                      </a:pPr>
                      <a:r>
                        <a:rPr lang="en-US" sz="2000">
                          <a:latin typeface="Times New Roman"/>
                          <a:ea typeface="Times New Roman"/>
                          <a:cs typeface="Times New Roman"/>
                          <a:sym typeface="Times New Roman"/>
                        </a:rPr>
                        <a:t>Node JS, Express JS, Socket.io, MongoDB, Redis</a:t>
                      </a:r>
                      <a:endParaRPr sz="2000">
                        <a:latin typeface="Times New Roman"/>
                        <a:ea typeface="Times New Roman"/>
                        <a:cs typeface="Times New Roman"/>
                        <a:sym typeface="Times New Roman"/>
                      </a:endParaRPr>
                    </a:p>
                  </a:txBody>
                  <a:tcPr marL="68575" marR="68575" marT="51425" marB="51425"/>
                </a:tc>
                <a:extLst>
                  <a:ext uri="{0D108BD9-81ED-4DB2-BD59-A6C34878D82A}">
                    <a16:rowId xmlns:a16="http://schemas.microsoft.com/office/drawing/2014/main" val="10001"/>
                  </a:ext>
                </a:extLst>
              </a:tr>
              <a:tr h="888600">
                <a:tc>
                  <a:txBody>
                    <a:bodyPr/>
                    <a:lstStyle/>
                    <a:p>
                      <a:pPr marL="0" lvl="0" indent="0" algn="just" rtl="0">
                        <a:spcBef>
                          <a:spcPts val="0"/>
                        </a:spcBef>
                        <a:spcAft>
                          <a:spcPts val="0"/>
                        </a:spcAft>
                        <a:buNone/>
                      </a:pPr>
                      <a:r>
                        <a:rPr lang="en-US" sz="2000" b="1">
                          <a:latin typeface="Times New Roman"/>
                          <a:ea typeface="Times New Roman"/>
                          <a:cs typeface="Times New Roman"/>
                          <a:sym typeface="Times New Roman"/>
                        </a:rPr>
                        <a:t>Tools</a:t>
                      </a:r>
                      <a:endParaRPr sz="2000" b="1">
                        <a:latin typeface="Times New Roman"/>
                        <a:ea typeface="Times New Roman"/>
                        <a:cs typeface="Times New Roman"/>
                        <a:sym typeface="Times New Roman"/>
                      </a:endParaRPr>
                    </a:p>
                  </a:txBody>
                  <a:tcPr marL="68575" marR="68575" marT="51425" marB="51425"/>
                </a:tc>
                <a:tc>
                  <a:txBody>
                    <a:bodyPr/>
                    <a:lstStyle/>
                    <a:p>
                      <a:pPr marL="0" lvl="0" indent="0" algn="l" rtl="0">
                        <a:spcBef>
                          <a:spcPts val="0"/>
                        </a:spcBef>
                        <a:spcAft>
                          <a:spcPts val="0"/>
                        </a:spcAft>
                        <a:buNone/>
                      </a:pPr>
                      <a:r>
                        <a:rPr lang="en-US" sz="2000" dirty="0">
                          <a:latin typeface="Times New Roman"/>
                          <a:ea typeface="Times New Roman"/>
                          <a:cs typeface="Times New Roman"/>
                          <a:sym typeface="Times New Roman"/>
                        </a:rPr>
                        <a:t>VS code, </a:t>
                      </a:r>
                      <a:r>
                        <a:rPr lang="en-US" sz="2000" dirty="0" err="1">
                          <a:latin typeface="Times New Roman"/>
                          <a:ea typeface="Times New Roman"/>
                          <a:cs typeface="Times New Roman"/>
                          <a:sym typeface="Times New Roman"/>
                        </a:rPr>
                        <a:t>Github</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PostMan</a:t>
                      </a:r>
                      <a:endParaRPr sz="2000" dirty="0">
                        <a:latin typeface="Times New Roman"/>
                        <a:ea typeface="Times New Roman"/>
                        <a:cs typeface="Times New Roman"/>
                        <a:sym typeface="Times New Roman"/>
                      </a:endParaRPr>
                    </a:p>
                  </a:txBody>
                  <a:tcPr marL="68575" marR="68575" marT="51425" marB="51425"/>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24ff109d373_0_16"/>
          <p:cNvSpPr txBox="1">
            <a:spLocks noGrp="1"/>
          </p:cNvSpPr>
          <p:nvPr>
            <p:ph type="title"/>
          </p:nvPr>
        </p:nvSpPr>
        <p:spPr>
          <a:xfrm>
            <a:off x="457200" y="122237"/>
            <a:ext cx="8229600" cy="639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Experiments &amp; Results</a:t>
            </a:r>
            <a:endParaRPr/>
          </a:p>
        </p:txBody>
      </p:sp>
      <p:sp>
        <p:nvSpPr>
          <p:cNvPr id="192" name="Google Shape;192;g24ff109d373_0_16"/>
          <p:cNvSpPr txBox="1">
            <a:spLocks noGrp="1"/>
          </p:cNvSpPr>
          <p:nvPr>
            <p:ph type="sldNum" idx="12"/>
          </p:nvPr>
        </p:nvSpPr>
        <p:spPr>
          <a:xfrm>
            <a:off x="6553200" y="637857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a:buNone/>
            </a:pPr>
            <a:fld id="{00000000-1234-1234-1234-123412341234}" type="slidenum">
              <a:rPr lang="en-US"/>
              <a:t>15</a:t>
            </a:fld>
            <a:endParaRPr/>
          </a:p>
        </p:txBody>
      </p:sp>
      <p:pic>
        <p:nvPicPr>
          <p:cNvPr id="193" name="Google Shape;193;g24ff109d373_0_16"/>
          <p:cNvPicPr preferRelativeResize="0"/>
          <p:nvPr/>
        </p:nvPicPr>
        <p:blipFill>
          <a:blip r:embed="rId3">
            <a:alphaModFix/>
          </a:blip>
          <a:stretch>
            <a:fillRect/>
          </a:stretch>
        </p:blipFill>
        <p:spPr>
          <a:xfrm>
            <a:off x="176625" y="1035488"/>
            <a:ext cx="8790749" cy="4787024"/>
          </a:xfrm>
          <a:prstGeom prst="rect">
            <a:avLst/>
          </a:prstGeom>
          <a:noFill/>
          <a:ln>
            <a:noFill/>
          </a:ln>
        </p:spPr>
      </p:pic>
      <p:sp>
        <p:nvSpPr>
          <p:cNvPr id="194" name="Google Shape;194;g24ff109d373_0_16"/>
          <p:cNvSpPr txBox="1"/>
          <p:nvPr/>
        </p:nvSpPr>
        <p:spPr>
          <a:xfrm>
            <a:off x="0" y="6261035"/>
            <a:ext cx="9144000" cy="49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latin typeface="Times New Roman"/>
                <a:ea typeface="Times New Roman"/>
                <a:cs typeface="Times New Roman"/>
                <a:sym typeface="Times New Roman"/>
              </a:rPr>
              <a:t>Fig.2 Application / Layout</a:t>
            </a:r>
            <a:endParaRPr sz="1600" b="1"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24ff109d373_0_25"/>
          <p:cNvSpPr txBox="1">
            <a:spLocks noGrp="1"/>
          </p:cNvSpPr>
          <p:nvPr>
            <p:ph type="title"/>
          </p:nvPr>
        </p:nvSpPr>
        <p:spPr>
          <a:xfrm>
            <a:off x="457200" y="122237"/>
            <a:ext cx="8229600" cy="639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Experiments &amp; Results</a:t>
            </a:r>
            <a:endParaRPr/>
          </a:p>
        </p:txBody>
      </p:sp>
      <p:sp>
        <p:nvSpPr>
          <p:cNvPr id="201" name="Google Shape;201;g24ff109d373_0_25"/>
          <p:cNvSpPr txBox="1">
            <a:spLocks noGrp="1"/>
          </p:cNvSpPr>
          <p:nvPr>
            <p:ph type="sldNum" idx="12"/>
          </p:nvPr>
        </p:nvSpPr>
        <p:spPr>
          <a:xfrm>
            <a:off x="6553200" y="637857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a:buNone/>
            </a:pPr>
            <a:fld id="{00000000-1234-1234-1234-123412341234}" type="slidenum">
              <a:rPr lang="en-US"/>
              <a:t>16</a:t>
            </a:fld>
            <a:endParaRPr/>
          </a:p>
        </p:txBody>
      </p:sp>
      <p:pic>
        <p:nvPicPr>
          <p:cNvPr id="202" name="Google Shape;202;g24ff109d373_0_25"/>
          <p:cNvPicPr preferRelativeResize="0"/>
          <p:nvPr/>
        </p:nvPicPr>
        <p:blipFill>
          <a:blip r:embed="rId3">
            <a:alphaModFix/>
          </a:blip>
          <a:stretch>
            <a:fillRect/>
          </a:stretch>
        </p:blipFill>
        <p:spPr>
          <a:xfrm>
            <a:off x="263025" y="1005200"/>
            <a:ext cx="8617949" cy="4847599"/>
          </a:xfrm>
          <a:prstGeom prst="rect">
            <a:avLst/>
          </a:prstGeom>
          <a:noFill/>
          <a:ln>
            <a:noFill/>
          </a:ln>
        </p:spPr>
      </p:pic>
      <p:sp>
        <p:nvSpPr>
          <p:cNvPr id="203" name="Google Shape;203;g24ff109d373_0_25"/>
          <p:cNvSpPr txBox="1"/>
          <p:nvPr/>
        </p:nvSpPr>
        <p:spPr>
          <a:xfrm>
            <a:off x="-1" y="6244963"/>
            <a:ext cx="9144000" cy="49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latin typeface="Times New Roman"/>
                <a:ea typeface="Times New Roman"/>
                <a:cs typeface="Times New Roman"/>
                <a:sym typeface="Times New Roman"/>
              </a:rPr>
              <a:t>Fig.2 Application / Registration Layout</a:t>
            </a:r>
            <a:endParaRPr sz="1600" b="1"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24ff109d373_0_36"/>
          <p:cNvSpPr txBox="1">
            <a:spLocks noGrp="1"/>
          </p:cNvSpPr>
          <p:nvPr>
            <p:ph type="title"/>
          </p:nvPr>
        </p:nvSpPr>
        <p:spPr>
          <a:xfrm>
            <a:off x="457200" y="122237"/>
            <a:ext cx="8229600" cy="639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Experiments &amp; Results</a:t>
            </a:r>
            <a:endParaRPr/>
          </a:p>
        </p:txBody>
      </p:sp>
      <p:sp>
        <p:nvSpPr>
          <p:cNvPr id="210" name="Google Shape;210;g24ff109d373_0_36"/>
          <p:cNvSpPr txBox="1">
            <a:spLocks noGrp="1"/>
          </p:cNvSpPr>
          <p:nvPr>
            <p:ph type="sldNum" idx="12"/>
          </p:nvPr>
        </p:nvSpPr>
        <p:spPr>
          <a:xfrm>
            <a:off x="6553200" y="637857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a:buNone/>
            </a:pPr>
            <a:fld id="{00000000-1234-1234-1234-123412341234}" type="slidenum">
              <a:rPr lang="en-US"/>
              <a:t>17</a:t>
            </a:fld>
            <a:endParaRPr/>
          </a:p>
        </p:txBody>
      </p:sp>
      <p:pic>
        <p:nvPicPr>
          <p:cNvPr id="211" name="Google Shape;211;g24ff109d373_0_36"/>
          <p:cNvPicPr preferRelativeResize="0"/>
          <p:nvPr/>
        </p:nvPicPr>
        <p:blipFill>
          <a:blip r:embed="rId3">
            <a:alphaModFix/>
          </a:blip>
          <a:stretch>
            <a:fillRect/>
          </a:stretch>
        </p:blipFill>
        <p:spPr>
          <a:xfrm>
            <a:off x="258849" y="1002850"/>
            <a:ext cx="8626301" cy="4852300"/>
          </a:xfrm>
          <a:prstGeom prst="rect">
            <a:avLst/>
          </a:prstGeom>
          <a:noFill/>
          <a:ln>
            <a:noFill/>
          </a:ln>
        </p:spPr>
      </p:pic>
      <p:sp>
        <p:nvSpPr>
          <p:cNvPr id="212" name="Google Shape;212;g24ff109d373_0_36"/>
          <p:cNvSpPr txBox="1"/>
          <p:nvPr/>
        </p:nvSpPr>
        <p:spPr>
          <a:xfrm>
            <a:off x="-1" y="6244963"/>
            <a:ext cx="9144000" cy="49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latin typeface="Times New Roman"/>
                <a:ea typeface="Times New Roman"/>
                <a:cs typeface="Times New Roman"/>
                <a:sym typeface="Times New Roman"/>
              </a:rPr>
              <a:t>Fig.2 Application / Login Layout</a:t>
            </a:r>
            <a:endParaRPr sz="1600" b="1" dirty="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4ff109d373_0_0"/>
          <p:cNvSpPr txBox="1">
            <a:spLocks noGrp="1"/>
          </p:cNvSpPr>
          <p:nvPr>
            <p:ph type="title"/>
          </p:nvPr>
        </p:nvSpPr>
        <p:spPr>
          <a:xfrm>
            <a:off x="457200" y="122237"/>
            <a:ext cx="8229600" cy="639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Experiments &amp; Results</a:t>
            </a:r>
            <a:endParaRPr/>
          </a:p>
        </p:txBody>
      </p:sp>
      <p:sp>
        <p:nvSpPr>
          <p:cNvPr id="219" name="Google Shape;219;g24ff109d373_0_0"/>
          <p:cNvSpPr txBox="1">
            <a:spLocks noGrp="1"/>
          </p:cNvSpPr>
          <p:nvPr>
            <p:ph type="sldNum" idx="12"/>
          </p:nvPr>
        </p:nvSpPr>
        <p:spPr>
          <a:xfrm>
            <a:off x="6553200" y="637857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a:buNone/>
            </a:pPr>
            <a:fld id="{00000000-1234-1234-1234-123412341234}" type="slidenum">
              <a:rPr lang="en-US"/>
              <a:t>18</a:t>
            </a:fld>
            <a:endParaRPr/>
          </a:p>
        </p:txBody>
      </p:sp>
      <p:pic>
        <p:nvPicPr>
          <p:cNvPr id="220" name="Google Shape;220;g24ff109d373_0_0"/>
          <p:cNvPicPr preferRelativeResize="0"/>
          <p:nvPr/>
        </p:nvPicPr>
        <p:blipFill rotWithShape="1">
          <a:blip r:embed="rId3">
            <a:alphaModFix/>
          </a:blip>
          <a:srcRect r="5508"/>
          <a:stretch/>
        </p:blipFill>
        <p:spPr>
          <a:xfrm>
            <a:off x="316988" y="1019925"/>
            <a:ext cx="8510026" cy="5100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4ff109d373_0_8"/>
          <p:cNvSpPr txBox="1">
            <a:spLocks noGrp="1"/>
          </p:cNvSpPr>
          <p:nvPr>
            <p:ph type="title"/>
          </p:nvPr>
        </p:nvSpPr>
        <p:spPr>
          <a:xfrm>
            <a:off x="457200" y="122237"/>
            <a:ext cx="8229600" cy="639900"/>
          </a:xfrm>
          <a:prstGeom prst="rect">
            <a:avLst/>
          </a:prstGeom>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b="1">
                <a:solidFill>
                  <a:schemeClr val="dk1"/>
                </a:solidFill>
                <a:latin typeface="Times New Roman"/>
                <a:ea typeface="Times New Roman"/>
                <a:cs typeface="Times New Roman"/>
                <a:sym typeface="Times New Roman"/>
              </a:rPr>
              <a:t>Simulation </a:t>
            </a:r>
            <a:endParaRPr b="1">
              <a:solidFill>
                <a:schemeClr val="dk1"/>
              </a:solidFill>
              <a:latin typeface="Times New Roman"/>
              <a:ea typeface="Times New Roman"/>
              <a:cs typeface="Times New Roman"/>
              <a:sym typeface="Times New Roman"/>
            </a:endParaRPr>
          </a:p>
        </p:txBody>
      </p:sp>
      <p:sp>
        <p:nvSpPr>
          <p:cNvPr id="227" name="Google Shape;227;g24ff109d373_0_8"/>
          <p:cNvSpPr txBox="1">
            <a:spLocks noGrp="1"/>
          </p:cNvSpPr>
          <p:nvPr>
            <p:ph type="sldNum" idx="12"/>
          </p:nvPr>
        </p:nvSpPr>
        <p:spPr>
          <a:xfrm>
            <a:off x="6553200" y="637857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a:buNone/>
            </a:pPr>
            <a:fld id="{00000000-1234-1234-1234-123412341234}" type="slidenum">
              <a:rPr lang="en-US"/>
              <a:t>19</a:t>
            </a:fld>
            <a:endParaRPr/>
          </a:p>
        </p:txBody>
      </p:sp>
      <p:pic>
        <p:nvPicPr>
          <p:cNvPr id="3" name="2023-10-21 00-41-00">
            <a:hlinkClick r:id="" action="ppaction://media"/>
            <a:extLst>
              <a:ext uri="{FF2B5EF4-FFF2-40B4-BE49-F238E27FC236}">
                <a16:creationId xmlns:a16="http://schemas.microsoft.com/office/drawing/2014/main" id="{26CEEC4C-4424-3972-5E8D-312081662491}"/>
              </a:ext>
            </a:extLst>
          </p:cNvPr>
          <p:cNvPicPr>
            <a:picLocks noChangeAspect="1"/>
          </p:cNvPicPr>
          <p:nvPr>
            <a:videoFile r:link="rId1"/>
            <p:extLst>
              <p:ext uri="{DAA4B4D4-6D71-4841-9C94-3DE7FCFB9230}">
                <p14:media xmlns:p14="http://schemas.microsoft.com/office/powerpoint/2010/main" r:embed="rId2">
                  <p14:trim st="1982" end="5033"/>
                </p14:media>
              </p:ext>
            </p:extLst>
          </p:nvPr>
        </p:nvPicPr>
        <p:blipFill rotWithShape="1">
          <a:blip r:embed="rId5"/>
          <a:srcRect b="12370"/>
          <a:stretch/>
        </p:blipFill>
        <p:spPr>
          <a:xfrm>
            <a:off x="169475" y="1045622"/>
            <a:ext cx="8805050" cy="47333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2085"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93" name="Google Shape;93;p2"/>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
        <p:nvSpPr>
          <p:cNvPr id="94" name="Google Shape;94;p2"/>
          <p:cNvSpPr txBox="1">
            <a:spLocks noGrp="1"/>
          </p:cNvSpPr>
          <p:nvPr>
            <p:ph type="body" idx="1"/>
          </p:nvPr>
        </p:nvSpPr>
        <p:spPr>
          <a:xfrm>
            <a:off x="294300" y="980700"/>
            <a:ext cx="8392500" cy="53232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15000"/>
              </a:lnSpc>
              <a:spcBef>
                <a:spcPts val="0"/>
              </a:spcBef>
              <a:spcAft>
                <a:spcPts val="0"/>
              </a:spcAft>
              <a:buClr>
                <a:schemeClr val="dk1"/>
              </a:buClr>
              <a:buSzPts val="1800"/>
              <a:buFont typeface="Times New Roman"/>
              <a:buChar char="•"/>
            </a:pPr>
            <a:r>
              <a:rPr lang="en-US" sz="1800" b="1" i="0" u="none" strike="noStrike" cap="none">
                <a:solidFill>
                  <a:schemeClr val="dk1"/>
                </a:solidFill>
                <a:latin typeface="Times New Roman"/>
                <a:ea typeface="Times New Roman"/>
                <a:cs typeface="Times New Roman"/>
                <a:sym typeface="Times New Roman"/>
              </a:rPr>
              <a:t>Abstract</a:t>
            </a:r>
            <a:endParaRPr sz="1800">
              <a:latin typeface="Times New Roman"/>
              <a:ea typeface="Times New Roman"/>
              <a:cs typeface="Times New Roman"/>
              <a:sym typeface="Times New Roman"/>
            </a:endParaRPr>
          </a:p>
          <a:p>
            <a:pPr marL="342900" marR="0" lvl="0" indent="-342900" algn="just" rtl="0">
              <a:lnSpc>
                <a:spcPct val="115000"/>
              </a:lnSpc>
              <a:spcBef>
                <a:spcPts val="360"/>
              </a:spcBef>
              <a:spcAft>
                <a:spcPts val="0"/>
              </a:spcAft>
              <a:buClr>
                <a:schemeClr val="dk1"/>
              </a:buClr>
              <a:buSzPts val="1800"/>
              <a:buFont typeface="Times New Roman"/>
              <a:buAutoNum type="arabicPeriod"/>
            </a:pPr>
            <a:r>
              <a:rPr lang="en-US" sz="1800" b="1" i="0" u="none" strike="noStrike" cap="none">
                <a:solidFill>
                  <a:schemeClr val="dk1"/>
                </a:solidFill>
                <a:latin typeface="Times New Roman"/>
                <a:ea typeface="Times New Roman"/>
                <a:cs typeface="Times New Roman"/>
                <a:sym typeface="Times New Roman"/>
              </a:rPr>
              <a:t>Introduction</a:t>
            </a:r>
            <a:endParaRPr sz="1800">
              <a:latin typeface="Times New Roman"/>
              <a:ea typeface="Times New Roman"/>
              <a:cs typeface="Times New Roman"/>
              <a:sym typeface="Times New Roman"/>
            </a:endParaRPr>
          </a:p>
          <a:p>
            <a:pPr marL="742950" marR="0" lvl="1" indent="-298450" algn="just" rtl="0">
              <a:lnSpc>
                <a:spcPct val="115000"/>
              </a:lnSpc>
              <a:spcBef>
                <a:spcPts val="320"/>
              </a:spcBef>
              <a:spcAft>
                <a:spcPts val="0"/>
              </a:spcAft>
              <a:buClr>
                <a:schemeClr val="dk1"/>
              </a:buClr>
              <a:buSzPts val="1800"/>
              <a:buFont typeface="Times New Roman"/>
              <a:buChar char="▪"/>
            </a:pPr>
            <a:r>
              <a:rPr lang="en-US" sz="1800" i="0" u="none" strike="noStrike" cap="none">
                <a:solidFill>
                  <a:schemeClr val="dk1"/>
                </a:solidFill>
                <a:latin typeface="Times New Roman"/>
                <a:ea typeface="Times New Roman"/>
                <a:cs typeface="Times New Roman"/>
                <a:sym typeface="Times New Roman"/>
              </a:rPr>
              <a:t>Motivation</a:t>
            </a:r>
            <a:endParaRPr sz="1800">
              <a:latin typeface="Times New Roman"/>
              <a:ea typeface="Times New Roman"/>
              <a:cs typeface="Times New Roman"/>
              <a:sym typeface="Times New Roman"/>
            </a:endParaRPr>
          </a:p>
          <a:p>
            <a:pPr marL="742950" marR="0" lvl="1" indent="-298450" algn="just" rtl="0">
              <a:lnSpc>
                <a:spcPct val="115000"/>
              </a:lnSpc>
              <a:spcBef>
                <a:spcPts val="320"/>
              </a:spcBef>
              <a:spcAft>
                <a:spcPts val="0"/>
              </a:spcAft>
              <a:buClr>
                <a:schemeClr val="dk1"/>
              </a:buClr>
              <a:buSzPts val="1800"/>
              <a:buFont typeface="Times New Roman"/>
              <a:buChar char="▪"/>
            </a:pPr>
            <a:r>
              <a:rPr lang="en-US" sz="1800" i="0" u="none" strike="noStrike" cap="none">
                <a:solidFill>
                  <a:schemeClr val="dk1"/>
                </a:solidFill>
                <a:latin typeface="Times New Roman"/>
                <a:ea typeface="Times New Roman"/>
                <a:cs typeface="Times New Roman"/>
                <a:sym typeface="Times New Roman"/>
              </a:rPr>
              <a:t>Problem Statement</a:t>
            </a:r>
            <a:endParaRPr sz="1800" i="0" u="none" strike="noStrike" cap="none">
              <a:solidFill>
                <a:schemeClr val="dk1"/>
              </a:solidFill>
              <a:latin typeface="Times New Roman"/>
              <a:ea typeface="Times New Roman"/>
              <a:cs typeface="Times New Roman"/>
              <a:sym typeface="Times New Roman"/>
            </a:endParaRPr>
          </a:p>
          <a:p>
            <a:pPr marL="742950" marR="0" lvl="1" indent="-298450" algn="just" rtl="0">
              <a:lnSpc>
                <a:spcPct val="115000"/>
              </a:lnSpc>
              <a:spcBef>
                <a:spcPts val="320"/>
              </a:spcBef>
              <a:spcAft>
                <a:spcPts val="0"/>
              </a:spcAft>
              <a:buSzPts val="1800"/>
              <a:buFont typeface="Times New Roman"/>
              <a:buChar char="▪"/>
            </a:pPr>
            <a:r>
              <a:rPr lang="en-US" sz="1800">
                <a:latin typeface="Times New Roman"/>
                <a:ea typeface="Times New Roman"/>
                <a:cs typeface="Times New Roman"/>
                <a:sym typeface="Times New Roman"/>
              </a:rPr>
              <a:t>Scope of the project</a:t>
            </a:r>
            <a:endParaRPr sz="1800">
              <a:latin typeface="Times New Roman"/>
              <a:ea typeface="Times New Roman"/>
              <a:cs typeface="Times New Roman"/>
              <a:sym typeface="Times New Roman"/>
            </a:endParaRPr>
          </a:p>
          <a:p>
            <a:pPr marL="342900" marR="0" lvl="0" indent="-342900" algn="just" rtl="0">
              <a:lnSpc>
                <a:spcPct val="115000"/>
              </a:lnSpc>
              <a:spcBef>
                <a:spcPts val="360"/>
              </a:spcBef>
              <a:spcAft>
                <a:spcPts val="0"/>
              </a:spcAft>
              <a:buClr>
                <a:schemeClr val="dk1"/>
              </a:buClr>
              <a:buSzPts val="1800"/>
              <a:buFont typeface="Times New Roman"/>
              <a:buAutoNum type="arabicPeriod"/>
            </a:pPr>
            <a:r>
              <a:rPr lang="en-US" sz="1800" b="1" i="0" u="none" strike="noStrike" cap="none">
                <a:solidFill>
                  <a:schemeClr val="dk1"/>
                </a:solidFill>
                <a:latin typeface="Times New Roman"/>
                <a:ea typeface="Times New Roman"/>
                <a:cs typeface="Times New Roman"/>
                <a:sym typeface="Times New Roman"/>
              </a:rPr>
              <a:t>Literature Survey</a:t>
            </a:r>
            <a:endParaRPr sz="1800" b="1">
              <a:latin typeface="Times New Roman"/>
              <a:ea typeface="Times New Roman"/>
              <a:cs typeface="Times New Roman"/>
              <a:sym typeface="Times New Roman"/>
            </a:endParaRPr>
          </a:p>
          <a:p>
            <a:pPr marL="342900" marR="0" lvl="0" indent="-342900" algn="just" rtl="0">
              <a:lnSpc>
                <a:spcPct val="115000"/>
              </a:lnSpc>
              <a:spcBef>
                <a:spcPts val="360"/>
              </a:spcBef>
              <a:spcAft>
                <a:spcPts val="0"/>
              </a:spcAft>
              <a:buClr>
                <a:schemeClr val="dk1"/>
              </a:buClr>
              <a:buSzPts val="1800"/>
              <a:buFont typeface="Times New Roman"/>
              <a:buAutoNum type="arabicPeriod"/>
            </a:pPr>
            <a:r>
              <a:rPr lang="en-US" sz="1800" b="1" i="0" u="none" strike="noStrike" cap="none">
                <a:solidFill>
                  <a:schemeClr val="dk1"/>
                </a:solidFill>
                <a:latin typeface="Times New Roman"/>
                <a:ea typeface="Times New Roman"/>
                <a:cs typeface="Times New Roman"/>
                <a:sym typeface="Times New Roman"/>
              </a:rPr>
              <a:t>Proposed System </a:t>
            </a:r>
            <a:endParaRPr sz="1800" b="1">
              <a:latin typeface="Times New Roman"/>
              <a:ea typeface="Times New Roman"/>
              <a:cs typeface="Times New Roman"/>
              <a:sym typeface="Times New Roman"/>
            </a:endParaRPr>
          </a:p>
          <a:p>
            <a:pPr marL="800100" marR="0" lvl="2" indent="-342900" algn="just" rtl="0">
              <a:lnSpc>
                <a:spcPct val="115000"/>
              </a:lnSpc>
              <a:spcBef>
                <a:spcPts val="320"/>
              </a:spcBef>
              <a:spcAft>
                <a:spcPts val="0"/>
              </a:spcAft>
              <a:buSzPts val="1800"/>
              <a:buFont typeface="Times New Roman"/>
              <a:buChar char="•"/>
            </a:pPr>
            <a:r>
              <a:rPr lang="en-US" sz="1800">
                <a:latin typeface="Times New Roman"/>
                <a:ea typeface="Times New Roman"/>
                <a:cs typeface="Times New Roman"/>
                <a:sym typeface="Times New Roman"/>
              </a:rPr>
              <a:t>Architecture/ Framework</a:t>
            </a:r>
            <a:endParaRPr sz="1800">
              <a:latin typeface="Times New Roman"/>
              <a:ea typeface="Times New Roman"/>
              <a:cs typeface="Times New Roman"/>
              <a:sym typeface="Times New Roman"/>
            </a:endParaRPr>
          </a:p>
          <a:p>
            <a:pPr marL="800100" marR="0" lvl="2" indent="-342900" algn="just" rtl="0">
              <a:lnSpc>
                <a:spcPct val="115000"/>
              </a:lnSpc>
              <a:spcBef>
                <a:spcPts val="320"/>
              </a:spcBef>
              <a:spcAft>
                <a:spcPts val="0"/>
              </a:spcAft>
              <a:buSzPts val="1800"/>
              <a:buFont typeface="Times New Roman"/>
              <a:buChar char="•"/>
            </a:pPr>
            <a:r>
              <a:rPr lang="en-US" sz="1800">
                <a:latin typeface="Times New Roman"/>
                <a:ea typeface="Times New Roman"/>
                <a:cs typeface="Times New Roman"/>
                <a:sym typeface="Times New Roman"/>
              </a:rPr>
              <a:t>Application Flow</a:t>
            </a:r>
            <a:endParaRPr sz="1800">
              <a:latin typeface="Times New Roman"/>
              <a:ea typeface="Times New Roman"/>
              <a:cs typeface="Times New Roman"/>
              <a:sym typeface="Times New Roman"/>
            </a:endParaRPr>
          </a:p>
          <a:p>
            <a:pPr marL="800100" marR="0" lvl="2" indent="-342900" algn="just" rtl="0">
              <a:lnSpc>
                <a:spcPct val="115000"/>
              </a:lnSpc>
              <a:spcBef>
                <a:spcPts val="320"/>
              </a:spcBef>
              <a:spcAft>
                <a:spcPts val="0"/>
              </a:spcAft>
              <a:buSzPts val="1800"/>
              <a:buFont typeface="Times New Roman"/>
              <a:buChar char="•"/>
            </a:pPr>
            <a:r>
              <a:rPr lang="en-US" sz="1800">
                <a:latin typeface="Times New Roman"/>
                <a:ea typeface="Times New Roman"/>
                <a:cs typeface="Times New Roman"/>
                <a:sym typeface="Times New Roman"/>
              </a:rPr>
              <a:t>Use case Diagram</a:t>
            </a:r>
            <a:endParaRPr sz="1800">
              <a:latin typeface="Times New Roman"/>
              <a:ea typeface="Times New Roman"/>
              <a:cs typeface="Times New Roman"/>
              <a:sym typeface="Times New Roman"/>
            </a:endParaRPr>
          </a:p>
          <a:p>
            <a:pPr marL="800100" lvl="2" indent="-342900" algn="just" rtl="0">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Tools and Technology used</a:t>
            </a:r>
            <a:endParaRPr sz="1800">
              <a:latin typeface="Times New Roman"/>
              <a:ea typeface="Times New Roman"/>
              <a:cs typeface="Times New Roman"/>
              <a:sym typeface="Times New Roman"/>
            </a:endParaRPr>
          </a:p>
          <a:p>
            <a:pPr marL="800100" lvl="2" indent="-342900" algn="just" rtl="0">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Experiment and Results</a:t>
            </a:r>
            <a:endParaRPr sz="1800" b="1">
              <a:latin typeface="Times New Roman"/>
              <a:ea typeface="Times New Roman"/>
              <a:cs typeface="Times New Roman"/>
              <a:sym typeface="Times New Roman"/>
            </a:endParaRPr>
          </a:p>
          <a:p>
            <a:pPr marL="342900" marR="0" lvl="0" indent="-342900" algn="just" rtl="0">
              <a:lnSpc>
                <a:spcPct val="115000"/>
              </a:lnSpc>
              <a:spcBef>
                <a:spcPts val="360"/>
              </a:spcBef>
              <a:spcAft>
                <a:spcPts val="0"/>
              </a:spcAft>
              <a:buSzPts val="1800"/>
              <a:buFont typeface="Times New Roman"/>
              <a:buAutoNum type="arabicPeriod"/>
            </a:pPr>
            <a:r>
              <a:rPr lang="en-US" sz="1800" b="1">
                <a:latin typeface="Times New Roman"/>
                <a:ea typeface="Times New Roman"/>
                <a:cs typeface="Times New Roman"/>
                <a:sym typeface="Times New Roman"/>
              </a:rPr>
              <a:t>Conclusion</a:t>
            </a:r>
            <a:endParaRPr sz="1800" b="1">
              <a:latin typeface="Times New Roman"/>
              <a:ea typeface="Times New Roman"/>
              <a:cs typeface="Times New Roman"/>
              <a:sym typeface="Times New Roman"/>
            </a:endParaRPr>
          </a:p>
          <a:p>
            <a:pPr marL="342900" marR="0" lvl="0" indent="-342900" algn="just" rtl="0">
              <a:lnSpc>
                <a:spcPct val="115000"/>
              </a:lnSpc>
              <a:spcBef>
                <a:spcPts val="360"/>
              </a:spcBef>
              <a:spcAft>
                <a:spcPts val="0"/>
              </a:spcAft>
              <a:buSzPts val="1800"/>
              <a:buFont typeface="Times New Roman"/>
              <a:buAutoNum type="arabicPeriod"/>
            </a:pPr>
            <a:r>
              <a:rPr lang="en-US" sz="1800" b="1">
                <a:latin typeface="Times New Roman"/>
                <a:ea typeface="Times New Roman"/>
                <a:cs typeface="Times New Roman"/>
                <a:sym typeface="Times New Roman"/>
              </a:rPr>
              <a:t>References</a:t>
            </a: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b="1">
                <a:latin typeface="Times New Roman"/>
                <a:ea typeface="Times New Roman"/>
                <a:cs typeface="Times New Roman"/>
                <a:sym typeface="Times New Roman"/>
              </a:rPr>
              <a:t>Conclusion</a:t>
            </a:r>
            <a:endParaRPr/>
          </a:p>
        </p:txBody>
      </p:sp>
      <p:sp>
        <p:nvSpPr>
          <p:cNvPr id="234" name="Google Shape;234;p19"/>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
        <p:nvSpPr>
          <p:cNvPr id="235" name="Google Shape;235;p19"/>
          <p:cNvSpPr txBox="1"/>
          <p:nvPr/>
        </p:nvSpPr>
        <p:spPr>
          <a:xfrm>
            <a:off x="457200" y="1371602"/>
            <a:ext cx="8229600" cy="46377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In conclusion, ChessUnity stands as a dynamic and inclusive online chess platform, designed with a keen focus on accessibility and engagement for players of all skill levels. With its versatile gaming options, seamless integration of tournament hosting, and innovative features like video calls and puzzles. </a:t>
            </a:r>
            <a:endParaRPr sz="18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8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Chess Unity not only enriches the chess-playing experience but also extends its reach to a diverse and enthusiastic gaming community. Chess Unity offers a comprehensive and enjoyable chess experience that goes beyond traditional boundaries.</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1"/>
          <p:cNvSpPr txBox="1">
            <a:spLocks noGrp="1"/>
          </p:cNvSpPr>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US" sz="1800" u="sng" dirty="0">
                <a:solidFill>
                  <a:schemeClr val="hlink"/>
                </a:solidFill>
                <a:latin typeface="Times New Roman"/>
                <a:ea typeface="Times New Roman"/>
                <a:cs typeface="Times New Roman"/>
                <a:sym typeface="Times New Roman"/>
                <a:hlinkClick r:id="rId3"/>
              </a:rPr>
              <a:t>[1]</a:t>
            </a:r>
            <a:r>
              <a:rPr lang="en-US" sz="1800" dirty="0">
                <a:latin typeface="Times New Roman"/>
                <a:ea typeface="Times New Roman"/>
                <a:cs typeface="Times New Roman"/>
                <a:sym typeface="Times New Roman"/>
              </a:rPr>
              <a:t> Yamada </a:t>
            </a:r>
            <a:r>
              <a:rPr lang="en-US" sz="1800" dirty="0" err="1">
                <a:latin typeface="Times New Roman"/>
                <a:ea typeface="Times New Roman"/>
                <a:cs typeface="Times New Roman"/>
                <a:sym typeface="Times New Roman"/>
              </a:rPr>
              <a:t>Habuki</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Nobuka</a:t>
            </a:r>
            <a:r>
              <a:rPr lang="en-US" sz="1800" dirty="0">
                <a:latin typeface="Times New Roman"/>
                <a:ea typeface="Times New Roman"/>
                <a:cs typeface="Times New Roman"/>
                <a:sym typeface="Times New Roman"/>
              </a:rPr>
              <a:t> Kishi, Masato </a:t>
            </a:r>
            <a:r>
              <a:rPr lang="en-US" sz="1800" dirty="0" err="1">
                <a:latin typeface="Times New Roman"/>
                <a:ea typeface="Times New Roman"/>
                <a:cs typeface="Times New Roman"/>
                <a:sym typeface="Times New Roman"/>
              </a:rPr>
              <a:t>Oguchi</a:t>
            </a:r>
            <a:r>
              <a:rPr lang="en-US" sz="1800" dirty="0">
                <a:latin typeface="Times New Roman"/>
                <a:ea typeface="Times New Roman"/>
                <a:cs typeface="Times New Roman"/>
                <a:sym typeface="Times New Roman"/>
              </a:rPr>
              <a:t>, Miyuki Nakano, “A Method for Estimating Online Chess Game Player Ratings with Decision Tree.” </a:t>
            </a:r>
            <a:r>
              <a:rPr lang="en-US" sz="1800" i="1" dirty="0">
                <a:latin typeface="Times New Roman"/>
                <a:ea typeface="Times New Roman"/>
                <a:cs typeface="Times New Roman"/>
                <a:sym typeface="Times New Roman"/>
              </a:rPr>
              <a:t>IEEE International Conference on Big Data and Smart Computing (</a:t>
            </a:r>
            <a:r>
              <a:rPr lang="en-US" sz="1800" i="1" dirty="0" err="1">
                <a:latin typeface="Times New Roman"/>
                <a:ea typeface="Times New Roman"/>
                <a:cs typeface="Times New Roman"/>
                <a:sym typeface="Times New Roman"/>
              </a:rPr>
              <a:t>BigComp</a:t>
            </a:r>
            <a:r>
              <a:rPr lang="en-US" sz="1800" i="1" dirty="0">
                <a:latin typeface="Times New Roman"/>
                <a:ea typeface="Times New Roman"/>
                <a:cs typeface="Times New Roman"/>
                <a:sym typeface="Times New Roman"/>
              </a:rPr>
              <a:t>)</a:t>
            </a:r>
            <a:r>
              <a:rPr lang="en-US" sz="1800" dirty="0">
                <a:latin typeface="Times New Roman"/>
                <a:ea typeface="Times New Roman"/>
                <a:cs typeface="Times New Roman"/>
                <a:sym typeface="Times New Roman"/>
              </a:rPr>
              <a:t>, Feb 2023, DOI:10.1109/BigComp57234.2023.00066</a:t>
            </a:r>
            <a:endParaRPr sz="1800" dirty="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US" sz="1800" u="sng" dirty="0">
                <a:solidFill>
                  <a:schemeClr val="hlink"/>
                </a:solidFill>
                <a:latin typeface="Times New Roman"/>
                <a:ea typeface="Times New Roman"/>
                <a:cs typeface="Times New Roman"/>
                <a:sym typeface="Times New Roman"/>
                <a:hlinkClick r:id="rId4"/>
              </a:rPr>
              <a:t>[2]</a:t>
            </a:r>
            <a:r>
              <a:rPr lang="en-US" sz="1800" u="sng" dirty="0">
                <a:solidFill>
                  <a:schemeClr val="hlink"/>
                </a:solidFill>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Preet </a:t>
            </a:r>
            <a:r>
              <a:rPr lang="en-US" sz="1800" dirty="0" err="1">
                <a:latin typeface="Times New Roman"/>
                <a:ea typeface="Times New Roman"/>
                <a:cs typeface="Times New Roman"/>
                <a:sym typeface="Times New Roman"/>
              </a:rPr>
              <a:t>Karia</a:t>
            </a:r>
            <a:r>
              <a:rPr lang="en-US" sz="1800" dirty="0">
                <a:latin typeface="Times New Roman"/>
                <a:ea typeface="Times New Roman"/>
                <a:cs typeface="Times New Roman"/>
                <a:sym typeface="Times New Roman"/>
              </a:rPr>
              <a:t>, Vaibhav Jain,  </a:t>
            </a:r>
            <a:r>
              <a:rPr lang="en-US" sz="1800" dirty="0" err="1">
                <a:latin typeface="Times New Roman"/>
                <a:ea typeface="Times New Roman"/>
                <a:cs typeface="Times New Roman"/>
                <a:sym typeface="Times New Roman"/>
              </a:rPr>
              <a:t>Monik</a:t>
            </a:r>
            <a:r>
              <a:rPr lang="en-US" sz="1800" dirty="0">
                <a:latin typeface="Times New Roman"/>
                <a:ea typeface="Times New Roman"/>
                <a:cs typeface="Times New Roman"/>
                <a:sym typeface="Times New Roman"/>
              </a:rPr>
              <a:t> Shah, Sarika Rane “Digitization of Chess Board and Predication of Next Move” </a:t>
            </a:r>
            <a:r>
              <a:rPr lang="en-US" sz="1800" i="1" dirty="0">
                <a:latin typeface="Times New Roman"/>
                <a:ea typeface="Times New Roman"/>
                <a:cs typeface="Times New Roman"/>
                <a:sym typeface="Times New Roman"/>
              </a:rPr>
              <a:t>IEEE International Conference for Convergence in Technology (I2CT) , </a:t>
            </a:r>
            <a:r>
              <a:rPr lang="en-US" sz="1800" dirty="0">
                <a:latin typeface="Times New Roman"/>
                <a:ea typeface="Times New Roman"/>
                <a:cs typeface="Times New Roman"/>
                <a:sym typeface="Times New Roman"/>
              </a:rPr>
              <a:t>July 2022, DOI: 10.1109/I2CT54291.2022.9825379</a:t>
            </a:r>
            <a:endParaRPr sz="1800" dirty="0">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endParaRPr sz="1800" dirty="0"/>
          </a:p>
          <a:p>
            <a:pPr marL="0" marR="0" lvl="0" indent="0" algn="just" rtl="0">
              <a:lnSpc>
                <a:spcPct val="100000"/>
              </a:lnSpc>
              <a:spcBef>
                <a:spcPts val="0"/>
              </a:spcBef>
              <a:spcAft>
                <a:spcPts val="0"/>
              </a:spcAft>
              <a:buClr>
                <a:schemeClr val="dk1"/>
              </a:buClr>
              <a:buSzPts val="1100"/>
              <a:buFont typeface="Arial"/>
              <a:buNone/>
            </a:pPr>
            <a:r>
              <a:rPr lang="en-US" sz="1800" u="sng" dirty="0">
                <a:solidFill>
                  <a:schemeClr val="hlink"/>
                </a:solidFill>
                <a:latin typeface="Times New Roman"/>
                <a:ea typeface="Times New Roman"/>
                <a:cs typeface="Times New Roman"/>
                <a:sym typeface="Times New Roman"/>
                <a:hlinkClick r:id="rId5"/>
              </a:rPr>
              <a:t>[3]</a:t>
            </a:r>
            <a:r>
              <a:rPr lang="en-US" sz="1100" u="sng" dirty="0">
                <a:solidFill>
                  <a:schemeClr val="hlink"/>
                </a:solidFill>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Reyhan</a:t>
            </a:r>
            <a:r>
              <a:rPr lang="en-US" sz="1800" dirty="0">
                <a:latin typeface="Times New Roman"/>
                <a:ea typeface="Times New Roman"/>
                <a:cs typeface="Times New Roman"/>
                <a:sym typeface="Times New Roman"/>
              </a:rPr>
              <a:t> Patria , Sean </a:t>
            </a:r>
            <a:r>
              <a:rPr lang="en-US" sz="1800" dirty="0" err="1">
                <a:latin typeface="Times New Roman"/>
                <a:ea typeface="Times New Roman"/>
                <a:cs typeface="Times New Roman"/>
                <a:sym typeface="Times New Roman"/>
              </a:rPr>
              <a:t>Favian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Anggoro</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Caturdewa</a:t>
            </a:r>
            <a:r>
              <a:rPr lang="en-US" sz="1800" dirty="0">
                <a:latin typeface="Times New Roman"/>
                <a:ea typeface="Times New Roman"/>
                <a:cs typeface="Times New Roman"/>
                <a:sym typeface="Times New Roman"/>
              </a:rPr>
              <a:t> , </a:t>
            </a:r>
            <a:r>
              <a:rPr lang="en-US" sz="1800" dirty="0" err="1">
                <a:latin typeface="Times New Roman"/>
                <a:ea typeface="Times New Roman"/>
                <a:cs typeface="Times New Roman"/>
                <a:sym typeface="Times New Roman"/>
              </a:rPr>
              <a:t>Derwin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Suhartono</a:t>
            </a:r>
            <a:r>
              <a:rPr lang="en-US" sz="1800" dirty="0">
                <a:latin typeface="Times New Roman"/>
                <a:ea typeface="Times New Roman"/>
                <a:cs typeface="Times New Roman"/>
                <a:sym typeface="Times New Roman"/>
              </a:rPr>
              <a:t> “Cheat Detection on Online Chess Game Using Convolutional and Dense Neural Network” </a:t>
            </a:r>
            <a:r>
              <a:rPr lang="en-US" sz="1800" i="1" dirty="0">
                <a:latin typeface="Times New Roman"/>
                <a:ea typeface="Times New Roman"/>
                <a:cs typeface="Times New Roman"/>
                <a:sym typeface="Times New Roman"/>
              </a:rPr>
              <a:t>International Seminar on Research of Information Technology and Intelligent Systems (ISRITI)</a:t>
            </a:r>
            <a:r>
              <a:rPr lang="en-US" sz="1800" dirty="0">
                <a:latin typeface="Times New Roman"/>
                <a:ea typeface="Times New Roman"/>
                <a:cs typeface="Times New Roman"/>
                <a:sym typeface="Times New Roman"/>
              </a:rPr>
              <a:t> , February 2022, DOI: 10.1109/ISRITI54043.2021.9702792</a:t>
            </a:r>
            <a:endParaRPr sz="1800" dirty="0">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p:txBody>
      </p:sp>
      <p:sp>
        <p:nvSpPr>
          <p:cNvPr id="241" name="Google Shape;241;p21"/>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References</a:t>
            </a:r>
            <a:endParaRPr/>
          </a:p>
        </p:txBody>
      </p:sp>
      <p:sp>
        <p:nvSpPr>
          <p:cNvPr id="242" name="Google Shape;242;p21"/>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8b86a99d7a_2_0"/>
          <p:cNvSpPr txBox="1">
            <a:spLocks noGrp="1"/>
          </p:cNvSpPr>
          <p:nvPr>
            <p:ph type="title"/>
          </p:nvPr>
        </p:nvSpPr>
        <p:spPr>
          <a:xfrm>
            <a:off x="457200" y="122237"/>
            <a:ext cx="8229600" cy="639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References</a:t>
            </a:r>
            <a:endParaRPr/>
          </a:p>
        </p:txBody>
      </p:sp>
      <p:sp>
        <p:nvSpPr>
          <p:cNvPr id="249" name="Google Shape;249;g28b86a99d7a_2_0"/>
          <p:cNvSpPr txBox="1">
            <a:spLocks noGrp="1"/>
          </p:cNvSpPr>
          <p:nvPr>
            <p:ph type="body" idx="1"/>
          </p:nvPr>
        </p:nvSpPr>
        <p:spPr>
          <a:xfrm>
            <a:off x="457200" y="1066800"/>
            <a:ext cx="8229600" cy="51816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None/>
            </a:pPr>
            <a:endParaRPr sz="1800" dirty="0">
              <a:latin typeface="Times New Roman"/>
              <a:ea typeface="Times New Roman"/>
              <a:cs typeface="Times New Roman"/>
              <a:sym typeface="Times New Roman"/>
            </a:endParaRPr>
          </a:p>
          <a:p>
            <a:pPr marL="0" lvl="0" indent="0" algn="just" rtl="0">
              <a:spcBef>
                <a:spcPts val="0"/>
              </a:spcBef>
              <a:spcAft>
                <a:spcPts val="0"/>
              </a:spcAft>
              <a:buNone/>
            </a:pPr>
            <a:r>
              <a:rPr lang="en-US" sz="1800" u="sng" dirty="0">
                <a:solidFill>
                  <a:schemeClr val="hlink"/>
                </a:solidFill>
                <a:latin typeface="Times New Roman"/>
                <a:ea typeface="Times New Roman"/>
                <a:cs typeface="Times New Roman"/>
                <a:sym typeface="Times New Roman"/>
                <a:hlinkClick r:id="rId3"/>
              </a:rPr>
              <a:t>[4]</a:t>
            </a:r>
            <a:r>
              <a:rPr lang="en-US" sz="1800" u="sng" dirty="0">
                <a:solidFill>
                  <a:schemeClr val="hlink"/>
                </a:solidFill>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Liu </a:t>
            </a:r>
            <a:r>
              <a:rPr lang="en-US" sz="1800" dirty="0" err="1">
                <a:latin typeface="Times New Roman"/>
                <a:ea typeface="Times New Roman"/>
                <a:cs typeface="Times New Roman"/>
                <a:sym typeface="Times New Roman"/>
              </a:rPr>
              <a:t>Jiasen</a:t>
            </a:r>
            <a:r>
              <a:rPr lang="en-US" sz="1800" dirty="0">
                <a:latin typeface="Times New Roman"/>
                <a:ea typeface="Times New Roman"/>
                <a:cs typeface="Times New Roman"/>
                <a:sym typeface="Times New Roman"/>
              </a:rPr>
              <a:t>, “Enhancing Chess Engine with a Personalized Quantitative Database.” </a:t>
            </a:r>
            <a:r>
              <a:rPr lang="en-US" sz="1800" i="1" dirty="0">
                <a:latin typeface="Times New Roman"/>
                <a:ea typeface="Times New Roman"/>
                <a:cs typeface="Times New Roman"/>
                <a:sym typeface="Times New Roman"/>
              </a:rPr>
              <a:t>IEEE Integrated STEM Education Conference (ISEC)</a:t>
            </a:r>
            <a:r>
              <a:rPr lang="en-US" sz="1800" dirty="0">
                <a:latin typeface="Times New Roman"/>
                <a:ea typeface="Times New Roman"/>
                <a:cs typeface="Times New Roman"/>
                <a:sym typeface="Times New Roman"/>
              </a:rPr>
              <a:t>, March 2021, DOI:10.1109/ISEC52395.2021.9763951</a:t>
            </a:r>
            <a:endParaRPr sz="1800" dirty="0">
              <a:latin typeface="Times New Roman"/>
              <a:ea typeface="Times New Roman"/>
              <a:cs typeface="Times New Roman"/>
              <a:sym typeface="Times New Roman"/>
            </a:endParaRPr>
          </a:p>
          <a:p>
            <a:pPr marL="0" lvl="0" indent="0" algn="just" rtl="0">
              <a:spcBef>
                <a:spcPts val="0"/>
              </a:spcBef>
              <a:spcAft>
                <a:spcPts val="0"/>
              </a:spcAft>
              <a:buNone/>
            </a:pPr>
            <a:endParaRPr sz="1800"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1800" u="sng" dirty="0">
                <a:solidFill>
                  <a:schemeClr val="hlink"/>
                </a:solidFill>
                <a:latin typeface="Times New Roman"/>
                <a:ea typeface="Times New Roman"/>
                <a:cs typeface="Times New Roman"/>
                <a:sym typeface="Times New Roman"/>
                <a:hlinkClick r:id="rId4"/>
              </a:rPr>
              <a:t>[5]</a:t>
            </a:r>
            <a:r>
              <a:rPr lang="en-US" sz="1800" u="sng" dirty="0">
                <a:solidFill>
                  <a:schemeClr val="hlink"/>
                </a:solidFill>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Azlan</a:t>
            </a:r>
            <a:r>
              <a:rPr lang="en-US" sz="1800" dirty="0">
                <a:latin typeface="Times New Roman"/>
                <a:ea typeface="Times New Roman"/>
                <a:cs typeface="Times New Roman"/>
                <a:sym typeface="Times New Roman"/>
              </a:rPr>
              <a:t> Iqbal, “An Algorithm for Automatically Updating a Forsyth-Edwards Notation String Without an Array Board Representation”,</a:t>
            </a:r>
            <a:r>
              <a:rPr lang="en-US" sz="1800" i="1" dirty="0">
                <a:latin typeface="Times New Roman"/>
                <a:ea typeface="Times New Roman"/>
                <a:cs typeface="Times New Roman"/>
                <a:sym typeface="Times New Roman"/>
              </a:rPr>
              <a:t> 8th International Conference on Information Technology and Multimedia (ICIMU), </a:t>
            </a:r>
            <a:r>
              <a:rPr lang="en-US" sz="1800" dirty="0">
                <a:latin typeface="Times New Roman"/>
                <a:ea typeface="Times New Roman"/>
                <a:cs typeface="Times New Roman"/>
                <a:sym typeface="Times New Roman"/>
              </a:rPr>
              <a:t>November 2020, DOI:10.1109/ICIMU49871.2020.9243487</a:t>
            </a:r>
            <a:endParaRPr sz="1800" dirty="0">
              <a:latin typeface="Times New Roman"/>
              <a:ea typeface="Times New Roman"/>
              <a:cs typeface="Times New Roman"/>
              <a:sym typeface="Times New Roman"/>
            </a:endParaRPr>
          </a:p>
          <a:p>
            <a:pPr marL="0" lvl="0" indent="0" algn="l" rtl="0">
              <a:spcBef>
                <a:spcPts val="360"/>
              </a:spcBef>
              <a:spcAft>
                <a:spcPts val="0"/>
              </a:spcAft>
              <a:buNone/>
            </a:pPr>
            <a:endParaRPr dirty="0"/>
          </a:p>
        </p:txBody>
      </p:sp>
      <p:sp>
        <p:nvSpPr>
          <p:cNvPr id="250" name="Google Shape;250;g28b86a99d7a_2_0"/>
          <p:cNvSpPr txBox="1">
            <a:spLocks noGrp="1"/>
          </p:cNvSpPr>
          <p:nvPr>
            <p:ph type="sldNum" idx="12"/>
          </p:nvPr>
        </p:nvSpPr>
        <p:spPr>
          <a:xfrm>
            <a:off x="6553200" y="6378575"/>
            <a:ext cx="21336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1400"/>
              <a:buFont typeface="Arial"/>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2"/>
          <p:cNvSpPr txBox="1">
            <a:spLocks noGrp="1"/>
          </p:cNvSpPr>
          <p:nvPr>
            <p:ph type="title"/>
          </p:nvPr>
        </p:nvSpPr>
        <p:spPr>
          <a:xfrm>
            <a:off x="447675" y="27130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9600"/>
              <a:buFont typeface="Times New Roman"/>
              <a:buNone/>
            </a:pPr>
            <a:r>
              <a:rPr lang="en-US" sz="9600" b="0" i="0" u="none">
                <a:solidFill>
                  <a:schemeClr val="dk2"/>
                </a:solidFill>
                <a:latin typeface="Times New Roman"/>
                <a:ea typeface="Times New Roman"/>
                <a:cs typeface="Times New Roman"/>
                <a:sym typeface="Times New Roman"/>
              </a:rPr>
              <a:t>Thank You !!!</a:t>
            </a:r>
            <a:endParaRPr/>
          </a:p>
        </p:txBody>
      </p:sp>
      <p:sp>
        <p:nvSpPr>
          <p:cNvPr id="256" name="Google Shape;256;p22"/>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00" name="Google Shape;100;p3"/>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
        <p:nvSpPr>
          <p:cNvPr id="101" name="Google Shape;101;p3"/>
          <p:cNvSpPr txBox="1"/>
          <p:nvPr/>
        </p:nvSpPr>
        <p:spPr>
          <a:xfrm>
            <a:off x="457200" y="1066795"/>
            <a:ext cx="8229600" cy="47244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800"/>
              </a:spcBef>
              <a:spcAft>
                <a:spcPts val="0"/>
              </a:spcAft>
              <a:buClr>
                <a:schemeClr val="dk1"/>
              </a:buClr>
              <a:buSzPts val="1100"/>
              <a:buFont typeface="Arial"/>
              <a:buNone/>
            </a:pPr>
            <a:r>
              <a:rPr lang="en-US" sz="1800">
                <a:solidFill>
                  <a:srgbClr val="1F1F1F"/>
                </a:solidFill>
                <a:highlight>
                  <a:schemeClr val="lt1"/>
                </a:highlight>
                <a:latin typeface="Times New Roman"/>
                <a:ea typeface="Times New Roman"/>
                <a:cs typeface="Times New Roman"/>
                <a:sym typeface="Times New Roman"/>
              </a:rPr>
              <a:t>ChessUnity is the online chess platform that allows players to compete against each other. The system is designed to be accessible to players of all skill levels, with a variety of features to make it challenging and engaging for everyone.  </a:t>
            </a:r>
            <a:endParaRPr sz="1800">
              <a:solidFill>
                <a:srgbClr val="1F1F1F"/>
              </a:solidFill>
              <a:highlight>
                <a:schemeClr val="lt1"/>
              </a:highlight>
              <a:latin typeface="Times New Roman"/>
              <a:ea typeface="Times New Roman"/>
              <a:cs typeface="Times New Roman"/>
              <a:sym typeface="Times New Roman"/>
            </a:endParaRPr>
          </a:p>
          <a:p>
            <a:pPr marL="0" lvl="0" indent="0" algn="just" rtl="0">
              <a:lnSpc>
                <a:spcPct val="115000"/>
              </a:lnSpc>
              <a:spcBef>
                <a:spcPts val="1800"/>
              </a:spcBef>
              <a:spcAft>
                <a:spcPts val="0"/>
              </a:spcAft>
              <a:buClr>
                <a:schemeClr val="dk1"/>
              </a:buClr>
              <a:buSzPts val="1100"/>
              <a:buFont typeface="Arial"/>
              <a:buNone/>
            </a:pPr>
            <a:r>
              <a:rPr lang="en-US" sz="1800">
                <a:solidFill>
                  <a:srgbClr val="1F1F1F"/>
                </a:solidFill>
                <a:highlight>
                  <a:schemeClr val="lt1"/>
                </a:highlight>
                <a:latin typeface="Times New Roman"/>
                <a:ea typeface="Times New Roman"/>
                <a:cs typeface="Times New Roman"/>
                <a:sym typeface="Times New Roman"/>
              </a:rPr>
              <a:t>The system offers a versatile gaming experience, featuring both single-player and multiplayer modes. Additionally, Chess Unity empowers users with the capability to initiate video calls while actively participating in chess games, irrespective of their user status whether they are guest users or authenticated users. </a:t>
            </a:r>
            <a:endParaRPr sz="1800">
              <a:solidFill>
                <a:srgbClr val="1F1F1F"/>
              </a:solidFill>
              <a:highlight>
                <a:schemeClr val="lt1"/>
              </a:highlight>
              <a:latin typeface="Times New Roman"/>
              <a:ea typeface="Times New Roman"/>
              <a:cs typeface="Times New Roman"/>
              <a:sym typeface="Times New Roman"/>
            </a:endParaRPr>
          </a:p>
          <a:p>
            <a:pPr marL="0" lvl="0" indent="0" algn="just" rtl="0">
              <a:lnSpc>
                <a:spcPct val="115000"/>
              </a:lnSpc>
              <a:spcBef>
                <a:spcPts val="1800"/>
              </a:spcBef>
              <a:spcAft>
                <a:spcPts val="1800"/>
              </a:spcAft>
              <a:buClr>
                <a:schemeClr val="dk1"/>
              </a:buClr>
              <a:buSzPts val="1100"/>
              <a:buFont typeface="Arial"/>
              <a:buNone/>
            </a:pPr>
            <a:r>
              <a:rPr lang="en-US" sz="1800">
                <a:solidFill>
                  <a:srgbClr val="1F1F1F"/>
                </a:solidFill>
                <a:highlight>
                  <a:schemeClr val="lt1"/>
                </a:highlight>
                <a:latin typeface="Times New Roman"/>
                <a:ea typeface="Times New Roman"/>
                <a:cs typeface="Times New Roman"/>
                <a:sym typeface="Times New Roman"/>
              </a:rPr>
              <a:t>The system seamlessly integrates tournament hosting. Chess Unity offers remarkable flexibility by facilitating various tournament formats, including classic, rapid, and blitz modes. Moreover, Chess Unity introduces a puzzle feature, complete with a user-friendly and adaptable interface, enhancing the overall gaming experience and further extending the application's appeal.</a:t>
            </a:r>
            <a:endParaRPr sz="1800">
              <a:solidFill>
                <a:srgbClr val="1F1F1F"/>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b="1">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sp>
        <p:nvSpPr>
          <p:cNvPr id="107" name="Google Shape;107;p5"/>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
        <p:nvSpPr>
          <p:cNvPr id="108" name="Google Shape;108;p5"/>
          <p:cNvSpPr txBox="1"/>
          <p:nvPr/>
        </p:nvSpPr>
        <p:spPr>
          <a:xfrm>
            <a:off x="512775" y="1371605"/>
            <a:ext cx="8229600" cy="4114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Chess has grown in popularity in India, with a growing interest among young people to play and study the game. The complexity of chess can be overwhelming to someone who is just starting. This spike of interest has prompted us to establish a specialized chess hub - a complete platform where chess admirers of all ages can meet. </a:t>
            </a:r>
            <a:endParaRPr sz="18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system act as a stepping stone for a chess beginner, providing a thriving community where players can engage with one another, play chess games, expand their knowledge through interactions with fellow enthusiasts, solve puzzles to sharpen their skills, compete in tournaments, watch live chess games of other players, and enjoy a variety of other chess-related activities.</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b="1">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14" name="Google Shape;114;p6"/>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
        <p:nvSpPr>
          <p:cNvPr id="115" name="Google Shape;115;p6"/>
          <p:cNvSpPr txBox="1"/>
          <p:nvPr/>
        </p:nvSpPr>
        <p:spPr>
          <a:xfrm>
            <a:off x="457195" y="1371595"/>
            <a:ext cx="8229600" cy="4114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In the past few years, chess has gained immense popularity in India. To tap into this growing interest and establish a flourishing chess community in the country, there is a need for comprehensive online chess platform. </a:t>
            </a:r>
            <a:endParaRPr sz="18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This system aims to be the ultimate destination for chess lovers, offering a range of thrilling features such as multiplayer games, challenging computer opponents, hosting and participating in tournaments, and solving puzzles. </a:t>
            </a:r>
            <a:endParaRPr sz="18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main objective is to create a platform that meets the special needs of the Indian chess community while providing a seamless and pleasurable experience for all users.</a:t>
            </a:r>
            <a:endParaRPr sz="180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b="1">
                <a:latin typeface="Times New Roman"/>
                <a:ea typeface="Times New Roman"/>
                <a:cs typeface="Times New Roman"/>
                <a:sym typeface="Times New Roman"/>
              </a:rPr>
              <a:t>Scope of the Project</a:t>
            </a:r>
            <a:endParaRPr>
              <a:latin typeface="Times New Roman"/>
              <a:ea typeface="Times New Roman"/>
              <a:cs typeface="Times New Roman"/>
              <a:sym typeface="Times New Roman"/>
            </a:endParaRPr>
          </a:p>
        </p:txBody>
      </p:sp>
      <p:sp>
        <p:nvSpPr>
          <p:cNvPr id="121" name="Google Shape;121;p20"/>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
        <p:nvSpPr>
          <p:cNvPr id="122" name="Google Shape;122;p20"/>
          <p:cNvSpPr txBox="1">
            <a:spLocks noGrp="1"/>
          </p:cNvSpPr>
          <p:nvPr>
            <p:ph type="body" idx="1"/>
          </p:nvPr>
        </p:nvSpPr>
        <p:spPr>
          <a:xfrm>
            <a:off x="457200" y="1066800"/>
            <a:ext cx="8229600" cy="639762"/>
          </a:xfrm>
          <a:prstGeom prst="rect">
            <a:avLst/>
          </a:prstGeom>
          <a:noFill/>
          <a:ln>
            <a:noFill/>
          </a:ln>
        </p:spPr>
        <p:txBody>
          <a:bodyPr spcFirstLastPara="1" wrap="square" lIns="91425" tIns="45700" rIns="91425" bIns="45700" anchor="t" anchorCtr="0">
            <a:noAutofit/>
          </a:bodyPr>
          <a:lstStyle/>
          <a:p>
            <a:pPr marL="457200" marR="0" lvl="1" indent="0" algn="l" rtl="0">
              <a:lnSpc>
                <a:spcPct val="100000"/>
              </a:lnSpc>
              <a:spcBef>
                <a:spcPts val="0"/>
              </a:spcBef>
              <a:spcAft>
                <a:spcPts val="0"/>
              </a:spcAft>
              <a:buClr>
                <a:schemeClr val="dk1"/>
              </a:buClr>
              <a:buSzPts val="2400"/>
              <a:buFont typeface="Times New Roman"/>
              <a:buNone/>
            </a:pPr>
            <a:endParaRPr/>
          </a:p>
          <a:p>
            <a:pPr marL="0" marR="0" lvl="0" indent="0" algn="ctr" rtl="0">
              <a:lnSpc>
                <a:spcPct val="100000"/>
              </a:lnSpc>
              <a:spcBef>
                <a:spcPts val="480"/>
              </a:spcBef>
              <a:spcAft>
                <a:spcPts val="0"/>
              </a:spcAft>
              <a:buClr>
                <a:schemeClr val="dk1"/>
              </a:buClr>
              <a:buSzPts val="2400"/>
              <a:buFont typeface="Arial"/>
              <a:buNone/>
            </a:pPr>
            <a:endParaRPr sz="2400" b="0" i="0" u="none">
              <a:solidFill>
                <a:schemeClr val="dk1"/>
              </a:solidFill>
              <a:latin typeface="Times New Roman"/>
              <a:ea typeface="Times New Roman"/>
              <a:cs typeface="Times New Roman"/>
              <a:sym typeface="Times New Roman"/>
            </a:endParaRPr>
          </a:p>
          <a:p>
            <a:pPr marL="342900" marR="0" lvl="0" indent="-190500" algn="l" rtl="0">
              <a:lnSpc>
                <a:spcPct val="100000"/>
              </a:lnSpc>
              <a:spcBef>
                <a:spcPts val="480"/>
              </a:spcBef>
              <a:spcAft>
                <a:spcPts val="0"/>
              </a:spcAft>
              <a:buClr>
                <a:schemeClr val="dk1"/>
              </a:buClr>
              <a:buSzPts val="2400"/>
              <a:buFont typeface="Arial"/>
              <a:buNone/>
            </a:pPr>
            <a:endParaRPr sz="2400" b="0" i="0" u="none">
              <a:solidFill>
                <a:schemeClr val="dk1"/>
              </a:solidFill>
              <a:latin typeface="Times New Roman"/>
              <a:ea typeface="Times New Roman"/>
              <a:cs typeface="Times New Roman"/>
              <a:sym typeface="Times New Roman"/>
            </a:endParaRPr>
          </a:p>
        </p:txBody>
      </p:sp>
      <p:sp>
        <p:nvSpPr>
          <p:cNvPr id="123" name="Google Shape;123;p20"/>
          <p:cNvSpPr txBox="1"/>
          <p:nvPr/>
        </p:nvSpPr>
        <p:spPr>
          <a:xfrm>
            <a:off x="137160" y="1178324"/>
            <a:ext cx="8587840" cy="4801851"/>
          </a:xfrm>
          <a:prstGeom prst="rect">
            <a:avLst/>
          </a:prstGeom>
          <a:noFill/>
          <a:ln>
            <a:noFill/>
          </a:ln>
        </p:spPr>
        <p:txBody>
          <a:bodyPr spcFirstLastPara="1" wrap="square" lIns="91425" tIns="45700" rIns="91425" bIns="45700" anchor="t" anchorCtr="0">
            <a:noAutofit/>
          </a:bodyPr>
          <a:lstStyle/>
          <a:p>
            <a:pPr marL="457200" lvl="0" indent="-342900" algn="just" rtl="0">
              <a:lnSpc>
                <a:spcPct val="115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The scope of the Chess Unity Application encompasses the development of a web application. This application offers a versatile gaming experience</a:t>
            </a:r>
            <a:endParaRPr sz="18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Char char="●"/>
            </a:pPr>
            <a:r>
              <a:rPr lang="en-US" sz="1800" b="1" dirty="0">
                <a:latin typeface="Times New Roman"/>
                <a:ea typeface="Times New Roman"/>
                <a:cs typeface="Times New Roman"/>
                <a:sym typeface="Times New Roman"/>
              </a:rPr>
              <a:t>Dual  Modes.</a:t>
            </a:r>
            <a:endParaRPr sz="1800" b="1" dirty="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r>
              <a:rPr lang="en-US" sz="1800" dirty="0">
                <a:latin typeface="Times New Roman"/>
                <a:ea typeface="Times New Roman"/>
                <a:cs typeface="Times New Roman"/>
                <a:sym typeface="Times New Roman"/>
              </a:rPr>
              <a:t>&gt;</a:t>
            </a:r>
            <a:r>
              <a:rPr lang="en-US" sz="1800" b="1" dirty="0">
                <a:latin typeface="Times New Roman"/>
                <a:ea typeface="Times New Roman"/>
                <a:cs typeface="Times New Roman"/>
                <a:sym typeface="Times New Roman"/>
              </a:rPr>
              <a:t>Singleplayer</a:t>
            </a:r>
            <a:r>
              <a:rPr lang="en-US" sz="1800" dirty="0">
                <a:latin typeface="Times New Roman"/>
                <a:ea typeface="Times New Roman"/>
                <a:cs typeface="Times New Roman"/>
                <a:sym typeface="Times New Roman"/>
              </a:rPr>
              <a:t>: Users can engage in chess matches against computer opponents. &gt;</a:t>
            </a:r>
            <a:r>
              <a:rPr lang="en-US" sz="1800" b="1" dirty="0">
                <a:latin typeface="Times New Roman"/>
                <a:ea typeface="Times New Roman"/>
                <a:cs typeface="Times New Roman"/>
                <a:sym typeface="Times New Roman"/>
              </a:rPr>
              <a:t>Multiplayer</a:t>
            </a:r>
            <a:r>
              <a:rPr lang="en-US" sz="1800" dirty="0">
                <a:latin typeface="Times New Roman"/>
                <a:ea typeface="Times New Roman"/>
                <a:cs typeface="Times New Roman"/>
                <a:sym typeface="Times New Roman"/>
              </a:rPr>
              <a:t>:  Enables users to   compete with others, with or without the need to log in to the application.  </a:t>
            </a:r>
            <a:endParaRPr sz="18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Empowers users with the capability to initiate video calls while actively participating in chess games irrespective of their user status whether they are guest users or authenticated users.</a:t>
            </a:r>
            <a:endParaRPr sz="18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Tournament hosting, accommodating up to 100 participants. Streaming of live tournaments</a:t>
            </a:r>
            <a:endParaRPr sz="18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Introduces a puzzle feature</a:t>
            </a:r>
            <a:endParaRPr sz="1800" dirty="0">
              <a:latin typeface="Times New Roman"/>
              <a:ea typeface="Times New Roman"/>
              <a:cs typeface="Times New Roman"/>
              <a:sym typeface="Times New Roman"/>
            </a:endParaRPr>
          </a:p>
          <a:p>
            <a:pPr marL="457200" lvl="0" indent="-342900" algn="just" rtl="0">
              <a:lnSpc>
                <a:spcPct val="115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A user-friendly and adaptable interface, enhancing the overall gaming experience and further extending the application's appeal.</a:t>
            </a:r>
            <a:endParaRPr sz="18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Literature Survey</a:t>
            </a:r>
            <a:endParaRPr/>
          </a:p>
        </p:txBody>
      </p:sp>
      <p:sp>
        <p:nvSpPr>
          <p:cNvPr id="129" name="Google Shape;129;p7"/>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graphicFrame>
        <p:nvGraphicFramePr>
          <p:cNvPr id="130" name="Google Shape;130;p7"/>
          <p:cNvGraphicFramePr/>
          <p:nvPr/>
        </p:nvGraphicFramePr>
        <p:xfrm>
          <a:off x="258538" y="1188550"/>
          <a:ext cx="8626900" cy="4776673"/>
        </p:xfrm>
        <a:graphic>
          <a:graphicData uri="http://schemas.openxmlformats.org/drawingml/2006/table">
            <a:tbl>
              <a:tblPr>
                <a:noFill/>
                <a:tableStyleId>{083CFCF9-59F6-4D40-A677-7F5AC8F98E65}</a:tableStyleId>
              </a:tblPr>
              <a:tblGrid>
                <a:gridCol w="724275">
                  <a:extLst>
                    <a:ext uri="{9D8B030D-6E8A-4147-A177-3AD203B41FA5}">
                      <a16:colId xmlns:a16="http://schemas.microsoft.com/office/drawing/2014/main" val="20000"/>
                    </a:ext>
                  </a:extLst>
                </a:gridCol>
                <a:gridCol w="2404675">
                  <a:extLst>
                    <a:ext uri="{9D8B030D-6E8A-4147-A177-3AD203B41FA5}">
                      <a16:colId xmlns:a16="http://schemas.microsoft.com/office/drawing/2014/main" val="20001"/>
                    </a:ext>
                  </a:extLst>
                </a:gridCol>
                <a:gridCol w="1324325">
                  <a:extLst>
                    <a:ext uri="{9D8B030D-6E8A-4147-A177-3AD203B41FA5}">
                      <a16:colId xmlns:a16="http://schemas.microsoft.com/office/drawing/2014/main" val="20002"/>
                    </a:ext>
                  </a:extLst>
                </a:gridCol>
                <a:gridCol w="2298300">
                  <a:extLst>
                    <a:ext uri="{9D8B030D-6E8A-4147-A177-3AD203B41FA5}">
                      <a16:colId xmlns:a16="http://schemas.microsoft.com/office/drawing/2014/main" val="20003"/>
                    </a:ext>
                  </a:extLst>
                </a:gridCol>
                <a:gridCol w="1875325">
                  <a:extLst>
                    <a:ext uri="{9D8B030D-6E8A-4147-A177-3AD203B41FA5}">
                      <a16:colId xmlns:a16="http://schemas.microsoft.com/office/drawing/2014/main" val="20004"/>
                    </a:ext>
                  </a:extLst>
                </a:gridCol>
              </a:tblGrid>
              <a:tr h="558950">
                <a:tc>
                  <a:txBody>
                    <a:bodyPr/>
                    <a:lstStyle/>
                    <a:p>
                      <a:pPr marL="0" lvl="0" indent="0" algn="ctr" rtl="0">
                        <a:lnSpc>
                          <a:spcPct val="115000"/>
                        </a:lnSpc>
                        <a:spcBef>
                          <a:spcPts val="1200"/>
                        </a:spcBef>
                        <a:spcAft>
                          <a:spcPts val="1200"/>
                        </a:spcAft>
                        <a:buNone/>
                      </a:pPr>
                      <a:r>
                        <a:rPr lang="en-US" sz="1500" b="1">
                          <a:latin typeface="Times New Roman"/>
                          <a:ea typeface="Times New Roman"/>
                          <a:cs typeface="Times New Roman"/>
                          <a:sym typeface="Times New Roman"/>
                        </a:rPr>
                        <a:t>Sr. No.</a:t>
                      </a:r>
                      <a:endParaRPr sz="1500"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b="1">
                          <a:latin typeface="Times New Roman"/>
                          <a:ea typeface="Times New Roman"/>
                          <a:cs typeface="Times New Roman"/>
                          <a:sym typeface="Times New Roman"/>
                        </a:rPr>
                        <a:t>Paper Title [Ref.]</a:t>
                      </a:r>
                      <a:endParaRPr sz="1500"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b="1">
                          <a:latin typeface="Times New Roman"/>
                          <a:ea typeface="Times New Roman"/>
                          <a:cs typeface="Times New Roman"/>
                          <a:sym typeface="Times New Roman"/>
                        </a:rPr>
                        <a:t>Author names</a:t>
                      </a:r>
                      <a:endParaRPr sz="1500"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b="1">
                          <a:latin typeface="Times New Roman"/>
                          <a:ea typeface="Times New Roman"/>
                          <a:cs typeface="Times New Roman"/>
                          <a:sym typeface="Times New Roman"/>
                        </a:rPr>
                        <a:t>Conclusion</a:t>
                      </a:r>
                      <a:endParaRPr sz="1500"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US" sz="1500" b="1">
                          <a:latin typeface="Times New Roman"/>
                          <a:ea typeface="Times New Roman"/>
                          <a:cs typeface="Times New Roman"/>
                          <a:sym typeface="Times New Roman"/>
                        </a:rPr>
                        <a:t>Research Gaps</a:t>
                      </a:r>
                      <a:endParaRPr sz="1500"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05050">
                <a:tc>
                  <a:txBody>
                    <a:bodyPr/>
                    <a:lstStyle/>
                    <a:p>
                      <a:pPr marL="0" lvl="0" indent="0" algn="just" rtl="0">
                        <a:lnSpc>
                          <a:spcPct val="115000"/>
                        </a:lnSpc>
                        <a:spcBef>
                          <a:spcPts val="1200"/>
                        </a:spcBef>
                        <a:spcAft>
                          <a:spcPts val="1200"/>
                        </a:spcAft>
                        <a:buNone/>
                      </a:pPr>
                      <a:r>
                        <a:rPr lang="en-US" sz="1500">
                          <a:latin typeface="Times New Roman"/>
                          <a:ea typeface="Times New Roman"/>
                          <a:cs typeface="Times New Roman"/>
                          <a:sym typeface="Times New Roman"/>
                        </a:rPr>
                        <a:t>1</a:t>
                      </a:r>
                      <a:endParaRPr sz="1500"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Clr>
                          <a:schemeClr val="dk1"/>
                        </a:buClr>
                        <a:buSzPts val="1100"/>
                        <a:buFont typeface="Arial"/>
                        <a:buNone/>
                      </a:pPr>
                      <a:r>
                        <a:rPr lang="en-US" sz="1500" dirty="0">
                          <a:latin typeface="Times New Roman"/>
                          <a:ea typeface="Times New Roman"/>
                          <a:cs typeface="Times New Roman"/>
                          <a:sym typeface="Times New Roman"/>
                        </a:rPr>
                        <a:t>A method for Estimating Online chess game player ratings with decision tree </a:t>
                      </a:r>
                      <a:r>
                        <a:rPr lang="en-US" u="sng" dirty="0">
                          <a:solidFill>
                            <a:schemeClr val="hlink"/>
                          </a:solidFill>
                          <a:latin typeface="Times New Roman"/>
                          <a:ea typeface="Times New Roman"/>
                          <a:cs typeface="Times New Roman"/>
                          <a:sym typeface="Times New Roman"/>
                          <a:hlinkClick r:id="rId3"/>
                        </a:rPr>
                        <a:t>[1]</a:t>
                      </a:r>
                      <a:endParaRPr sz="1500"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endParaRPr sz="1500" dirty="0">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sz="1500" dirty="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500">
                          <a:latin typeface="Times New Roman"/>
                          <a:ea typeface="Times New Roman"/>
                          <a:cs typeface="Times New Roman"/>
                          <a:sym typeface="Times New Roman"/>
                        </a:rPr>
                        <a:t>Habuki Yamada,Nobuko Kishi, Masato Oguchi, Miyuki Nakano</a:t>
                      </a:r>
                      <a:endParaRPr sz="1500"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500">
                          <a:latin typeface="Times New Roman"/>
                          <a:ea typeface="Times New Roman"/>
                          <a:cs typeface="Times New Roman"/>
                          <a:sym typeface="Times New Roman"/>
                        </a:rPr>
                        <a:t>Players are not ranked solely on their past tournament performances. Instead, a method has been devised to assess player skills based on their game logs. This method utilizes a decision tree to distinguish between skilled and unskilled players.</a:t>
                      </a:r>
                      <a:endParaRPr sz="1500"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0"/>
                        </a:spcAft>
                        <a:buNone/>
                      </a:pPr>
                      <a:r>
                        <a:rPr lang="en-US" sz="1500">
                          <a:latin typeface="Times New Roman"/>
                          <a:ea typeface="Times New Roman"/>
                          <a:cs typeface="Times New Roman"/>
                          <a:sym typeface="Times New Roman"/>
                        </a:rPr>
                        <a:t>No accuracy in identifying high rated players.</a:t>
                      </a:r>
                      <a:endParaRPr sz="1500">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r>
                        <a:rPr lang="en-US" sz="1500">
                          <a:latin typeface="Times New Roman"/>
                          <a:ea typeface="Times New Roman"/>
                          <a:cs typeface="Times New Roman"/>
                          <a:sym typeface="Times New Roman"/>
                        </a:rPr>
                        <a:t>Multiple game data is not used for analyzation.</a:t>
                      </a:r>
                      <a:endParaRPr sz="1500"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475475">
                <a:tc>
                  <a:txBody>
                    <a:bodyPr/>
                    <a:lstStyle/>
                    <a:p>
                      <a:pPr marL="0" lvl="0" indent="0" algn="l" rtl="0">
                        <a:lnSpc>
                          <a:spcPct val="115000"/>
                        </a:lnSpc>
                        <a:spcBef>
                          <a:spcPts val="1200"/>
                        </a:spcBef>
                        <a:spcAft>
                          <a:spcPts val="1200"/>
                        </a:spcAft>
                        <a:buNone/>
                      </a:pPr>
                      <a:r>
                        <a:rPr lang="en-US"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500" dirty="0">
                          <a:latin typeface="Times New Roman"/>
                          <a:ea typeface="Times New Roman"/>
                          <a:cs typeface="Times New Roman"/>
                          <a:sym typeface="Times New Roman"/>
                        </a:rPr>
                        <a:t>Digitization of Chess Board and Predication of Next Move </a:t>
                      </a:r>
                      <a:r>
                        <a:rPr lang="en-US" u="sng" dirty="0">
                          <a:solidFill>
                            <a:schemeClr val="hlink"/>
                          </a:solidFill>
                          <a:latin typeface="Times New Roman"/>
                          <a:ea typeface="Times New Roman"/>
                          <a:cs typeface="Times New Roman"/>
                          <a:sym typeface="Times New Roman"/>
                          <a:hlinkClick r:id="rId4"/>
                        </a:rPr>
                        <a:t>[2]</a:t>
                      </a:r>
                      <a:r>
                        <a:rPr lang="en-US" sz="1500" dirty="0">
                          <a:latin typeface="Times New Roman"/>
                          <a:ea typeface="Times New Roman"/>
                          <a:cs typeface="Times New Roman"/>
                          <a:sym typeface="Times New Roman"/>
                        </a:rPr>
                        <a:t> .</a:t>
                      </a:r>
                      <a:endParaRPr sz="1500" dirty="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500">
                          <a:latin typeface="Times New Roman"/>
                          <a:ea typeface="Times New Roman"/>
                          <a:cs typeface="Times New Roman"/>
                          <a:sym typeface="Times New Roman"/>
                        </a:rPr>
                        <a:t>Preet Karia,Vaibhav Jain,Monik Shah,Sarika Rane</a:t>
                      </a:r>
                      <a:endParaRPr sz="150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500">
                          <a:latin typeface="Times New Roman"/>
                          <a:ea typeface="Times New Roman"/>
                          <a:cs typeface="Times New Roman"/>
                          <a:sym typeface="Times New Roman"/>
                        </a:rPr>
                        <a:t>Creating Digital Board in Forsyth Edwards Notation</a:t>
                      </a:r>
                      <a:endParaRPr sz="150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500" dirty="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28beaf36299_0_7"/>
          <p:cNvSpPr txBox="1">
            <a:spLocks noGrp="1"/>
          </p:cNvSpPr>
          <p:nvPr>
            <p:ph type="title"/>
          </p:nvPr>
        </p:nvSpPr>
        <p:spPr>
          <a:xfrm>
            <a:off x="457200" y="122237"/>
            <a:ext cx="8229600" cy="63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36" name="Google Shape;136;g28beaf36299_0_7"/>
          <p:cNvSpPr txBox="1"/>
          <p:nvPr/>
        </p:nvSpPr>
        <p:spPr>
          <a:xfrm>
            <a:off x="6553200" y="6378575"/>
            <a:ext cx="2133600" cy="476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graphicFrame>
        <p:nvGraphicFramePr>
          <p:cNvPr id="137" name="Google Shape;137;g28beaf36299_0_7"/>
          <p:cNvGraphicFramePr/>
          <p:nvPr>
            <p:extLst>
              <p:ext uri="{D42A27DB-BD31-4B8C-83A1-F6EECF244321}">
                <p14:modId xmlns:p14="http://schemas.microsoft.com/office/powerpoint/2010/main" val="2132400640"/>
              </p:ext>
            </p:extLst>
          </p:nvPr>
        </p:nvGraphicFramePr>
        <p:xfrm>
          <a:off x="250975" y="1409450"/>
          <a:ext cx="8642050" cy="3422268"/>
        </p:xfrm>
        <a:graphic>
          <a:graphicData uri="http://schemas.openxmlformats.org/drawingml/2006/table">
            <a:tbl>
              <a:tblPr>
                <a:noFill/>
                <a:tableStyleId>{083CFCF9-59F6-4D40-A677-7F5AC8F98E65}</a:tableStyleId>
              </a:tblPr>
              <a:tblGrid>
                <a:gridCol w="640525">
                  <a:extLst>
                    <a:ext uri="{9D8B030D-6E8A-4147-A177-3AD203B41FA5}">
                      <a16:colId xmlns:a16="http://schemas.microsoft.com/office/drawing/2014/main" val="20000"/>
                    </a:ext>
                  </a:extLst>
                </a:gridCol>
                <a:gridCol w="1868800">
                  <a:extLst>
                    <a:ext uri="{9D8B030D-6E8A-4147-A177-3AD203B41FA5}">
                      <a16:colId xmlns:a16="http://schemas.microsoft.com/office/drawing/2014/main" val="20001"/>
                    </a:ext>
                  </a:extLst>
                </a:gridCol>
                <a:gridCol w="1442450">
                  <a:extLst>
                    <a:ext uri="{9D8B030D-6E8A-4147-A177-3AD203B41FA5}">
                      <a16:colId xmlns:a16="http://schemas.microsoft.com/office/drawing/2014/main" val="20002"/>
                    </a:ext>
                  </a:extLst>
                </a:gridCol>
                <a:gridCol w="2767950">
                  <a:extLst>
                    <a:ext uri="{9D8B030D-6E8A-4147-A177-3AD203B41FA5}">
                      <a16:colId xmlns:a16="http://schemas.microsoft.com/office/drawing/2014/main" val="20003"/>
                    </a:ext>
                  </a:extLst>
                </a:gridCol>
                <a:gridCol w="1922325">
                  <a:extLst>
                    <a:ext uri="{9D8B030D-6E8A-4147-A177-3AD203B41FA5}">
                      <a16:colId xmlns:a16="http://schemas.microsoft.com/office/drawing/2014/main" val="20004"/>
                    </a:ext>
                  </a:extLst>
                </a:gridCol>
              </a:tblGrid>
              <a:tr h="574400">
                <a:tc>
                  <a:txBody>
                    <a:bodyPr/>
                    <a:lstStyle/>
                    <a:p>
                      <a:pPr marL="0" lvl="0" indent="0" algn="l" rtl="0">
                        <a:lnSpc>
                          <a:spcPct val="115000"/>
                        </a:lnSpc>
                        <a:spcBef>
                          <a:spcPts val="1200"/>
                        </a:spcBef>
                        <a:spcAft>
                          <a:spcPts val="1200"/>
                        </a:spcAft>
                        <a:buNone/>
                      </a:pPr>
                      <a:r>
                        <a:rPr lang="en-US" b="1">
                          <a:latin typeface="Times New Roman"/>
                          <a:ea typeface="Times New Roman"/>
                          <a:cs typeface="Times New Roman"/>
                          <a:sym typeface="Times New Roman"/>
                        </a:rPr>
                        <a:t>Sr. No.</a:t>
                      </a:r>
                      <a:endParaRPr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b="1">
                          <a:latin typeface="Times New Roman"/>
                          <a:ea typeface="Times New Roman"/>
                          <a:cs typeface="Times New Roman"/>
                          <a:sym typeface="Times New Roman"/>
                        </a:rPr>
                        <a:t>Paper Title [Ref.]</a:t>
                      </a:r>
                      <a:endParaRPr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b="1">
                          <a:latin typeface="Times New Roman"/>
                          <a:ea typeface="Times New Roman"/>
                          <a:cs typeface="Times New Roman"/>
                          <a:sym typeface="Times New Roman"/>
                        </a:rPr>
                        <a:t>Author names</a:t>
                      </a:r>
                      <a:endParaRPr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b="1">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b="1">
                          <a:latin typeface="Times New Roman"/>
                          <a:ea typeface="Times New Roman"/>
                          <a:cs typeface="Times New Roman"/>
                          <a:sym typeface="Times New Roman"/>
                        </a:rPr>
                        <a:t>Research Gaps</a:t>
                      </a:r>
                      <a:endParaRPr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370000">
                <a:tc>
                  <a:txBody>
                    <a:bodyPr/>
                    <a:lstStyle/>
                    <a:p>
                      <a:pPr marL="0" lvl="0" indent="0" algn="just" rtl="0">
                        <a:lnSpc>
                          <a:spcPct val="115000"/>
                        </a:lnSpc>
                        <a:spcBef>
                          <a:spcPts val="1200"/>
                        </a:spcBef>
                        <a:spcAft>
                          <a:spcPts val="1200"/>
                        </a:spcAft>
                        <a:buNone/>
                      </a:pPr>
                      <a:r>
                        <a:rPr lang="en-US" sz="1500">
                          <a:latin typeface="Times New Roman"/>
                          <a:ea typeface="Times New Roman"/>
                          <a:cs typeface="Times New Roman"/>
                          <a:sym typeface="Times New Roman"/>
                        </a:rPr>
                        <a:t>3</a:t>
                      </a:r>
                      <a:endParaRPr sz="1500"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500" dirty="0">
                          <a:latin typeface="Times New Roman"/>
                          <a:ea typeface="Times New Roman"/>
                          <a:cs typeface="Times New Roman"/>
                          <a:sym typeface="Times New Roman"/>
                        </a:rPr>
                        <a:t>Cheat Detection on Online Chess Game Using Convolutional and Dense Neural Network </a:t>
                      </a:r>
                      <a:r>
                        <a:rPr lang="en-US" u="sng" dirty="0">
                          <a:solidFill>
                            <a:schemeClr val="hlink"/>
                          </a:solidFill>
                          <a:latin typeface="Times New Roman"/>
                          <a:ea typeface="Times New Roman"/>
                          <a:cs typeface="Times New Roman"/>
                          <a:sym typeface="Times New Roman"/>
                          <a:hlinkClick r:id="rId3"/>
                        </a:rPr>
                        <a:t>[3]</a:t>
                      </a:r>
                      <a:r>
                        <a:rPr lang="en-US" sz="1500" dirty="0">
                          <a:latin typeface="Times New Roman"/>
                          <a:ea typeface="Times New Roman"/>
                          <a:cs typeface="Times New Roman"/>
                          <a:sym typeface="Times New Roman"/>
                        </a:rPr>
                        <a:t>.</a:t>
                      </a:r>
                      <a:endParaRPr sz="1500" dirty="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500">
                          <a:latin typeface="Times New Roman"/>
                          <a:ea typeface="Times New Roman"/>
                          <a:cs typeface="Times New Roman"/>
                          <a:sym typeface="Times New Roman"/>
                        </a:rPr>
                        <a:t>Reyhan Patria,Sean Favian,Anggoro Caturdewa, Derwin Suhartono</a:t>
                      </a:r>
                      <a:endParaRPr sz="150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500">
                          <a:latin typeface="Times New Roman"/>
                          <a:ea typeface="Times New Roman"/>
                          <a:cs typeface="Times New Roman"/>
                          <a:sym typeface="Times New Roman"/>
                        </a:rPr>
                        <a:t>Convolutional Neural Network  is better than Dense Neural Network</a:t>
                      </a:r>
                      <a:endParaRPr sz="150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500">
                          <a:latin typeface="Times New Roman"/>
                          <a:ea typeface="Times New Roman"/>
                          <a:cs typeface="Times New Roman"/>
                          <a:sym typeface="Times New Roman"/>
                        </a:rPr>
                        <a:t>The Accuracy is less</a:t>
                      </a:r>
                      <a:endParaRPr sz="1500">
                        <a:latin typeface="Times New Roman"/>
                        <a:ea typeface="Times New Roman"/>
                        <a:cs typeface="Times New Roman"/>
                        <a:sym typeface="Times New Roman"/>
                      </a:endParaRPr>
                    </a:p>
                    <a:p>
                      <a:pPr marL="0" lvl="0" indent="0" algn="l" rtl="0">
                        <a:spcBef>
                          <a:spcPts val="0"/>
                        </a:spcBef>
                        <a:spcAft>
                          <a:spcPts val="0"/>
                        </a:spcAft>
                        <a:buNone/>
                      </a:pPr>
                      <a:r>
                        <a:rPr lang="en-US" sz="1500">
                          <a:latin typeface="Times New Roman"/>
                          <a:ea typeface="Times New Roman"/>
                          <a:cs typeface="Times New Roman"/>
                          <a:sym typeface="Times New Roman"/>
                        </a:rPr>
                        <a:t>while validating score</a:t>
                      </a:r>
                      <a:endParaRPr sz="150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302306">
                <a:tc>
                  <a:txBody>
                    <a:bodyPr/>
                    <a:lstStyle/>
                    <a:p>
                      <a:pPr marL="0" lvl="0" indent="0" algn="l" rtl="0">
                        <a:lnSpc>
                          <a:spcPct val="115000"/>
                        </a:lnSpc>
                        <a:spcBef>
                          <a:spcPts val="1200"/>
                        </a:spcBef>
                        <a:spcAft>
                          <a:spcPts val="1200"/>
                        </a:spcAft>
                        <a:buNone/>
                      </a:pPr>
                      <a:r>
                        <a:rPr lang="en-US"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500" dirty="0">
                          <a:latin typeface="Times New Roman"/>
                          <a:ea typeface="Times New Roman"/>
                          <a:cs typeface="Times New Roman"/>
                          <a:sym typeface="Times New Roman"/>
                        </a:rPr>
                        <a:t>Enhancing Chess Engine with a Personalized Quantitative Database </a:t>
                      </a:r>
                      <a:r>
                        <a:rPr lang="en-US" u="sng" dirty="0">
                          <a:solidFill>
                            <a:schemeClr val="hlink"/>
                          </a:solidFill>
                          <a:latin typeface="Times New Roman"/>
                          <a:ea typeface="Times New Roman"/>
                          <a:cs typeface="Times New Roman"/>
                          <a:sym typeface="Times New Roman"/>
                          <a:hlinkClick r:id="rId4"/>
                        </a:rPr>
                        <a:t>[4]</a:t>
                      </a:r>
                      <a:r>
                        <a:rPr lang="en-US" sz="1500" b="1" dirty="0">
                          <a:latin typeface="Times New Roman"/>
                          <a:ea typeface="Times New Roman"/>
                          <a:cs typeface="Times New Roman"/>
                          <a:sym typeface="Times New Roman"/>
                        </a:rPr>
                        <a:t>.</a:t>
                      </a:r>
                      <a:endParaRPr sz="1500" b="1" dirty="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500">
                          <a:latin typeface="Times New Roman"/>
                          <a:ea typeface="Times New Roman"/>
                          <a:cs typeface="Times New Roman"/>
                          <a:sym typeface="Times New Roman"/>
                        </a:rPr>
                        <a:t>Jiasen Liu</a:t>
                      </a:r>
                      <a:endParaRPr sz="1500"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500">
                          <a:latin typeface="Times New Roman"/>
                          <a:ea typeface="Times New Roman"/>
                          <a:cs typeface="Times New Roman"/>
                          <a:sym typeface="Times New Roman"/>
                        </a:rPr>
                        <a:t>Considered human’s perspective of playing chess game.</a:t>
                      </a:r>
                      <a:endParaRPr sz="1500"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500" dirty="0">
                          <a:latin typeface="Times New Roman"/>
                          <a:ea typeface="Times New Roman"/>
                          <a:cs typeface="Times New Roman"/>
                          <a:sym typeface="Times New Roman"/>
                        </a:rPr>
                        <a:t>Players are not competing in accordance with their Elo ratings</a:t>
                      </a:r>
                      <a:endParaRPr sz="1500" b="1" dirty="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43" name="Google Shape;143;p8"/>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graphicFrame>
        <p:nvGraphicFramePr>
          <p:cNvPr id="144" name="Google Shape;144;p8"/>
          <p:cNvGraphicFramePr/>
          <p:nvPr/>
        </p:nvGraphicFramePr>
        <p:xfrm>
          <a:off x="250975" y="1409450"/>
          <a:ext cx="8642050" cy="2955400"/>
        </p:xfrm>
        <a:graphic>
          <a:graphicData uri="http://schemas.openxmlformats.org/drawingml/2006/table">
            <a:tbl>
              <a:tblPr>
                <a:noFill/>
                <a:tableStyleId>{083CFCF9-59F6-4D40-A677-7F5AC8F98E65}</a:tableStyleId>
              </a:tblPr>
              <a:tblGrid>
                <a:gridCol w="640525">
                  <a:extLst>
                    <a:ext uri="{9D8B030D-6E8A-4147-A177-3AD203B41FA5}">
                      <a16:colId xmlns:a16="http://schemas.microsoft.com/office/drawing/2014/main" val="20000"/>
                    </a:ext>
                  </a:extLst>
                </a:gridCol>
                <a:gridCol w="1868800">
                  <a:extLst>
                    <a:ext uri="{9D8B030D-6E8A-4147-A177-3AD203B41FA5}">
                      <a16:colId xmlns:a16="http://schemas.microsoft.com/office/drawing/2014/main" val="20001"/>
                    </a:ext>
                  </a:extLst>
                </a:gridCol>
                <a:gridCol w="1442450">
                  <a:extLst>
                    <a:ext uri="{9D8B030D-6E8A-4147-A177-3AD203B41FA5}">
                      <a16:colId xmlns:a16="http://schemas.microsoft.com/office/drawing/2014/main" val="20002"/>
                    </a:ext>
                  </a:extLst>
                </a:gridCol>
                <a:gridCol w="2767950">
                  <a:extLst>
                    <a:ext uri="{9D8B030D-6E8A-4147-A177-3AD203B41FA5}">
                      <a16:colId xmlns:a16="http://schemas.microsoft.com/office/drawing/2014/main" val="20003"/>
                    </a:ext>
                  </a:extLst>
                </a:gridCol>
                <a:gridCol w="1922325">
                  <a:extLst>
                    <a:ext uri="{9D8B030D-6E8A-4147-A177-3AD203B41FA5}">
                      <a16:colId xmlns:a16="http://schemas.microsoft.com/office/drawing/2014/main" val="20004"/>
                    </a:ext>
                  </a:extLst>
                </a:gridCol>
              </a:tblGrid>
              <a:tr h="620750">
                <a:tc>
                  <a:txBody>
                    <a:bodyPr/>
                    <a:lstStyle/>
                    <a:p>
                      <a:pPr marL="0" lvl="0" indent="0" algn="l" rtl="0">
                        <a:lnSpc>
                          <a:spcPct val="115000"/>
                        </a:lnSpc>
                        <a:spcBef>
                          <a:spcPts val="1200"/>
                        </a:spcBef>
                        <a:spcAft>
                          <a:spcPts val="1200"/>
                        </a:spcAft>
                        <a:buNone/>
                      </a:pPr>
                      <a:r>
                        <a:rPr lang="en-US" b="1">
                          <a:latin typeface="Times New Roman"/>
                          <a:ea typeface="Times New Roman"/>
                          <a:cs typeface="Times New Roman"/>
                          <a:sym typeface="Times New Roman"/>
                        </a:rPr>
                        <a:t>Sr. No.</a:t>
                      </a:r>
                      <a:endParaRPr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b="1">
                          <a:latin typeface="Times New Roman"/>
                          <a:ea typeface="Times New Roman"/>
                          <a:cs typeface="Times New Roman"/>
                          <a:sym typeface="Times New Roman"/>
                        </a:rPr>
                        <a:t>Paper Title [Ref.]</a:t>
                      </a:r>
                      <a:endParaRPr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b="1">
                          <a:latin typeface="Times New Roman"/>
                          <a:ea typeface="Times New Roman"/>
                          <a:cs typeface="Times New Roman"/>
                          <a:sym typeface="Times New Roman"/>
                        </a:rPr>
                        <a:t>Author names</a:t>
                      </a:r>
                      <a:endParaRPr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b="1">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b="1">
                          <a:latin typeface="Times New Roman"/>
                          <a:ea typeface="Times New Roman"/>
                          <a:cs typeface="Times New Roman"/>
                          <a:sym typeface="Times New Roman"/>
                        </a:rPr>
                        <a:t>Research Gaps</a:t>
                      </a:r>
                      <a:endParaRPr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334650">
                <a:tc>
                  <a:txBody>
                    <a:bodyPr/>
                    <a:lstStyle/>
                    <a:p>
                      <a:pPr marL="0" lvl="0" indent="0" algn="just" rtl="0">
                        <a:lnSpc>
                          <a:spcPct val="115000"/>
                        </a:lnSpc>
                        <a:spcBef>
                          <a:spcPts val="1200"/>
                        </a:spcBef>
                        <a:spcAft>
                          <a:spcPts val="1200"/>
                        </a:spcAft>
                        <a:buNone/>
                      </a:pPr>
                      <a:r>
                        <a:rPr lang="en-US" sz="1500">
                          <a:latin typeface="Times New Roman"/>
                          <a:ea typeface="Times New Roman"/>
                          <a:cs typeface="Times New Roman"/>
                          <a:sym typeface="Times New Roman"/>
                        </a:rPr>
                        <a:t>5</a:t>
                      </a:r>
                      <a:endParaRPr sz="1500" b="1">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500" dirty="0">
                          <a:latin typeface="Times New Roman"/>
                          <a:ea typeface="Times New Roman"/>
                          <a:cs typeface="Times New Roman"/>
                          <a:sym typeface="Times New Roman"/>
                        </a:rPr>
                        <a:t>An Algorithm for Automatically Updating a Forsyth-Edwards Notation String Without an Array Board Representation </a:t>
                      </a:r>
                      <a:r>
                        <a:rPr lang="en-US" u="sng" dirty="0">
                          <a:solidFill>
                            <a:schemeClr val="hlink"/>
                          </a:solidFill>
                          <a:latin typeface="Times New Roman"/>
                          <a:ea typeface="Times New Roman"/>
                          <a:cs typeface="Times New Roman"/>
                          <a:sym typeface="Times New Roman"/>
                          <a:hlinkClick r:id="rId3"/>
                        </a:rPr>
                        <a:t>[5]</a:t>
                      </a:r>
                      <a:r>
                        <a:rPr lang="en-US" sz="1500" dirty="0">
                          <a:latin typeface="Times New Roman"/>
                          <a:ea typeface="Times New Roman"/>
                          <a:cs typeface="Times New Roman"/>
                          <a:sym typeface="Times New Roman"/>
                        </a:rPr>
                        <a:t>.</a:t>
                      </a:r>
                      <a:endParaRPr sz="1500" dirty="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500">
                          <a:latin typeface="Times New Roman"/>
                          <a:ea typeface="Times New Roman"/>
                          <a:cs typeface="Times New Roman"/>
                          <a:sym typeface="Times New Roman"/>
                        </a:rPr>
                        <a:t>Azlan Iqbal</a:t>
                      </a:r>
                      <a:endParaRPr sz="150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500">
                          <a:latin typeface="Times New Roman"/>
                          <a:ea typeface="Times New Roman"/>
                          <a:cs typeface="Times New Roman"/>
                          <a:sym typeface="Times New Roman"/>
                        </a:rPr>
                        <a:t>It provides a direct way to update the fence string using string manipulation and with the help of special data structure.</a:t>
                      </a:r>
                      <a:endParaRPr sz="150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tc>
                  <a:txBody>
                    <a:bodyPr/>
                    <a:lstStyle/>
                    <a:p>
                      <a:pPr marL="0" lvl="0" indent="0" algn="just" rtl="0">
                        <a:lnSpc>
                          <a:spcPct val="115000"/>
                        </a:lnSpc>
                        <a:spcBef>
                          <a:spcPts val="1200"/>
                        </a:spcBef>
                        <a:spcAft>
                          <a:spcPts val="1200"/>
                        </a:spcAft>
                        <a:buNone/>
                      </a:pPr>
                      <a:r>
                        <a:rPr lang="en-US" sz="1500" dirty="0">
                          <a:latin typeface="Times New Roman"/>
                          <a:ea typeface="Times New Roman"/>
                          <a:cs typeface="Times New Roman"/>
                          <a:sym typeface="Times New Roman"/>
                        </a:rPr>
                        <a:t>Requires additional data structure for manipulating fen string.</a:t>
                      </a:r>
                      <a:endParaRPr sz="1500" dirty="0">
                        <a:latin typeface="Times New Roman"/>
                        <a:ea typeface="Times New Roman"/>
                        <a:cs typeface="Times New Roman"/>
                        <a:sym typeface="Times New Roman"/>
                      </a:endParaRPr>
                    </a:p>
                  </a:txBody>
                  <a:tcPr marL="91450" marR="91450" marT="45725" marB="45725">
                    <a:lnL w="7925" cap="flat" cmpd="sng">
                      <a:solidFill>
                        <a:srgbClr val="000000"/>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000000"/>
                      </a:solidFill>
                      <a:prstDash val="solid"/>
                      <a:round/>
                      <a:headEnd type="none" w="sm" len="sm"/>
                      <a:tailEnd type="none" w="sm" len="sm"/>
                    </a:lnT>
                    <a:lnB w="79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1347</Words>
  <Application>Microsoft Office PowerPoint</Application>
  <PresentationFormat>On-screen Show (4:3)</PresentationFormat>
  <Paragraphs>159</Paragraphs>
  <Slides>23</Slides>
  <Notes>23</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Theme1</vt:lpstr>
      <vt:lpstr>Chess Unity</vt:lpstr>
      <vt:lpstr>Contents</vt:lpstr>
      <vt:lpstr>Abstract</vt:lpstr>
      <vt:lpstr>Motivation</vt:lpstr>
      <vt:lpstr>Problem Statement</vt:lpstr>
      <vt:lpstr>Scope of the Project</vt:lpstr>
      <vt:lpstr>Literature Survey</vt:lpstr>
      <vt:lpstr>Literature Survey</vt:lpstr>
      <vt:lpstr>Literature Survey</vt:lpstr>
      <vt:lpstr>Proposed System</vt:lpstr>
      <vt:lpstr>Proposed System</vt:lpstr>
      <vt:lpstr>Proposed System</vt:lpstr>
      <vt:lpstr>Proposed System</vt:lpstr>
      <vt:lpstr>Tools and Technology Used</vt:lpstr>
      <vt:lpstr>Experiments &amp; Results</vt:lpstr>
      <vt:lpstr>Experiments &amp; Results</vt:lpstr>
      <vt:lpstr>Experiments &amp; Results</vt:lpstr>
      <vt:lpstr>Experiments &amp; Results</vt:lpstr>
      <vt:lpstr>Simulation </vt:lpstr>
      <vt:lpstr>Conclusion</vt:lpstr>
      <vt:lpstr>References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Unity</dc:title>
  <dc:creator>sakshi vichare</dc:creator>
  <cp:lastModifiedBy>Jay Patil</cp:lastModifiedBy>
  <cp:revision>1</cp:revision>
  <dcterms:modified xsi:type="dcterms:W3CDTF">2023-11-09T17:12:43Z</dcterms:modified>
</cp:coreProperties>
</file>