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78C3F1"/>
    <a:srgbClr val="1F688E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31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34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12/12/2023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ailto:UO281847@uniovi.es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tagram.com/_omartg_24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twitter.com/_omartg_24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ithub.com/Omitg24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Experiencia Personal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Omar Teixeira González, </a:t>
            </a:r>
            <a:r>
              <a:rPr lang="es-ES" i="1" dirty="0">
                <a:solidFill>
                  <a:srgbClr val="7CEBFF"/>
                </a:solidFill>
              </a:rPr>
              <a:t>UO281847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EE446E-A30D-6997-3851-08B9D5E707FB}"/>
              </a:ext>
            </a:extLst>
          </p:cNvPr>
          <p:cNvSpPr/>
          <p:nvPr/>
        </p:nvSpPr>
        <p:spPr>
          <a:xfrm>
            <a:off x="484800" y="992411"/>
            <a:ext cx="11260667" cy="1437522"/>
          </a:xfrm>
          <a:prstGeom prst="rect">
            <a:avLst/>
          </a:prstGeom>
          <a:solidFill>
            <a:srgbClr val="1A32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FE7FB8-D10C-6F4A-05F5-0C7FD3BFDD74}"/>
              </a:ext>
            </a:extLst>
          </p:cNvPr>
          <p:cNvSpPr txBox="1">
            <a:spLocks/>
          </p:cNvSpPr>
          <p:nvPr/>
        </p:nvSpPr>
        <p:spPr>
          <a:xfrm>
            <a:off x="596715" y="4571997"/>
            <a:ext cx="10993549" cy="895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32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FADB562-63F5-FFB8-B281-E527D1CA0736}"/>
              </a:ext>
            </a:extLst>
          </p:cNvPr>
          <p:cNvSpPr txBox="1">
            <a:spLocks/>
          </p:cNvSpPr>
          <p:nvPr/>
        </p:nvSpPr>
        <p:spPr>
          <a:xfrm>
            <a:off x="484800" y="962609"/>
            <a:ext cx="11260667" cy="14673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>
                <a:solidFill>
                  <a:schemeClr val="bg1"/>
                </a:solidFill>
              </a:rPr>
              <a:t>Calidad, validación y verificación del software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9D3EF9C-3EAF-E19F-6124-88B5FC66AD64}"/>
              </a:ext>
            </a:extLst>
          </p:cNvPr>
          <p:cNvSpPr txBox="1">
            <a:spLocks/>
          </p:cNvSpPr>
          <p:nvPr/>
        </p:nvSpPr>
        <p:spPr>
          <a:xfrm>
            <a:off x="581193" y="5810250"/>
            <a:ext cx="10993546" cy="351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b="1" dirty="0">
                <a:solidFill>
                  <a:schemeClr val="bg2">
                    <a:lumMod val="50000"/>
                  </a:schemeClr>
                </a:solidFill>
              </a:rPr>
              <a:t>© CVVS - 2023 Universidad de </a:t>
            </a:r>
            <a:r>
              <a:rPr lang="es-ES" sz="1000" b="1" dirty="0" err="1">
                <a:solidFill>
                  <a:schemeClr val="bg2">
                    <a:lumMod val="50000"/>
                  </a:schemeClr>
                </a:solidFill>
              </a:rPr>
              <a:t>oviedo</a:t>
            </a:r>
            <a:endParaRPr lang="es-E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Fases de la </a:t>
            </a:r>
            <a:r>
              <a:rPr lang="es-ES" dirty="0" err="1">
                <a:solidFill>
                  <a:srgbClr val="FFFEFF"/>
                </a:solidFill>
              </a:rPr>
              <a:t>prÁctica</a:t>
            </a:r>
            <a:endParaRPr lang="es-ES" dirty="0">
              <a:solidFill>
                <a:srgbClr val="FFFEFF"/>
              </a:solidFill>
            </a:endParaRPr>
          </a:p>
        </p:txBody>
      </p:sp>
      <p:grpSp>
        <p:nvGrpSpPr>
          <p:cNvPr id="6" name="Grupo 5" descr="Gráfico de SmartArt, icono">
            <a:extLst>
              <a:ext uri="{FF2B5EF4-FFF2-40B4-BE49-F238E27FC236}">
                <a16:creationId xmlns:a16="http://schemas.microsoft.com/office/drawing/2014/main" id="{7F4A8068-29D4-D48C-FC27-C3E58E6749EE}"/>
              </a:ext>
            </a:extLst>
          </p:cNvPr>
          <p:cNvGrpSpPr/>
          <p:nvPr/>
        </p:nvGrpSpPr>
        <p:grpSpPr>
          <a:xfrm>
            <a:off x="695002" y="3650620"/>
            <a:ext cx="10796488" cy="720000"/>
            <a:chOff x="697756" y="3604714"/>
            <a:chExt cx="10796488" cy="720000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1FBDB77A-1605-8E6B-BEDD-4DADD4C36AE3}"/>
                </a:ext>
              </a:extLst>
            </p:cNvPr>
            <p:cNvSpPr/>
            <p:nvPr/>
          </p:nvSpPr>
          <p:spPr>
            <a:xfrm>
              <a:off x="697756" y="3604714"/>
              <a:ext cx="3222832" cy="720000"/>
            </a:xfrm>
            <a:custGeom>
              <a:avLst/>
              <a:gdLst>
                <a:gd name="connsiteX0" fmla="*/ 0 w 3222832"/>
                <a:gd name="connsiteY0" fmla="*/ 0 h 720000"/>
                <a:gd name="connsiteX1" fmla="*/ 3222832 w 3222832"/>
                <a:gd name="connsiteY1" fmla="*/ 0 h 720000"/>
                <a:gd name="connsiteX2" fmla="*/ 3222832 w 3222832"/>
                <a:gd name="connsiteY2" fmla="*/ 720000 h 720000"/>
                <a:gd name="connsiteX3" fmla="*/ 0 w 3222832"/>
                <a:gd name="connsiteY3" fmla="*/ 720000 h 720000"/>
                <a:gd name="connsiteX4" fmla="*/ 0 w 3222832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2832" h="720000">
                  <a:moveTo>
                    <a:pt x="0" y="0"/>
                  </a:moveTo>
                  <a:lnTo>
                    <a:pt x="3222832" y="0"/>
                  </a:lnTo>
                  <a:lnTo>
                    <a:pt x="3222832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600" kern="1200" noProof="0" dirty="0"/>
                <a:t>Fase 1</a:t>
              </a:r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009A3320-F438-C5D6-535E-4DAAF89C1597}"/>
                </a:ext>
              </a:extLst>
            </p:cNvPr>
            <p:cNvSpPr/>
            <p:nvPr/>
          </p:nvSpPr>
          <p:spPr>
            <a:xfrm>
              <a:off x="4484584" y="3604714"/>
              <a:ext cx="3222832" cy="720000"/>
            </a:xfrm>
            <a:custGeom>
              <a:avLst/>
              <a:gdLst>
                <a:gd name="connsiteX0" fmla="*/ 0 w 3222832"/>
                <a:gd name="connsiteY0" fmla="*/ 0 h 720000"/>
                <a:gd name="connsiteX1" fmla="*/ 3222832 w 3222832"/>
                <a:gd name="connsiteY1" fmla="*/ 0 h 720000"/>
                <a:gd name="connsiteX2" fmla="*/ 3222832 w 3222832"/>
                <a:gd name="connsiteY2" fmla="*/ 720000 h 720000"/>
                <a:gd name="connsiteX3" fmla="*/ 0 w 3222832"/>
                <a:gd name="connsiteY3" fmla="*/ 720000 h 720000"/>
                <a:gd name="connsiteX4" fmla="*/ 0 w 3222832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2832" h="720000">
                  <a:moveTo>
                    <a:pt x="0" y="0"/>
                  </a:moveTo>
                  <a:lnTo>
                    <a:pt x="3222832" y="0"/>
                  </a:lnTo>
                  <a:lnTo>
                    <a:pt x="3222832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600" kern="1200" noProof="0" dirty="0"/>
                <a:t>Fase 2</a:t>
              </a:r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7BCFDCC5-B5D1-1230-8CB1-BCE4F167BA46}"/>
                </a:ext>
              </a:extLst>
            </p:cNvPr>
            <p:cNvSpPr/>
            <p:nvPr/>
          </p:nvSpPr>
          <p:spPr>
            <a:xfrm>
              <a:off x="8271412" y="3604714"/>
              <a:ext cx="3222832" cy="720000"/>
            </a:xfrm>
            <a:custGeom>
              <a:avLst/>
              <a:gdLst>
                <a:gd name="connsiteX0" fmla="*/ 0 w 3222832"/>
                <a:gd name="connsiteY0" fmla="*/ 0 h 720000"/>
                <a:gd name="connsiteX1" fmla="*/ 3222832 w 3222832"/>
                <a:gd name="connsiteY1" fmla="*/ 0 h 720000"/>
                <a:gd name="connsiteX2" fmla="*/ 3222832 w 3222832"/>
                <a:gd name="connsiteY2" fmla="*/ 720000 h 720000"/>
                <a:gd name="connsiteX3" fmla="*/ 0 w 3222832"/>
                <a:gd name="connsiteY3" fmla="*/ 720000 h 720000"/>
                <a:gd name="connsiteX4" fmla="*/ 0 w 3222832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2832" h="720000">
                  <a:moveTo>
                    <a:pt x="0" y="0"/>
                  </a:moveTo>
                  <a:lnTo>
                    <a:pt x="3222832" y="0"/>
                  </a:lnTo>
                  <a:lnTo>
                    <a:pt x="3222832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600" kern="1200" noProof="0" dirty="0"/>
                <a:t>Fase 3</a:t>
              </a:r>
            </a:p>
          </p:txBody>
        </p:sp>
      </p:grp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64BC239B-A977-B193-1F52-8AA05148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24587" y="1440992"/>
            <a:ext cx="2169169" cy="2169169"/>
          </a:xfrm>
          <a:prstGeom prst="rect">
            <a:avLst/>
          </a:prstGeom>
        </p:spPr>
      </p:pic>
      <p:pic>
        <p:nvPicPr>
          <p:cNvPr id="16" name="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66A137A7-6258-D97D-DB2E-2C811A11C92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1265" y="1461589"/>
            <a:ext cx="2143125" cy="2143125"/>
          </a:xfrm>
          <a:prstGeom prst="rect">
            <a:avLst/>
          </a:prstGeom>
        </p:spPr>
      </p:pic>
      <p:pic>
        <p:nvPicPr>
          <p:cNvPr id="18" name="Imagen 17" descr="Forma&#10;&#10;Descripción generada automáticamente con confianza baja">
            <a:extLst>
              <a:ext uri="{FF2B5EF4-FFF2-40B4-BE49-F238E27FC236}">
                <a16:creationId xmlns:a16="http://schemas.microsoft.com/office/drawing/2014/main" id="{55A5DEB2-10D6-D8ED-E90F-8D556F662E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8662" y="1435545"/>
            <a:ext cx="2169169" cy="21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Fase 1 – REVISIÓN DE ESPECIFICACIÓN</a:t>
            </a:r>
          </a:p>
        </p:txBody>
      </p:sp>
      <p:pic>
        <p:nvPicPr>
          <p:cNvPr id="8" name="Imagen 7" descr="Imagen de la pantalla de un celular en la mano&#10;&#10;Descripción generada automáticamente con confianza baja">
            <a:extLst>
              <a:ext uri="{FF2B5EF4-FFF2-40B4-BE49-F238E27FC236}">
                <a16:creationId xmlns:a16="http://schemas.microsoft.com/office/drawing/2014/main" id="{E0F9D510-C6FF-DF8A-DE9F-3B4CE77A6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66"/>
          <a:stretch/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09F229-B62C-96EF-C1C9-BC2069A9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División en equipos de expertos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Fase 2 - Diseño, ejecución y </a:t>
            </a:r>
            <a:r>
              <a:rPr lang="es-ES" dirty="0" err="1"/>
              <a:t>reporting</a:t>
            </a:r>
            <a:r>
              <a:rPr lang="es-ES" dirty="0"/>
              <a:t> de las pruebas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09F229-B62C-96EF-C1C9-BC2069A98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>
                <a:latin typeface="+mj-lt"/>
              </a:rPr>
              <a:t>Diseño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dirty="0"/>
              <a:t>Combinaciones parciales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dirty="0"/>
              <a:t>Problemas al realizar las SP y los CP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Ejecución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dirty="0"/>
              <a:t>Situaciones no contempladas en los CP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err="1"/>
              <a:t>Reporting</a:t>
            </a:r>
            <a:endParaRPr lang="es-ES" dirty="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dirty="0"/>
              <a:t>Corrección de errores una vez asignados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ERRORES CONTINUOS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dirty="0"/>
              <a:t>Pérdida de trabajo a causa de </a:t>
            </a:r>
            <a:r>
              <a:rPr lang="es-ES" dirty="0" err="1"/>
              <a:t>SQLTest</a:t>
            </a:r>
            <a:endParaRPr lang="es-E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13D46189-0EE2-4BCA-5C86-5202AF61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22" y="2073149"/>
            <a:ext cx="5422390" cy="3514851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40888B9-8DB6-6375-DF7A-6BA81ED8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600" y="4631484"/>
            <a:ext cx="1984207" cy="14968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17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Fase 3 – Reproducción de incidencias</a:t>
            </a:r>
            <a:endParaRPr lang="es-ES" dirty="0"/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7A417CD-FDD1-92C4-DA65-D91BC0BF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57957"/>
            <a:ext cx="8095740" cy="2833508"/>
          </a:xfrm>
          <a:prstGeom prst="rect">
            <a:avLst/>
          </a:prstGeom>
          <a:noFill/>
        </p:spPr>
      </p:pic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9B91F08-E512-E007-5BE9-B2F1B8D8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0" y="3777352"/>
            <a:ext cx="6054557" cy="25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2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70D3F659-BA38-C14C-21CD-1CFBBBB392B7}"/>
              </a:ext>
            </a:extLst>
          </p:cNvPr>
          <p:cNvSpPr/>
          <p:nvPr/>
        </p:nvSpPr>
        <p:spPr>
          <a:xfrm>
            <a:off x="8296275" y="3505095"/>
            <a:ext cx="3081575" cy="2569399"/>
          </a:xfrm>
          <a:prstGeom prst="rect">
            <a:avLst/>
          </a:prstGeom>
          <a:solidFill>
            <a:srgbClr val="4590B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UO281847@uniovi.es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@Omitg24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@_omartg_24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@_omartg_24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1005839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8FD1829-2ABB-49CD-4B4F-E479553D8A1E}"/>
              </a:ext>
            </a:extLst>
          </p:cNvPr>
          <p:cNvSpPr/>
          <p:nvPr/>
        </p:nvSpPr>
        <p:spPr>
          <a:xfrm>
            <a:off x="606425" y="4591050"/>
            <a:ext cx="7191376" cy="1543051"/>
          </a:xfrm>
          <a:prstGeom prst="rect">
            <a:avLst/>
          </a:prstGeom>
          <a:solidFill>
            <a:srgbClr val="1A32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B0F6C0D-C108-F351-9C45-90AFAFCBBFCC}"/>
              </a:ext>
            </a:extLst>
          </p:cNvPr>
          <p:cNvSpPr txBox="1">
            <a:spLocks/>
          </p:cNvSpPr>
          <p:nvPr/>
        </p:nvSpPr>
        <p:spPr>
          <a:xfrm>
            <a:off x="606424" y="4484707"/>
            <a:ext cx="3081576" cy="17467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rgbClr val="FFFFFF"/>
                </a:solidFill>
              </a:rPr>
              <a:t>Omar Teixeira González</a:t>
            </a:r>
          </a:p>
        </p:txBody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A9A34D01-BCB9-51BD-EB81-D6E18F33A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7624" y="5296263"/>
            <a:ext cx="286644" cy="286644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D36AE5CF-30DC-CB67-6C9A-B2A239C89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1115" y="4872461"/>
            <a:ext cx="286645" cy="286645"/>
          </a:xfrm>
          <a:prstGeom prst="rect">
            <a:avLst/>
          </a:prstGeom>
        </p:spPr>
      </p:pic>
      <p:pic>
        <p:nvPicPr>
          <p:cNvPr id="28" name="Imagen 27" descr="Icono&#10;&#10;Descripción generada automáticamente">
            <a:extLst>
              <a:ext uri="{FF2B5EF4-FFF2-40B4-BE49-F238E27FC236}">
                <a16:creationId xmlns:a16="http://schemas.microsoft.com/office/drawing/2014/main" id="{212AF179-EA7B-0742-7CF9-367367A563A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7624" y="4445168"/>
            <a:ext cx="290136" cy="290136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4F18366B-473C-30FC-9F9C-DCC172D55FA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9723" y="4019974"/>
            <a:ext cx="288037" cy="2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{0F8B7EE9-EB3E-4807-824F-84E80542D51B}tf56390039_win32</Template>
  <TotalTime>53</TotalTime>
  <Words>123</Words>
  <Application>Microsoft Office PowerPoint</Application>
  <PresentationFormat>Panorámica</PresentationFormat>
  <Paragraphs>34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Wingdings</vt:lpstr>
      <vt:lpstr>Wingdings 2</vt:lpstr>
      <vt:lpstr>Personalizado</vt:lpstr>
      <vt:lpstr>Experiencia Personal</vt:lpstr>
      <vt:lpstr>Fases de la prÁctica</vt:lpstr>
      <vt:lpstr>Fase 1 – REVISIÓN DE ESPECIFICACIÓN</vt:lpstr>
      <vt:lpstr>Fase 2 - Diseño, ejecución y reporting de las pruebas </vt:lpstr>
      <vt:lpstr>Fase 3 – Reproducción de incidencias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 Personal</dc:title>
  <dc:creator>Omar Teixeira González</dc:creator>
  <cp:lastModifiedBy>Omar Teixeira González</cp:lastModifiedBy>
  <cp:revision>6</cp:revision>
  <dcterms:created xsi:type="dcterms:W3CDTF">2023-12-12T15:41:11Z</dcterms:created>
  <dcterms:modified xsi:type="dcterms:W3CDTF">2023-12-12T16:34:42Z</dcterms:modified>
</cp:coreProperties>
</file>