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0"/>
  </p:notesMasterIdLst>
  <p:sldIdLst>
    <p:sldId id="256" r:id="rId4"/>
    <p:sldId id="278" r:id="rId5"/>
    <p:sldId id="279" r:id="rId6"/>
    <p:sldId id="280" r:id="rId7"/>
    <p:sldId id="281" r:id="rId8"/>
    <p:sldId id="27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86"/>
    <a:srgbClr val="FFFFFF"/>
    <a:srgbClr val="CFCA00"/>
    <a:srgbClr val="6A924C"/>
    <a:srgbClr val="424456"/>
    <a:srgbClr val="5C92B5"/>
    <a:srgbClr val="1E1E37"/>
    <a:srgbClr val="C4652D"/>
    <a:srgbClr val="53548A"/>
    <a:srgbClr val="7A8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B90E8-1CDF-4D83-BF9F-EFF23C4390C2}" v="36" dt="2024-03-12T13:29:59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E80E-9D4A-458A-9A94-160EFD731615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ED03F-4E6E-4B5E-B62A-11B5D60115A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ED03F-4E6E-4B5E-B62A-11B5D60115A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83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12/03/2024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CuadroTexto"/>
          <p:cNvSpPr txBox="1"/>
          <p:nvPr userDrawn="1"/>
        </p:nvSpPr>
        <p:spPr>
          <a:xfrm>
            <a:off x="0" y="380"/>
            <a:ext cx="565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Dirección  y  Planificación de Proyectos Informáticos</a:t>
            </a:r>
          </a:p>
        </p:txBody>
      </p:sp>
      <p:sp>
        <p:nvSpPr>
          <p:cNvPr id="4" name="3 CuadroTexto"/>
          <p:cNvSpPr txBox="1"/>
          <p:nvPr userDrawn="1"/>
        </p:nvSpPr>
        <p:spPr>
          <a:xfrm>
            <a:off x="1" y="497504"/>
            <a:ext cx="323165" cy="6099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50000"/>
                  </a:schemeClr>
                </a:solidFill>
              </a:rPr>
              <a:t>Escuela de Ingeniería Informática			Universidad de Oviedo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996952"/>
            <a:ext cx="8458200" cy="730944"/>
          </a:xfrm>
        </p:spPr>
        <p:txBody>
          <a:bodyPr>
            <a:normAutofit/>
          </a:bodyPr>
          <a:lstStyle/>
          <a:p>
            <a:r>
              <a:rPr lang="es-ES" sz="2800" dirty="0"/>
              <a:t>Dirección y Planificación de Proyectos Informáticos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905326"/>
          </a:xfrm>
        </p:spPr>
        <p:txBody>
          <a:bodyPr>
            <a:normAutofit/>
          </a:bodyPr>
          <a:lstStyle/>
          <a:p>
            <a:r>
              <a:rPr lang="es-ES"/>
              <a:t>2.2.-</a:t>
            </a:r>
            <a:endParaRPr lang="es-ES" dirty="0"/>
          </a:p>
          <a:p>
            <a:r>
              <a:rPr lang="es-ES" dirty="0"/>
              <a:t>Estimaciones</a:t>
            </a:r>
          </a:p>
        </p:txBody>
      </p:sp>
      <p:pic>
        <p:nvPicPr>
          <p:cNvPr id="1026" name="Picture 2" descr="C:\Users\quelo\Documents\Universidad\Asignatures\Asig-Grado\Arquitectura del Software\Teoría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" y="2249907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56176" y="593467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Omar Teixeira González</a:t>
            </a:r>
          </a:p>
          <a:p>
            <a:r>
              <a:rPr lang="es-ES" dirty="0"/>
              <a:t>UO281847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60932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2023-24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CuadroTexto"/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sp>
        <p:nvSpPr>
          <p:cNvPr id="12" name="4 Cuadro de texto"/>
          <p:cNvSpPr txBox="1"/>
          <p:nvPr/>
        </p:nvSpPr>
        <p:spPr>
          <a:xfrm>
            <a:off x="8327032" y="151988"/>
            <a:ext cx="720080" cy="540708"/>
          </a:xfrm>
          <a:prstGeom prst="rect">
            <a:avLst/>
          </a:prstGeom>
          <a:noFill/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ES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just"/>
            <a:r>
              <a:rPr lang="es-ES" sz="1100" b="1" dirty="0">
                <a:ln w="6350" cap="flat" cmpd="sng" algn="ctr">
                  <a:solidFill>
                    <a:srgbClr val="054697"/>
                  </a:solidFill>
                  <a:prstDash val="solid"/>
                  <a:round/>
                </a:ln>
                <a:solidFill>
                  <a:srgbClr val="F4F1E3"/>
                </a:solidFill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Español</a:t>
            </a:r>
            <a:endParaRPr lang="es-ES" sz="1000" dirty="0">
              <a:effectLst/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029" name="Picture 5" descr="G:\Mis Documentos\Documentos\Documentos de Trabajo\Universidad\Asignatures\Asig-Grado\Dirección y Planificación de Proyectos Informáticos\Logos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86" y="832703"/>
            <a:ext cx="2848248" cy="200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4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6586-AA82-61A7-DFD3-A00F46B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 anchor="ctr">
            <a:normAutofit/>
          </a:bodyPr>
          <a:lstStyle/>
          <a:p>
            <a:r>
              <a:rPr lang="es-ES" dirty="0"/>
              <a:t>Pantallas de los módulos</a:t>
            </a:r>
          </a:p>
        </p:txBody>
      </p:sp>
      <p:pic>
        <p:nvPicPr>
          <p:cNvPr id="5" name="Picture 138508287">
            <a:extLst>
              <a:ext uri="{FF2B5EF4-FFF2-40B4-BE49-F238E27FC236}">
                <a16:creationId xmlns:a16="http://schemas.microsoft.com/office/drawing/2014/main" id="{87032BDC-1E3E-7D24-8593-C2E5359B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02903"/>
            <a:ext cx="3610744" cy="2685491"/>
          </a:xfrm>
          <a:prstGeom prst="rect">
            <a:avLst/>
          </a:prstGeom>
        </p:spPr>
      </p:pic>
      <p:pic>
        <p:nvPicPr>
          <p:cNvPr id="6" name="Picture 1307568771">
            <a:extLst>
              <a:ext uri="{FF2B5EF4-FFF2-40B4-BE49-F238E27FC236}">
                <a16:creationId xmlns:a16="http://schemas.microsoft.com/office/drawing/2014/main" id="{DFB92B61-7AEF-CF32-C783-F9BC3FD92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88" y="2553375"/>
            <a:ext cx="3610744" cy="263501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B690CF-042C-FB1A-0EB9-3D39C74C195D}"/>
              </a:ext>
            </a:extLst>
          </p:cNvPr>
          <p:cNvSpPr txBox="1"/>
          <p:nvPr/>
        </p:nvSpPr>
        <p:spPr>
          <a:xfrm>
            <a:off x="459972" y="2004944"/>
            <a:ext cx="3765104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SISTEMA DE GEOPOSICIONAMIENTO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ADCD0B-02C6-EACE-74B5-AF7657BE37A9}"/>
              </a:ext>
            </a:extLst>
          </p:cNvPr>
          <p:cNvSpPr txBox="1"/>
          <p:nvPr/>
        </p:nvSpPr>
        <p:spPr>
          <a:xfrm>
            <a:off x="457200" y="5301208"/>
            <a:ext cx="5688632" cy="497959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La integración con los sistemas centrales no presenta pantallas</a:t>
            </a:r>
          </a:p>
        </p:txBody>
      </p:sp>
    </p:spTree>
    <p:extLst>
      <p:ext uri="{BB962C8B-B14F-4D97-AF65-F5344CB8AC3E}">
        <p14:creationId xmlns:p14="http://schemas.microsoft.com/office/powerpoint/2010/main" val="15262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5F70-BA98-A5C9-CE06-FC6BED41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los módulos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0922D3-0B48-0D03-6A62-770310F2F0EF}"/>
              </a:ext>
            </a:extLst>
          </p:cNvPr>
          <p:cNvSpPr txBox="1"/>
          <p:nvPr/>
        </p:nvSpPr>
        <p:spPr>
          <a:xfrm>
            <a:off x="459972" y="2004944"/>
            <a:ext cx="8224058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SISTEMA DE GEOPOSICIONAMIENTO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4336E29-F85C-C435-B35E-9AAC8F19133C}"/>
              </a:ext>
            </a:extLst>
          </p:cNvPr>
          <p:cNvSpPr txBox="1"/>
          <p:nvPr/>
        </p:nvSpPr>
        <p:spPr>
          <a:xfrm>
            <a:off x="457200" y="4226787"/>
            <a:ext cx="8224058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INTEGRACIÓN CON LOS SISTEMAS CENTRALES</a:t>
            </a:r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76EDDE2A-F9AA-0D8B-A1D9-810CEFF7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403780"/>
              </p:ext>
            </p:extLst>
          </p:nvPr>
        </p:nvGraphicFramePr>
        <p:xfrm>
          <a:off x="1508529" y="2894443"/>
          <a:ext cx="61214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2531445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424884811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70022292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3041551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Nº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 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Grado de la 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217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Listado de </a:t>
                      </a:r>
                      <a:r>
                        <a:rPr lang="es-ES" sz="1000" u="none" strike="noStrike" dirty="0" err="1">
                          <a:effectLst/>
                        </a:rPr>
                        <a:t>vehiculos</a:t>
                      </a:r>
                      <a:r>
                        <a:rPr lang="es-ES" sz="1000" u="none" strike="noStrike" dirty="0">
                          <a:effectLst/>
                        </a:rPr>
                        <a:t> en funcionamiento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Nº Salidas de usuario (OUT)</a:t>
                      </a:r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Elemental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9141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Listado de </a:t>
                      </a:r>
                      <a:r>
                        <a:rPr lang="es-ES" sz="1000" u="none" strike="noStrike" dirty="0" err="1">
                          <a:effectLst/>
                        </a:rPr>
                        <a:t>vehiculos</a:t>
                      </a:r>
                      <a:r>
                        <a:rPr lang="es-ES" sz="1000" u="none" strike="noStrike" dirty="0">
                          <a:effectLst/>
                        </a:rPr>
                        <a:t> parados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Nº Salidas de usuario (OUT)</a:t>
                      </a:r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Elemental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64915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3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Visualización de la posición de los vehículos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Nº Consultas usuario (Q)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Medio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4684310"/>
                  </a:ext>
                </a:extLst>
              </a:tr>
            </a:tbl>
          </a:graphicData>
        </a:graphic>
      </p:graphicFrame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E173E7CF-7A55-CFBA-6E02-06FAA8174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4093"/>
              </p:ext>
            </p:extLst>
          </p:nvPr>
        </p:nvGraphicFramePr>
        <p:xfrm>
          <a:off x="1508529" y="4923615"/>
          <a:ext cx="61214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58806794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428173908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4520855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5067410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Nº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 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Grado de la función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566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Conectividad bidireccional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Nº de interfaces externos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Medio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04085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Sincronización de datos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de ficheros maestros (FM)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Elemental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9233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3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Integración del HIS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Nº de interfaces externos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Medio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6295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4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Manejo de las APIS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Nº de interfaces externos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Complejo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427616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5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Seguridad y Autenticación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Nº Entradas de usuario (IN)</a:t>
                      </a:r>
                      <a:endParaRPr lang="es-E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Medio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91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0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C9B8-FE74-DF3D-6D52-43A807B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función de los módulos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B131D90-4119-2C65-1610-B5236A888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10754"/>
              </p:ext>
            </p:extLst>
          </p:nvPr>
        </p:nvGraphicFramePr>
        <p:xfrm>
          <a:off x="680537" y="2634974"/>
          <a:ext cx="3670900" cy="138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58">
                  <a:extLst>
                    <a:ext uri="{9D8B030D-6E8A-4147-A177-3AD203B41FA5}">
                      <a16:colId xmlns:a16="http://schemas.microsoft.com/office/drawing/2014/main" val="834070747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598967240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3914966449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2666456437"/>
                    </a:ext>
                  </a:extLst>
                </a:gridCol>
              </a:tblGrid>
              <a:tr h="1901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Parámetro de medida</a:t>
                      </a:r>
                      <a:endParaRPr lang="es-ES" sz="9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Contador Funciones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20272"/>
                  </a:ext>
                </a:extLst>
              </a:tr>
              <a:tr h="18768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Elemental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Medio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Complejo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58003"/>
                  </a:ext>
                </a:extLst>
              </a:tr>
              <a:tr h="18768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Entradas de usuario (IN)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6394994"/>
                  </a:ext>
                </a:extLst>
              </a:tr>
              <a:tr h="18768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Nº Salidas de usuario (OUT)</a:t>
                      </a:r>
                      <a:endParaRPr lang="pt-BR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3152585"/>
                  </a:ext>
                </a:extLst>
              </a:tr>
              <a:tr h="220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de ficheros maestros (FM)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7054053"/>
                  </a:ext>
                </a:extLst>
              </a:tr>
              <a:tr h="2208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Consultas usuario (Q)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4128352"/>
                  </a:ext>
                </a:extLst>
              </a:tr>
              <a:tr h="18768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de interfaces externos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9446043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3BDE6C2-EEFE-DAF5-2B2B-FA3101067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22889"/>
              </p:ext>
            </p:extLst>
          </p:nvPr>
        </p:nvGraphicFramePr>
        <p:xfrm>
          <a:off x="1421058" y="5016399"/>
          <a:ext cx="2189855" cy="5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67">
                  <a:extLst>
                    <a:ext uri="{9D8B030D-6E8A-4147-A177-3AD203B41FA5}">
                      <a16:colId xmlns:a16="http://schemas.microsoft.com/office/drawing/2014/main" val="2164977638"/>
                    </a:ext>
                  </a:extLst>
                </a:gridCol>
                <a:gridCol w="734223">
                  <a:extLst>
                    <a:ext uri="{9D8B030D-6E8A-4147-A177-3AD203B41FA5}">
                      <a16:colId xmlns:a16="http://schemas.microsoft.com/office/drawing/2014/main" val="1238097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9086464"/>
                    </a:ext>
                  </a:extLst>
                </a:gridCol>
                <a:gridCol w="502909">
                  <a:extLst>
                    <a:ext uri="{9D8B030D-6E8A-4147-A177-3AD203B41FA5}">
                      <a16:colId xmlns:a16="http://schemas.microsoft.com/office/drawing/2014/main" val="356504314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700" dirty="0"/>
                        <a:t>Σ </a:t>
                      </a:r>
                      <a:r>
                        <a:rPr lang="es-ES" sz="700" dirty="0"/>
                        <a:t>factores de ajuste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</a:t>
                      </a:r>
                      <a:r>
                        <a:rPr lang="es-ES" sz="1100" strike="noStrike" dirty="0" err="1"/>
                        <a:t>k</a:t>
                      </a:r>
                      <a:endParaRPr lang="es-ES" sz="11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692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1,03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12,36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3401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754F53E-D90B-6850-1423-D6639EA4B5C0}"/>
              </a:ext>
            </a:extLst>
          </p:cNvPr>
          <p:cNvSpPr txBox="1"/>
          <p:nvPr/>
        </p:nvSpPr>
        <p:spPr>
          <a:xfrm>
            <a:off x="459972" y="2004944"/>
            <a:ext cx="4112028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/>
              <a:t>SISTEMA DE GEOPOSICIONAMIENTO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D0A568-57F5-FF98-4823-A8C4FA470BD2}"/>
              </a:ext>
            </a:extLst>
          </p:cNvPr>
          <p:cNvSpPr txBox="1"/>
          <p:nvPr/>
        </p:nvSpPr>
        <p:spPr>
          <a:xfrm>
            <a:off x="4572000" y="2014621"/>
            <a:ext cx="4112028" cy="497959"/>
          </a:xfrm>
          <a:prstGeom prst="rect">
            <a:avLst/>
          </a:prstGeom>
        </p:spPr>
        <p:txBody>
          <a:bodyPr vert="horz" anchor="ctr">
            <a:normAutofit fontScale="85000" lnSpcReduction="10000"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/>
              <a:t>INTEGRACIÓN CON LOS SISTEMAS CENTRALES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AAF2D14-DF34-1EC1-6993-AAD46CE87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65471"/>
              </p:ext>
            </p:extLst>
          </p:nvPr>
        </p:nvGraphicFramePr>
        <p:xfrm>
          <a:off x="4792564" y="2634975"/>
          <a:ext cx="3670899" cy="138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859">
                  <a:extLst>
                    <a:ext uri="{9D8B030D-6E8A-4147-A177-3AD203B41FA5}">
                      <a16:colId xmlns:a16="http://schemas.microsoft.com/office/drawing/2014/main" val="2503874161"/>
                    </a:ext>
                  </a:extLst>
                </a:gridCol>
                <a:gridCol w="631212">
                  <a:extLst>
                    <a:ext uri="{9D8B030D-6E8A-4147-A177-3AD203B41FA5}">
                      <a16:colId xmlns:a16="http://schemas.microsoft.com/office/drawing/2014/main" val="2923576470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2895945144"/>
                    </a:ext>
                  </a:extLst>
                </a:gridCol>
                <a:gridCol w="613414">
                  <a:extLst>
                    <a:ext uri="{9D8B030D-6E8A-4147-A177-3AD203B41FA5}">
                      <a16:colId xmlns:a16="http://schemas.microsoft.com/office/drawing/2014/main" val="3037556493"/>
                    </a:ext>
                  </a:extLst>
                </a:gridCol>
              </a:tblGrid>
              <a:tr h="1974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Parámetro de medida</a:t>
                      </a:r>
                      <a:endParaRPr lang="es-ES" sz="9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Contador Funciones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71303"/>
                  </a:ext>
                </a:extLst>
              </a:tr>
              <a:tr h="19749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Elemental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Medio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Complejo</a:t>
                      </a:r>
                      <a:endParaRPr lang="es-ES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470722"/>
                  </a:ext>
                </a:extLst>
              </a:tr>
              <a:tr h="19749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Entradas de usuario (IN)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6976568"/>
                  </a:ext>
                </a:extLst>
              </a:tr>
              <a:tr h="19749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Nº Salidas de usuario (OUT)</a:t>
                      </a:r>
                      <a:endParaRPr lang="pt-BR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275849"/>
                  </a:ext>
                </a:extLst>
              </a:tr>
              <a:tr h="19749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de ficheros maestros (FM)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211448"/>
                  </a:ext>
                </a:extLst>
              </a:tr>
              <a:tr h="19749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Consultas usuario (Q)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9014490"/>
                  </a:ext>
                </a:extLst>
              </a:tr>
              <a:tr h="197499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Nº de interfaces externos</a:t>
                      </a:r>
                      <a:endParaRPr lang="es-ES" sz="10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0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2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effectLst/>
                        </a:rPr>
                        <a:t>1</a:t>
                      </a:r>
                      <a:endParaRPr lang="es-E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3430332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CC2A915-AB55-F8E7-7D81-FFFFAC25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176059"/>
              </p:ext>
            </p:extLst>
          </p:nvPr>
        </p:nvGraphicFramePr>
        <p:xfrm>
          <a:off x="5533085" y="5016399"/>
          <a:ext cx="2189855" cy="5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67">
                  <a:extLst>
                    <a:ext uri="{9D8B030D-6E8A-4147-A177-3AD203B41FA5}">
                      <a16:colId xmlns:a16="http://schemas.microsoft.com/office/drawing/2014/main" val="2164977638"/>
                    </a:ext>
                  </a:extLst>
                </a:gridCol>
                <a:gridCol w="734223">
                  <a:extLst>
                    <a:ext uri="{9D8B030D-6E8A-4147-A177-3AD203B41FA5}">
                      <a16:colId xmlns:a16="http://schemas.microsoft.com/office/drawing/2014/main" val="1238097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869086464"/>
                    </a:ext>
                  </a:extLst>
                </a:gridCol>
                <a:gridCol w="502909">
                  <a:extLst>
                    <a:ext uri="{9D8B030D-6E8A-4147-A177-3AD203B41FA5}">
                      <a16:colId xmlns:a16="http://schemas.microsoft.com/office/drawing/2014/main" val="356504314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700" dirty="0"/>
                        <a:t>Σ </a:t>
                      </a:r>
                      <a:r>
                        <a:rPr lang="es-ES" sz="700" dirty="0"/>
                        <a:t>factores de ajuste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Ck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692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39,55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34015"/>
                  </a:ext>
                </a:extLst>
              </a:tr>
            </a:tbl>
          </a:graphicData>
        </a:graphic>
      </p:graphicFrame>
      <p:grpSp>
        <p:nvGrpSpPr>
          <p:cNvPr id="16" name="Grupo 15">
            <a:extLst>
              <a:ext uri="{FF2B5EF4-FFF2-40B4-BE49-F238E27FC236}">
                <a16:creationId xmlns:a16="http://schemas.microsoft.com/office/drawing/2014/main" id="{95CB0D53-10F3-F2E8-473A-0552B63ECAF1}"/>
              </a:ext>
            </a:extLst>
          </p:cNvPr>
          <p:cNvGrpSpPr/>
          <p:nvPr/>
        </p:nvGrpSpPr>
        <p:grpSpPr>
          <a:xfrm>
            <a:off x="2138362" y="4264520"/>
            <a:ext cx="4867275" cy="504825"/>
            <a:chOff x="2317254" y="4235946"/>
            <a:chExt cx="4867275" cy="504825"/>
          </a:xfrm>
        </p:grpSpPr>
        <p:graphicFrame>
          <p:nvGraphicFramePr>
            <p:cNvPr id="14" name="Objeto 13">
              <a:extLst>
                <a:ext uri="{FF2B5EF4-FFF2-40B4-BE49-F238E27FC236}">
                  <a16:creationId xmlns:a16="http://schemas.microsoft.com/office/drawing/2014/main" id="{D167DF21-0C97-0C10-A4D4-26FF3F3C82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189455"/>
                </p:ext>
              </p:extLst>
            </p:nvPr>
          </p:nvGraphicFramePr>
          <p:xfrm>
            <a:off x="2317254" y="4235946"/>
            <a:ext cx="105727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079280" imgH="444240" progId="">
                    <p:embed/>
                  </p:oleObj>
                </mc:Choice>
                <mc:Fallback>
                  <p:oleObj r:id="rId3" imgW="1079280" imgH="444240" progId="">
                    <p:embed/>
                    <p:pic>
                      <p:nvPicPr>
                        <p:cNvPr id="14" name="Objeto 13">
                          <a:extLst>
                            <a:ext uri="{FF2B5EF4-FFF2-40B4-BE49-F238E27FC236}">
                              <a16:creationId xmlns:a16="http://schemas.microsoft.com/office/drawing/2014/main" id="{D167DF21-0C97-0C10-A4D4-26FF3F3C82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254" y="4235946"/>
                          <a:ext cx="1057275" cy="504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to 14">
              <a:extLst>
                <a:ext uri="{FF2B5EF4-FFF2-40B4-BE49-F238E27FC236}">
                  <a16:creationId xmlns:a16="http://schemas.microsoft.com/office/drawing/2014/main" id="{38C32279-6630-CFDB-EA71-1E939FFA41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717948"/>
                </p:ext>
              </p:extLst>
            </p:nvPr>
          </p:nvGraphicFramePr>
          <p:xfrm>
            <a:off x="3707904" y="4293096"/>
            <a:ext cx="34766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0440" imgH="253800" progId="">
                    <p:embed/>
                  </p:oleObj>
                </mc:Choice>
                <mc:Fallback>
                  <p:oleObj r:id="rId5" imgW="2260440" imgH="253800" progId="">
                    <p:embed/>
                    <p:pic>
                      <p:nvPicPr>
                        <p:cNvPr id="15" name="Objeto 14">
                          <a:extLst>
                            <a:ext uri="{FF2B5EF4-FFF2-40B4-BE49-F238E27FC236}">
                              <a16:creationId xmlns:a16="http://schemas.microsoft.com/office/drawing/2014/main" id="{38C32279-6630-CFDB-EA71-1E939FFA41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293096"/>
                          <a:ext cx="347662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915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91C1-58A4-B5DD-474B-BBC50C52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Delphi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94735BC-9A3D-B418-3A43-456F27EE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08985"/>
              </p:ext>
            </p:extLst>
          </p:nvPr>
        </p:nvGraphicFramePr>
        <p:xfrm>
          <a:off x="1874288" y="2187474"/>
          <a:ext cx="5389880" cy="381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0724">
                  <a:extLst>
                    <a:ext uri="{9D8B030D-6E8A-4147-A177-3AD203B41FA5}">
                      <a16:colId xmlns:a16="http://schemas.microsoft.com/office/drawing/2014/main" val="3360348044"/>
                    </a:ext>
                  </a:extLst>
                </a:gridCol>
                <a:gridCol w="596746">
                  <a:extLst>
                    <a:ext uri="{9D8B030D-6E8A-4147-A177-3AD203B41FA5}">
                      <a16:colId xmlns:a16="http://schemas.microsoft.com/office/drawing/2014/main" val="59207352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408378002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286237142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309536965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435574318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33607015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5383740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Modulo:</a:t>
                      </a:r>
                      <a:endParaRPr lang="es-E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3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4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5</a:t>
                      </a:r>
                      <a:endParaRPr lang="es-E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6</a:t>
                      </a:r>
                      <a:endParaRPr lang="es-E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7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05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PF:</a:t>
                      </a:r>
                      <a:endParaRPr lang="es-E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25,11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28,35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34,65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22,14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12,36</a:t>
                      </a:r>
                      <a:endParaRPr lang="es-E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kern="100" dirty="0">
                          <a:effectLst/>
                        </a:rPr>
                        <a:t>39,55</a:t>
                      </a:r>
                      <a:endParaRPr lang="es-E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37,51</a:t>
                      </a:r>
                      <a:endParaRPr lang="es-E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6471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CC513F-B383-1E43-EBA3-D2621C4EA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7350"/>
              </p:ext>
            </p:extLst>
          </p:nvPr>
        </p:nvGraphicFramePr>
        <p:xfrm>
          <a:off x="674364" y="3322774"/>
          <a:ext cx="3677700" cy="20025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9750">
                  <a:extLst>
                    <a:ext uri="{9D8B030D-6E8A-4147-A177-3AD203B41FA5}">
                      <a16:colId xmlns:a16="http://schemas.microsoft.com/office/drawing/2014/main" val="872605477"/>
                    </a:ext>
                  </a:extLst>
                </a:gridCol>
                <a:gridCol w="322216">
                  <a:extLst>
                    <a:ext uri="{9D8B030D-6E8A-4147-A177-3AD203B41FA5}">
                      <a16:colId xmlns:a16="http://schemas.microsoft.com/office/drawing/2014/main" val="1022938923"/>
                    </a:ext>
                  </a:extLst>
                </a:gridCol>
                <a:gridCol w="361444">
                  <a:extLst>
                    <a:ext uri="{9D8B030D-6E8A-4147-A177-3AD203B41FA5}">
                      <a16:colId xmlns:a16="http://schemas.microsoft.com/office/drawing/2014/main" val="2898346748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2988278141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3409696080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2295568813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2822069525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2900897184"/>
                    </a:ext>
                  </a:extLst>
                </a:gridCol>
                <a:gridCol w="370715">
                  <a:extLst>
                    <a:ext uri="{9D8B030D-6E8A-4147-A177-3AD203B41FA5}">
                      <a16:colId xmlns:a16="http://schemas.microsoft.com/office/drawing/2014/main" val="2312635741"/>
                    </a:ext>
                  </a:extLst>
                </a:gridCol>
              </a:tblGrid>
              <a:tr h="602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Miembro del equipo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1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>
                          <a:effectLst/>
                        </a:rPr>
                        <a:t>2</a:t>
                      </a:r>
                      <a:endParaRPr lang="es-E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3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4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Total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Media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Mínimo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Max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2184580959"/>
                  </a:ext>
                </a:extLst>
              </a:tr>
              <a:tr h="602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Mas probable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175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116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159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350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800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200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116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350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115049"/>
                  </a:ext>
                </a:extLst>
              </a:tr>
              <a:tr h="3987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Mínimo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145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85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125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290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645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161,25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85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290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407425"/>
                  </a:ext>
                </a:extLst>
              </a:tr>
              <a:tr h="3987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Máximo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200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150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190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380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920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230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150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380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958284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9D80622-876C-1F92-2A69-5CCE7889D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3849"/>
              </p:ext>
            </p:extLst>
          </p:nvPr>
        </p:nvGraphicFramePr>
        <p:xfrm>
          <a:off x="4797481" y="3328217"/>
          <a:ext cx="3672155" cy="199166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51385">
                  <a:extLst>
                    <a:ext uri="{9D8B030D-6E8A-4147-A177-3AD203B41FA5}">
                      <a16:colId xmlns:a16="http://schemas.microsoft.com/office/drawing/2014/main" val="4026811057"/>
                    </a:ext>
                  </a:extLst>
                </a:gridCol>
                <a:gridCol w="329678">
                  <a:extLst>
                    <a:ext uri="{9D8B030D-6E8A-4147-A177-3AD203B41FA5}">
                      <a16:colId xmlns:a16="http://schemas.microsoft.com/office/drawing/2014/main" val="2216960993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182062494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2266576524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3677685836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2712603916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2475447087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1078696729"/>
                    </a:ext>
                  </a:extLst>
                </a:gridCol>
                <a:gridCol w="370156">
                  <a:extLst>
                    <a:ext uri="{9D8B030D-6E8A-4147-A177-3AD203B41FA5}">
                      <a16:colId xmlns:a16="http://schemas.microsoft.com/office/drawing/2014/main" val="3851710362"/>
                    </a:ext>
                  </a:extLst>
                </a:gridCol>
              </a:tblGrid>
              <a:tr h="599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Miembro del equipo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1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>
                          <a:effectLst/>
                        </a:rPr>
                        <a:t>2</a:t>
                      </a:r>
                      <a:endParaRPr lang="es-E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3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>
                          <a:effectLst/>
                        </a:rPr>
                        <a:t>4</a:t>
                      </a:r>
                      <a:endParaRPr lang="es-E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Total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Media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Mínimo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Max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4152148439"/>
                  </a:ext>
                </a:extLst>
              </a:tr>
              <a:tr h="599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 dirty="0">
                          <a:effectLst/>
                        </a:rPr>
                        <a:t>Mas probable</a:t>
                      </a:r>
                      <a:endParaRPr lang="es-E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65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77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55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90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287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71,75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55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90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828327"/>
                  </a:ext>
                </a:extLst>
              </a:tr>
              <a:tr h="396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>
                          <a:effectLst/>
                        </a:rPr>
                        <a:t>Mínimo</a:t>
                      </a:r>
                      <a:endParaRPr lang="es-E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50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59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40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70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219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54,75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40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70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211495"/>
                  </a:ext>
                </a:extLst>
              </a:tr>
              <a:tr h="396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kern="100">
                          <a:effectLst/>
                        </a:rPr>
                        <a:t>Máximo</a:t>
                      </a:r>
                      <a:endParaRPr lang="es-E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85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95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85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110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>
                          <a:effectLst/>
                        </a:rPr>
                        <a:t>375</a:t>
                      </a:r>
                      <a:endParaRPr lang="es-ES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93,75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85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900" kern="100" dirty="0">
                          <a:effectLst/>
                        </a:rPr>
                        <a:t>110</a:t>
                      </a:r>
                      <a:endParaRPr lang="es-ES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231284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EC04582A-D137-48FF-6B3A-5ED2C1F9F6CB}"/>
              </a:ext>
            </a:extLst>
          </p:cNvPr>
          <p:cNvSpPr txBox="1"/>
          <p:nvPr/>
        </p:nvSpPr>
        <p:spPr>
          <a:xfrm>
            <a:off x="457200" y="2693210"/>
            <a:ext cx="4112028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/>
              <a:t>MODULO 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545EDB-318E-35DE-6A6F-4E3B2A9B74BE}"/>
              </a:ext>
            </a:extLst>
          </p:cNvPr>
          <p:cNvSpPr txBox="1"/>
          <p:nvPr/>
        </p:nvSpPr>
        <p:spPr>
          <a:xfrm>
            <a:off x="4574772" y="2699366"/>
            <a:ext cx="4112028" cy="49795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spcBef>
                <a:spcPct val="0"/>
              </a:spcBef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/>
              <a:t>MODULO 6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6207E86-6F5C-4B88-3EC7-AF20E4CF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82152"/>
              </p:ext>
            </p:extLst>
          </p:nvPr>
        </p:nvGraphicFramePr>
        <p:xfrm>
          <a:off x="1259632" y="5589240"/>
          <a:ext cx="1463824" cy="65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912">
                  <a:extLst>
                    <a:ext uri="{9D8B030D-6E8A-4147-A177-3AD203B41FA5}">
                      <a16:colId xmlns:a16="http://schemas.microsoft.com/office/drawing/2014/main" val="3118042411"/>
                    </a:ext>
                  </a:extLst>
                </a:gridCol>
                <a:gridCol w="731912">
                  <a:extLst>
                    <a:ext uri="{9D8B030D-6E8A-4147-A177-3AD203B41FA5}">
                      <a16:colId xmlns:a16="http://schemas.microsoft.com/office/drawing/2014/main" val="620297986"/>
                    </a:ext>
                  </a:extLst>
                </a:gridCol>
              </a:tblGrid>
              <a:tr h="326948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000543"/>
                  </a:ext>
                </a:extLst>
              </a:tr>
              <a:tr h="326948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13,8139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4,707613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33006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C528014-199D-B040-22E0-9C1ADB0F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08615"/>
              </p:ext>
            </p:extLst>
          </p:nvPr>
        </p:nvGraphicFramePr>
        <p:xfrm>
          <a:off x="2915816" y="5721897"/>
          <a:ext cx="5389880" cy="381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847970549"/>
                    </a:ext>
                  </a:extLst>
                </a:gridCol>
                <a:gridCol w="555382">
                  <a:extLst>
                    <a:ext uri="{9D8B030D-6E8A-4147-A177-3AD203B41FA5}">
                      <a16:colId xmlns:a16="http://schemas.microsoft.com/office/drawing/2014/main" val="1153938184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25336206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25142975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576147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40954741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868628666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353934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Módulo </a:t>
                      </a:r>
                      <a:endParaRPr lang="es-E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3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4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5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6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7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281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Esfuerzo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132,02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147,27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176,93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118,04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72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>
                          <a:effectLst/>
                        </a:rPr>
                        <a:t>200</a:t>
                      </a:r>
                      <a:endParaRPr lang="es-E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190,4</a:t>
                      </a:r>
                      <a:endParaRPr lang="es-E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904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23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:a16="http://schemas.microsoft.com/office/drawing/2014/main" id="{F8ADED18-C674-EF66-D3FC-9CDB6A0444D8}"/>
              </a:ext>
            </a:extLst>
          </p:cNvPr>
          <p:cNvSpPr txBox="1"/>
          <p:nvPr/>
        </p:nvSpPr>
        <p:spPr>
          <a:xfrm>
            <a:off x="457200" y="3899938"/>
            <a:ext cx="4953000" cy="92333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Omar Teixeira González</a:t>
            </a:r>
          </a:p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en-US" sz="2400" dirty="0">
                <a:solidFill>
                  <a:schemeClr val="tx2"/>
                </a:solidFill>
              </a:rPr>
              <a:t>UO281847</a:t>
            </a:r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9307DB5F-4CCA-ECA9-6F4F-5E9138A4EF89}"/>
              </a:ext>
            </a:extLst>
          </p:cNvPr>
          <p:cNvSpPr/>
          <p:nvPr/>
        </p:nvSpPr>
        <p:spPr>
          <a:xfrm>
            <a:off x="2671479" y="881696"/>
            <a:ext cx="3801041" cy="1200329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17000"/>
              </a:prstClr>
            </a:outerShdw>
            <a:reflection stA="63000" endPos="65000" dist="12700" dir="5400000" sy="-100000" algn="bl" rotWithShape="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7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Gracias</a:t>
            </a:r>
          </a:p>
        </p:txBody>
      </p:sp>
      <p:grpSp>
        <p:nvGrpSpPr>
          <p:cNvPr id="4" name="10 Grupo">
            <a:extLst>
              <a:ext uri="{FF2B5EF4-FFF2-40B4-BE49-F238E27FC236}">
                <a16:creationId xmlns:a16="http://schemas.microsoft.com/office/drawing/2014/main" id="{27430A48-CB8D-02D4-EB93-C85A71BC00DB}"/>
              </a:ext>
            </a:extLst>
          </p:cNvPr>
          <p:cNvGrpSpPr/>
          <p:nvPr/>
        </p:nvGrpSpPr>
        <p:grpSpPr>
          <a:xfrm>
            <a:off x="528945" y="527336"/>
            <a:ext cx="1882815" cy="1461504"/>
            <a:chOff x="528945" y="527337"/>
            <a:chExt cx="2520280" cy="1747625"/>
          </a:xfrm>
          <a:effectLst>
            <a:outerShdw blurRad="50800" dist="127000" dir="2700000" algn="ctr" rotWithShape="0">
              <a:srgbClr val="000000">
                <a:alpha val="30000"/>
              </a:srgbClr>
            </a:outerShdw>
          </a:effectLst>
        </p:grpSpPr>
        <p:pic>
          <p:nvPicPr>
            <p:cNvPr id="6" name="Picture 2" descr="G:\Mis Documentos\Documentos\Universidad\Anagrames\Nuevos\logo-color.png">
              <a:extLst>
                <a:ext uri="{FF2B5EF4-FFF2-40B4-BE49-F238E27FC236}">
                  <a16:creationId xmlns:a16="http://schemas.microsoft.com/office/drawing/2014/main" id="{18434D6B-CA50-8AA2-1ECA-EA75EB0B1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3" y="527337"/>
              <a:ext cx="1778984" cy="138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9 CuadroTexto">
              <a:extLst>
                <a:ext uri="{FF2B5EF4-FFF2-40B4-BE49-F238E27FC236}">
                  <a16:creationId xmlns:a16="http://schemas.microsoft.com/office/drawing/2014/main" id="{F08F0561-7ECE-36D8-4DD0-C38205DB2C83}"/>
                </a:ext>
              </a:extLst>
            </p:cNvPr>
            <p:cNvSpPr txBox="1"/>
            <p:nvPr/>
          </p:nvSpPr>
          <p:spPr>
            <a:xfrm>
              <a:off x="528945" y="1906931"/>
              <a:ext cx="2520280" cy="36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Universidad de Oviedo</a:t>
              </a:r>
            </a:p>
          </p:txBody>
        </p:sp>
      </p:grpSp>
      <p:pic>
        <p:nvPicPr>
          <p:cNvPr id="8" name="Picture 2" descr="C:\Users\quelo\Documents\Universidad\Asignatures\Asig-Grado\Arquitectura del Software\Teoría\logo.png">
            <a:extLst>
              <a:ext uri="{FF2B5EF4-FFF2-40B4-BE49-F238E27FC236}">
                <a16:creationId xmlns:a16="http://schemas.microsoft.com/office/drawing/2014/main" id="{E204E2FA-702D-FF23-70F1-CD440E14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734815"/>
            <a:ext cx="2098839" cy="747045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3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326AB81C6CF248AA54994EC2B758A4" ma:contentTypeVersion="4" ma:contentTypeDescription="Crear nuevo documento." ma:contentTypeScope="" ma:versionID="429d5f27c627efae1d86cc6b0a7f75ff">
  <xsd:schema xmlns:xsd="http://www.w3.org/2001/XMLSchema" xmlns:xs="http://www.w3.org/2001/XMLSchema" xmlns:p="http://schemas.microsoft.com/office/2006/metadata/properties" xmlns:ns2="e75426e2-0f14-43b8-86bb-aece17810ea6" targetNamespace="http://schemas.microsoft.com/office/2006/metadata/properties" ma:root="true" ma:fieldsID="fff14d3a14190fac93c9f1df9f611444" ns2:_="">
    <xsd:import namespace="e75426e2-0f14-43b8-86bb-aece17810e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426e2-0f14-43b8-86bb-aece17810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CCD014-0E52-4D90-9416-4AF7014E6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426e2-0f14-43b8-86bb-aece17810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51D333-EBC6-41DE-942F-C65EBE24D4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454</TotalTime>
  <Words>430</Words>
  <Application>Microsoft Office PowerPoint</Application>
  <PresentationFormat>Presentación en pantalla (4:3)</PresentationFormat>
  <Paragraphs>241</Paragraphs>
  <Slides>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Georgia</vt:lpstr>
      <vt:lpstr>Times New Roman</vt:lpstr>
      <vt:lpstr>Trebuchet MS</vt:lpstr>
      <vt:lpstr>Wingdings 2</vt:lpstr>
      <vt:lpstr>Urbano</vt:lpstr>
      <vt:lpstr>Dirección y Planificación de Proyectos Informáticos</vt:lpstr>
      <vt:lpstr>Pantallas de los módulos</vt:lpstr>
      <vt:lpstr>Funciones de los módulos</vt:lpstr>
      <vt:lpstr>Puntos función de los módulos</vt:lpstr>
      <vt:lpstr>Delphi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Aquilino Juan</dc:creator>
  <cp:lastModifiedBy>Omar Teixeira González</cp:lastModifiedBy>
  <cp:revision>52</cp:revision>
  <dcterms:created xsi:type="dcterms:W3CDTF">2013-01-05T20:49:05Z</dcterms:created>
  <dcterms:modified xsi:type="dcterms:W3CDTF">2024-03-12T13:32:11Z</dcterms:modified>
</cp:coreProperties>
</file>