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26" r:id="rId2"/>
    <p:sldMasterId id="2147483738" r:id="rId3"/>
  </p:sldMasterIdLst>
  <p:sldIdLst>
    <p:sldId id="256" r:id="rId4"/>
    <p:sldId id="260" r:id="rId5"/>
    <p:sldId id="261" r:id="rId6"/>
    <p:sldId id="262" r:id="rId7"/>
    <p:sldId id="263" r:id="rId8"/>
    <p:sldId id="257"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4660"/>
  </p:normalViewPr>
  <p:slideViewPr>
    <p:cSldViewPr snapToGrid="0">
      <p:cViewPr varScale="1">
        <p:scale>
          <a:sx n="75" d="100"/>
          <a:sy n="75" d="100"/>
        </p:scale>
        <p:origin x="10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38AE1A-9F4A-40B8-A7AE-076B49237A6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ADCA852-A22C-44A5-AF63-BB73F600476D}">
      <dgm:prSet/>
      <dgm:spPr/>
      <dgm:t>
        <a:bodyPr/>
        <a:lstStyle/>
        <a:p>
          <a:r>
            <a:rPr lang="en-GB"/>
            <a:t>The demand for </a:t>
          </a:r>
          <a:r>
            <a:rPr lang="en-GB" b="1"/>
            <a:t>sustainable and functional packaging solutions</a:t>
          </a:r>
          <a:r>
            <a:rPr lang="en-GB"/>
            <a:t> continues to rise, with increasing pressure from both consumers and regulatory bodies to minimize plastic waste. Companies are focusing on </a:t>
          </a:r>
          <a:r>
            <a:rPr lang="en-GB" b="1"/>
            <a:t>lightweight designs, recyclable packaging, and biopolymer alternatives</a:t>
          </a:r>
          <a:r>
            <a:rPr lang="en-GB"/>
            <a:t> to reduce environmental impact.</a:t>
          </a:r>
          <a:endParaRPr lang="en-US"/>
        </a:p>
      </dgm:t>
    </dgm:pt>
    <dgm:pt modelId="{9AB4E3CF-0792-47A7-8CED-A84B7653C74E}" type="parTrans" cxnId="{4E5F69D7-4203-4FFA-AD69-1D43038DAE8B}">
      <dgm:prSet/>
      <dgm:spPr/>
      <dgm:t>
        <a:bodyPr/>
        <a:lstStyle/>
        <a:p>
          <a:endParaRPr lang="en-US"/>
        </a:p>
      </dgm:t>
    </dgm:pt>
    <dgm:pt modelId="{155A83E9-88B2-40C4-BE86-FF910F64C385}" type="sibTrans" cxnId="{4E5F69D7-4203-4FFA-AD69-1D43038DAE8B}">
      <dgm:prSet/>
      <dgm:spPr/>
      <dgm:t>
        <a:bodyPr/>
        <a:lstStyle/>
        <a:p>
          <a:endParaRPr lang="en-US"/>
        </a:p>
      </dgm:t>
    </dgm:pt>
    <dgm:pt modelId="{85635FFE-904D-48F8-BA60-F902B9FBE37D}">
      <dgm:prSet/>
      <dgm:spPr/>
      <dgm:t>
        <a:bodyPr/>
        <a:lstStyle/>
        <a:p>
          <a:r>
            <a:rPr lang="en-GB" b="1"/>
            <a:t>Flair-Plastic</a:t>
          </a:r>
          <a:r>
            <a:rPr lang="en-GB"/>
            <a:t> leads in this space by designing and manufacturing </a:t>
          </a:r>
          <a:r>
            <a:rPr lang="en-GB" b="1"/>
            <a:t>high-quality, durable, and eco-friendly plastic packaging</a:t>
          </a:r>
          <a:r>
            <a:rPr lang="en-GB"/>
            <a:t> that meets stringent regulatory standards while ensuring optimal product protection. We specialize in producing innovative packaging solutions for </a:t>
          </a:r>
          <a:r>
            <a:rPr lang="en-GB" b="1"/>
            <a:t>food, beverages, pharmaceuticals, and consumer goods</a:t>
          </a:r>
          <a:r>
            <a:rPr lang="en-GB"/>
            <a:t>, helping brands transition to more sustainable alternatives without compromising performance</a:t>
          </a:r>
          <a:endParaRPr lang="en-US"/>
        </a:p>
      </dgm:t>
    </dgm:pt>
    <dgm:pt modelId="{2A1FEFC5-EC39-433C-9B2D-D98A068FB31A}" type="parTrans" cxnId="{54DD91A5-3BA4-463E-B55A-A9B579F36078}">
      <dgm:prSet/>
      <dgm:spPr/>
      <dgm:t>
        <a:bodyPr/>
        <a:lstStyle/>
        <a:p>
          <a:endParaRPr lang="en-US"/>
        </a:p>
      </dgm:t>
    </dgm:pt>
    <dgm:pt modelId="{F3D6BB3E-2AEE-4009-9725-456CBBD2F35D}" type="sibTrans" cxnId="{54DD91A5-3BA4-463E-B55A-A9B579F36078}">
      <dgm:prSet/>
      <dgm:spPr/>
      <dgm:t>
        <a:bodyPr/>
        <a:lstStyle/>
        <a:p>
          <a:endParaRPr lang="en-US"/>
        </a:p>
      </dgm:t>
    </dgm:pt>
    <dgm:pt modelId="{C6FD562F-F074-4B38-8A29-1F89CC375C92}" type="pres">
      <dgm:prSet presAssocID="{0938AE1A-9F4A-40B8-A7AE-076B49237A67}" presName="hierChild1" presStyleCnt="0">
        <dgm:presLayoutVars>
          <dgm:chPref val="1"/>
          <dgm:dir/>
          <dgm:animOne val="branch"/>
          <dgm:animLvl val="lvl"/>
          <dgm:resizeHandles/>
        </dgm:presLayoutVars>
      </dgm:prSet>
      <dgm:spPr/>
    </dgm:pt>
    <dgm:pt modelId="{7F896A37-C631-4811-8848-588301A2AA45}" type="pres">
      <dgm:prSet presAssocID="{7ADCA852-A22C-44A5-AF63-BB73F600476D}" presName="hierRoot1" presStyleCnt="0"/>
      <dgm:spPr/>
    </dgm:pt>
    <dgm:pt modelId="{2B31EB2C-4C88-45F2-B9FF-36520F3853EE}" type="pres">
      <dgm:prSet presAssocID="{7ADCA852-A22C-44A5-AF63-BB73F600476D}" presName="composite" presStyleCnt="0"/>
      <dgm:spPr/>
    </dgm:pt>
    <dgm:pt modelId="{BD0D629C-A04E-4966-88E4-166BEF6F92EA}" type="pres">
      <dgm:prSet presAssocID="{7ADCA852-A22C-44A5-AF63-BB73F600476D}" presName="background" presStyleLbl="node0" presStyleIdx="0" presStyleCnt="2"/>
      <dgm:spPr/>
    </dgm:pt>
    <dgm:pt modelId="{19AF3C36-9847-4ED0-AA52-079E81C80FB0}" type="pres">
      <dgm:prSet presAssocID="{7ADCA852-A22C-44A5-AF63-BB73F600476D}" presName="text" presStyleLbl="fgAcc0" presStyleIdx="0" presStyleCnt="2">
        <dgm:presLayoutVars>
          <dgm:chPref val="3"/>
        </dgm:presLayoutVars>
      </dgm:prSet>
      <dgm:spPr/>
    </dgm:pt>
    <dgm:pt modelId="{BDEE7273-23C6-43CA-B3BC-D2353FE12C4D}" type="pres">
      <dgm:prSet presAssocID="{7ADCA852-A22C-44A5-AF63-BB73F600476D}" presName="hierChild2" presStyleCnt="0"/>
      <dgm:spPr/>
    </dgm:pt>
    <dgm:pt modelId="{420BB26E-C2F0-4CFB-B35F-F1F4F4803C65}" type="pres">
      <dgm:prSet presAssocID="{85635FFE-904D-48F8-BA60-F902B9FBE37D}" presName="hierRoot1" presStyleCnt="0"/>
      <dgm:spPr/>
    </dgm:pt>
    <dgm:pt modelId="{B436B472-8415-4212-BBFB-1772FA9F8E17}" type="pres">
      <dgm:prSet presAssocID="{85635FFE-904D-48F8-BA60-F902B9FBE37D}" presName="composite" presStyleCnt="0"/>
      <dgm:spPr/>
    </dgm:pt>
    <dgm:pt modelId="{09381736-319B-4340-9073-7BC538F0A382}" type="pres">
      <dgm:prSet presAssocID="{85635FFE-904D-48F8-BA60-F902B9FBE37D}" presName="background" presStyleLbl="node0" presStyleIdx="1" presStyleCnt="2"/>
      <dgm:spPr/>
    </dgm:pt>
    <dgm:pt modelId="{9E02B47F-8180-40F7-855B-CFB4F91CA0DF}" type="pres">
      <dgm:prSet presAssocID="{85635FFE-904D-48F8-BA60-F902B9FBE37D}" presName="text" presStyleLbl="fgAcc0" presStyleIdx="1" presStyleCnt="2">
        <dgm:presLayoutVars>
          <dgm:chPref val="3"/>
        </dgm:presLayoutVars>
      </dgm:prSet>
      <dgm:spPr/>
    </dgm:pt>
    <dgm:pt modelId="{532BAD16-1B2C-4B8E-8899-79C6F1845C02}" type="pres">
      <dgm:prSet presAssocID="{85635FFE-904D-48F8-BA60-F902B9FBE37D}" presName="hierChild2" presStyleCnt="0"/>
      <dgm:spPr/>
    </dgm:pt>
  </dgm:ptLst>
  <dgm:cxnLst>
    <dgm:cxn modelId="{610C6192-9FB8-4AFC-AFFA-E5660845490C}" type="presOf" srcId="{7ADCA852-A22C-44A5-AF63-BB73F600476D}" destId="{19AF3C36-9847-4ED0-AA52-079E81C80FB0}" srcOrd="0" destOrd="0" presId="urn:microsoft.com/office/officeart/2005/8/layout/hierarchy1"/>
    <dgm:cxn modelId="{B716E0A0-E5B1-42DE-BF90-A280AA308F2E}" type="presOf" srcId="{0938AE1A-9F4A-40B8-A7AE-076B49237A67}" destId="{C6FD562F-F074-4B38-8A29-1F89CC375C92}" srcOrd="0" destOrd="0" presId="urn:microsoft.com/office/officeart/2005/8/layout/hierarchy1"/>
    <dgm:cxn modelId="{54DD91A5-3BA4-463E-B55A-A9B579F36078}" srcId="{0938AE1A-9F4A-40B8-A7AE-076B49237A67}" destId="{85635FFE-904D-48F8-BA60-F902B9FBE37D}" srcOrd="1" destOrd="0" parTransId="{2A1FEFC5-EC39-433C-9B2D-D98A068FB31A}" sibTransId="{F3D6BB3E-2AEE-4009-9725-456CBBD2F35D}"/>
    <dgm:cxn modelId="{538F83B2-CA94-40E4-9ABB-8569F14EB1F7}" type="presOf" srcId="{85635FFE-904D-48F8-BA60-F902B9FBE37D}" destId="{9E02B47F-8180-40F7-855B-CFB4F91CA0DF}" srcOrd="0" destOrd="0" presId="urn:microsoft.com/office/officeart/2005/8/layout/hierarchy1"/>
    <dgm:cxn modelId="{4E5F69D7-4203-4FFA-AD69-1D43038DAE8B}" srcId="{0938AE1A-9F4A-40B8-A7AE-076B49237A67}" destId="{7ADCA852-A22C-44A5-AF63-BB73F600476D}" srcOrd="0" destOrd="0" parTransId="{9AB4E3CF-0792-47A7-8CED-A84B7653C74E}" sibTransId="{155A83E9-88B2-40C4-BE86-FF910F64C385}"/>
    <dgm:cxn modelId="{845F4A71-C483-46D7-8ECA-014DD864351E}" type="presParOf" srcId="{C6FD562F-F074-4B38-8A29-1F89CC375C92}" destId="{7F896A37-C631-4811-8848-588301A2AA45}" srcOrd="0" destOrd="0" presId="urn:microsoft.com/office/officeart/2005/8/layout/hierarchy1"/>
    <dgm:cxn modelId="{40A10C71-965D-45A4-9A4F-E21530B6E12D}" type="presParOf" srcId="{7F896A37-C631-4811-8848-588301A2AA45}" destId="{2B31EB2C-4C88-45F2-B9FF-36520F3853EE}" srcOrd="0" destOrd="0" presId="urn:microsoft.com/office/officeart/2005/8/layout/hierarchy1"/>
    <dgm:cxn modelId="{4548A793-5B41-4C81-9C3C-CD2D5E6BEB20}" type="presParOf" srcId="{2B31EB2C-4C88-45F2-B9FF-36520F3853EE}" destId="{BD0D629C-A04E-4966-88E4-166BEF6F92EA}" srcOrd="0" destOrd="0" presId="urn:microsoft.com/office/officeart/2005/8/layout/hierarchy1"/>
    <dgm:cxn modelId="{ABD875CE-D8B6-4050-A1A8-E1CFDCA0C32A}" type="presParOf" srcId="{2B31EB2C-4C88-45F2-B9FF-36520F3853EE}" destId="{19AF3C36-9847-4ED0-AA52-079E81C80FB0}" srcOrd="1" destOrd="0" presId="urn:microsoft.com/office/officeart/2005/8/layout/hierarchy1"/>
    <dgm:cxn modelId="{D0DFBBEB-9734-41C7-8AD1-22BAB42DE77F}" type="presParOf" srcId="{7F896A37-C631-4811-8848-588301A2AA45}" destId="{BDEE7273-23C6-43CA-B3BC-D2353FE12C4D}" srcOrd="1" destOrd="0" presId="urn:microsoft.com/office/officeart/2005/8/layout/hierarchy1"/>
    <dgm:cxn modelId="{31D22914-9A63-4ECE-8F4C-D705073CE222}" type="presParOf" srcId="{C6FD562F-F074-4B38-8A29-1F89CC375C92}" destId="{420BB26E-C2F0-4CFB-B35F-F1F4F4803C65}" srcOrd="1" destOrd="0" presId="urn:microsoft.com/office/officeart/2005/8/layout/hierarchy1"/>
    <dgm:cxn modelId="{A9895036-32E5-4D89-ABDA-CB62B2614F67}" type="presParOf" srcId="{420BB26E-C2F0-4CFB-B35F-F1F4F4803C65}" destId="{B436B472-8415-4212-BBFB-1772FA9F8E17}" srcOrd="0" destOrd="0" presId="urn:microsoft.com/office/officeart/2005/8/layout/hierarchy1"/>
    <dgm:cxn modelId="{80711A95-8456-4FE8-AB96-195752B184FF}" type="presParOf" srcId="{B436B472-8415-4212-BBFB-1772FA9F8E17}" destId="{09381736-319B-4340-9073-7BC538F0A382}" srcOrd="0" destOrd="0" presId="urn:microsoft.com/office/officeart/2005/8/layout/hierarchy1"/>
    <dgm:cxn modelId="{C947AB96-D6A0-4539-BAD3-860576024812}" type="presParOf" srcId="{B436B472-8415-4212-BBFB-1772FA9F8E17}" destId="{9E02B47F-8180-40F7-855B-CFB4F91CA0DF}" srcOrd="1" destOrd="0" presId="urn:microsoft.com/office/officeart/2005/8/layout/hierarchy1"/>
    <dgm:cxn modelId="{887D13B5-06D1-4593-A109-DFFFDC34E068}" type="presParOf" srcId="{420BB26E-C2F0-4CFB-B35F-F1F4F4803C65}" destId="{532BAD16-1B2C-4B8E-8899-79C6F1845C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D629C-A04E-4966-88E4-166BEF6F92EA}">
      <dsp:nvSpPr>
        <dsp:cNvPr id="0" name=""/>
        <dsp:cNvSpPr/>
      </dsp:nvSpPr>
      <dsp:spPr>
        <a:xfrm>
          <a:off x="1283" y="510443"/>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AF3C36-9847-4ED0-AA52-079E81C80FB0}">
      <dsp:nvSpPr>
        <dsp:cNvPr id="0" name=""/>
        <dsp:cNvSpPr/>
      </dsp:nvSpPr>
      <dsp:spPr>
        <a:xfrm>
          <a:off x="501904" y="986033"/>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The demand for </a:t>
          </a:r>
          <a:r>
            <a:rPr lang="en-GB" sz="1600" b="1" kern="1200"/>
            <a:t>sustainable and functional packaging solutions</a:t>
          </a:r>
          <a:r>
            <a:rPr lang="en-GB" sz="1600" kern="1200"/>
            <a:t> continues to rise, with increasing pressure from both consumers and regulatory bodies to minimize plastic waste. Companies are focusing on </a:t>
          </a:r>
          <a:r>
            <a:rPr lang="en-GB" sz="1600" b="1" kern="1200"/>
            <a:t>lightweight designs, recyclable packaging, and biopolymer alternatives</a:t>
          </a:r>
          <a:r>
            <a:rPr lang="en-GB" sz="1600" kern="1200"/>
            <a:t> to reduce environmental impact.</a:t>
          </a:r>
          <a:endParaRPr lang="en-US" sz="1600" kern="1200"/>
        </a:p>
      </dsp:txBody>
      <dsp:txXfrm>
        <a:off x="585701" y="1069830"/>
        <a:ext cx="4337991" cy="2693452"/>
      </dsp:txXfrm>
    </dsp:sp>
    <dsp:sp modelId="{09381736-319B-4340-9073-7BC538F0A382}">
      <dsp:nvSpPr>
        <dsp:cNvPr id="0" name=""/>
        <dsp:cNvSpPr/>
      </dsp:nvSpPr>
      <dsp:spPr>
        <a:xfrm>
          <a:off x="5508110" y="510443"/>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2B47F-8180-40F7-855B-CFB4F91CA0DF}">
      <dsp:nvSpPr>
        <dsp:cNvPr id="0" name=""/>
        <dsp:cNvSpPr/>
      </dsp:nvSpPr>
      <dsp:spPr>
        <a:xfrm>
          <a:off x="6008730" y="986033"/>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a:t>Flair-Plastic</a:t>
          </a:r>
          <a:r>
            <a:rPr lang="en-GB" sz="1600" kern="1200"/>
            <a:t> leads in this space by designing and manufacturing </a:t>
          </a:r>
          <a:r>
            <a:rPr lang="en-GB" sz="1600" b="1" kern="1200"/>
            <a:t>high-quality, durable, and eco-friendly plastic packaging</a:t>
          </a:r>
          <a:r>
            <a:rPr lang="en-GB" sz="1600" kern="1200"/>
            <a:t> that meets stringent regulatory standards while ensuring optimal product protection. We specialize in producing innovative packaging solutions for </a:t>
          </a:r>
          <a:r>
            <a:rPr lang="en-GB" sz="1600" b="1" kern="1200"/>
            <a:t>food, beverages, pharmaceuticals, and consumer goods</a:t>
          </a:r>
          <a:r>
            <a:rPr lang="en-GB" sz="1600" kern="1200"/>
            <a:t>, helping brands transition to more sustainable alternatives without compromising performance</a:t>
          </a:r>
          <a:endParaRPr lang="en-US" sz="1600" kern="1200"/>
        </a:p>
      </dsp:txBody>
      <dsp:txXfrm>
        <a:off x="6092527" y="1069830"/>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3/18/2025</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8721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19756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3/18/2025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858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EE703-03BD-97A9-DC84-81CF41949E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C0F20B5-91D7-B410-7FCD-A079BCFECB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AB0B750-3BEF-0E9C-B6EB-E0DA254E702E}"/>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5" name="Footer Placeholder 4">
            <a:extLst>
              <a:ext uri="{FF2B5EF4-FFF2-40B4-BE49-F238E27FC236}">
                <a16:creationId xmlns:a16="http://schemas.microsoft.com/office/drawing/2014/main" id="{C7775E97-34F9-F5A8-703D-F0442FB1A8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437FEF-80CE-13DC-AE4D-5D87AC13A363}"/>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3682813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3F0D-3FF4-D606-E7E5-C3E23E0657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175D7D3-8826-7213-1788-E55328F3326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877A408-2488-29EC-2939-4272CCFE4FA2}"/>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5" name="Footer Placeholder 4">
            <a:extLst>
              <a:ext uri="{FF2B5EF4-FFF2-40B4-BE49-F238E27FC236}">
                <a16:creationId xmlns:a16="http://schemas.microsoft.com/office/drawing/2014/main" id="{67D81D50-CFA6-FADE-EFF1-E8338D1978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757F9B-073D-9DB9-6B48-31D4F45AF097}"/>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7624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D414-2E8D-3CE2-5506-69D716F5978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7DA9F1BA-8595-55AD-2205-39AE9417EA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1C108D0-6708-B519-21EF-312EC7DF9F67}"/>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5" name="Footer Placeholder 4">
            <a:extLst>
              <a:ext uri="{FF2B5EF4-FFF2-40B4-BE49-F238E27FC236}">
                <a16:creationId xmlns:a16="http://schemas.microsoft.com/office/drawing/2014/main" id="{E0846EF7-8773-BB23-11BD-D1BD7484EB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14EB24-D863-FF48-912C-E12769FDBADE}"/>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4071252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E6FAD-E7EF-F03A-EEDD-7728A99E493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3665579-1B35-6C90-1923-04A5C884342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662B788-9CD2-99C4-F486-ABC9C5E305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A8CEC9C-C804-6E57-C053-338CFA3780A7}"/>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6" name="Footer Placeholder 5">
            <a:extLst>
              <a:ext uri="{FF2B5EF4-FFF2-40B4-BE49-F238E27FC236}">
                <a16:creationId xmlns:a16="http://schemas.microsoft.com/office/drawing/2014/main" id="{713624AD-1929-2BEF-0409-2B1AE5FED2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503C49-08F3-AE1D-578C-6FFEA843C499}"/>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1744962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8D0F-358B-DDCF-87F6-5E3F05711483}"/>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8DC1DD8-9FF3-191F-3D84-9A19D046BB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CA5EA99-2EF5-D8E3-DDCE-2DC8F9E3C7D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5B9FF4E-C8C0-6ACC-BAEF-5E22E766E7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96ACDEF-B063-300F-BC4D-824260FBFB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E5D4A56-D6B1-E4F4-4770-DAE0AA2AF9E3}"/>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8" name="Footer Placeholder 7">
            <a:extLst>
              <a:ext uri="{FF2B5EF4-FFF2-40B4-BE49-F238E27FC236}">
                <a16:creationId xmlns:a16="http://schemas.microsoft.com/office/drawing/2014/main" id="{2B17A70F-A7DC-F539-DCF8-F34EB549A3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E356FA3-B3E8-EBE0-4675-297AABE4A27B}"/>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859476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745D3-90A0-11AD-729C-5E3B1998B4CB}"/>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BBF2102-1F73-5C9A-086B-810F4F476164}"/>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4" name="Footer Placeholder 3">
            <a:extLst>
              <a:ext uri="{FF2B5EF4-FFF2-40B4-BE49-F238E27FC236}">
                <a16:creationId xmlns:a16="http://schemas.microsoft.com/office/drawing/2014/main" id="{B0C89558-D10C-DF78-167A-423796AACE1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17FA224-2FA5-90F9-9256-035CE242336B}"/>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1743649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F7D3B8-4A47-4714-F7A1-D7EF3D91F59C}"/>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3" name="Footer Placeholder 2">
            <a:extLst>
              <a:ext uri="{FF2B5EF4-FFF2-40B4-BE49-F238E27FC236}">
                <a16:creationId xmlns:a16="http://schemas.microsoft.com/office/drawing/2014/main" id="{C38C5124-F1FA-2373-FECD-9F95A15F030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31A7B7-9B39-8437-EDF7-94D9FA33459F}"/>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9454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2B65-741E-9BE1-5BCA-E4085CA3FF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910A23C-ACAE-DC2B-4BBA-EDE892028A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3E8F77D-43EE-14E1-4817-610DDDD66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FD9EBD3-7107-8262-EFE8-9A3825A00BD3}"/>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6" name="Footer Placeholder 5">
            <a:extLst>
              <a:ext uri="{FF2B5EF4-FFF2-40B4-BE49-F238E27FC236}">
                <a16:creationId xmlns:a16="http://schemas.microsoft.com/office/drawing/2014/main" id="{06AB9D7B-EBF8-E8C8-78F0-DACA1EE95B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44241E-B770-7E6C-5ECB-79171626A658}"/>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362597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441524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B3FF-B254-F37A-D18C-70DC2077FF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DF2FB4A-DE31-BB3C-A1B5-C77403949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E49B117-8D79-98E6-4021-6285AD072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FF9A9D-29D6-C1D8-2CB6-2D7CF0FD2D96}"/>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6" name="Footer Placeholder 5">
            <a:extLst>
              <a:ext uri="{FF2B5EF4-FFF2-40B4-BE49-F238E27FC236}">
                <a16:creationId xmlns:a16="http://schemas.microsoft.com/office/drawing/2014/main" id="{0936C4ED-AB9A-9AD2-7CEE-3B6A129767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B10E2C-354E-9FFE-D418-38106BFFEF51}"/>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3984428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3C8F-3D7B-B0C7-B50F-70AB3F79E6B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E151192-9A63-03B2-0FEF-FDFFA7A0C6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D9A37D0-7FB1-F9E8-3649-50ED9A2F838C}"/>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5" name="Footer Placeholder 4">
            <a:extLst>
              <a:ext uri="{FF2B5EF4-FFF2-40B4-BE49-F238E27FC236}">
                <a16:creationId xmlns:a16="http://schemas.microsoft.com/office/drawing/2014/main" id="{5A4A5BE9-CEF7-C5E0-2AE1-DA60187912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CE992F-A334-89B8-38CE-916BD370A7E3}"/>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29967560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D56473-8704-0D6C-0F91-A8E0B85759F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C5F5D94-EC0B-B1EC-AA3C-97C0EB8221B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B9E1DB1-A152-DE30-A483-35DB3501A39B}"/>
              </a:ext>
            </a:extLst>
          </p:cNvPr>
          <p:cNvSpPr>
            <a:spLocks noGrp="1"/>
          </p:cNvSpPr>
          <p:nvPr>
            <p:ph type="dt" sz="half" idx="10"/>
          </p:nvPr>
        </p:nvSpPr>
        <p:spPr/>
        <p:txBody>
          <a:bodyPr/>
          <a:lstStyle/>
          <a:p>
            <a:fld id="{53428306-9AF8-4236-B3E1-8C4D296B4A76}" type="datetimeFigureOut">
              <a:rPr lang="en-GB" smtClean="0"/>
              <a:t>18/03/2025</a:t>
            </a:fld>
            <a:endParaRPr lang="en-GB"/>
          </a:p>
        </p:txBody>
      </p:sp>
      <p:sp>
        <p:nvSpPr>
          <p:cNvPr id="5" name="Footer Placeholder 4">
            <a:extLst>
              <a:ext uri="{FF2B5EF4-FFF2-40B4-BE49-F238E27FC236}">
                <a16:creationId xmlns:a16="http://schemas.microsoft.com/office/drawing/2014/main" id="{4991EEBC-F83F-3D4A-6396-A2B615A754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85DC8C-0F4E-EF36-0136-DC5F796578F8}"/>
              </a:ext>
            </a:extLst>
          </p:cNvPr>
          <p:cNvSpPr>
            <a:spLocks noGrp="1"/>
          </p:cNvSpPr>
          <p:nvPr>
            <p:ph type="sldNum" sz="quarter" idx="12"/>
          </p:nvPr>
        </p:nvSpPr>
        <p:spPr/>
        <p:txBody>
          <a:bodyPr/>
          <a:lstStyle/>
          <a:p>
            <a:fld id="{71CC1A98-1D3F-4666-925A-D11E48CF0558}" type="slidenum">
              <a:rPr lang="en-GB" smtClean="0"/>
              <a:t>‹#›</a:t>
            </a:fld>
            <a:endParaRPr lang="en-GB"/>
          </a:p>
        </p:txBody>
      </p:sp>
    </p:spTree>
    <p:extLst>
      <p:ext uri="{BB962C8B-B14F-4D97-AF65-F5344CB8AC3E}">
        <p14:creationId xmlns:p14="http://schemas.microsoft.com/office/powerpoint/2010/main" val="23288814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3/18/2025</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0629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3/18/2025</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5703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3/18/2025</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8095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3/18/2025</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3370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3/18/2025</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15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3/18/2025</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3989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3/18/2025</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2630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3/18/2025</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81928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3/18/2025</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2091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3/18/2025</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11953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3/18/2025</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645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3/18/2025</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275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3/18/2025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689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3/18/2025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250659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3/18/2025</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6906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3/18/2025</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003841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3/18/2025</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9023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3/18/2025</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11955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20" r:id="rId6"/>
    <p:sldLayoutId id="2147483716" r:id="rId7"/>
    <p:sldLayoutId id="2147483717" r:id="rId8"/>
    <p:sldLayoutId id="2147483718" r:id="rId9"/>
    <p:sldLayoutId id="2147483719" r:id="rId10"/>
    <p:sldLayoutId id="214748372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040D7-D303-CA74-A335-BA870A452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B79D36D-2EA8-4F67-6959-1BB62F2FC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4F9F152-1B89-FEB7-D5A2-F7D7A2930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428306-9AF8-4236-B3E1-8C4D296B4A76}" type="datetimeFigureOut">
              <a:rPr lang="en-GB" smtClean="0"/>
              <a:t>18/03/2025</a:t>
            </a:fld>
            <a:endParaRPr lang="en-GB"/>
          </a:p>
        </p:txBody>
      </p:sp>
      <p:sp>
        <p:nvSpPr>
          <p:cNvPr id="5" name="Footer Placeholder 4">
            <a:extLst>
              <a:ext uri="{FF2B5EF4-FFF2-40B4-BE49-F238E27FC236}">
                <a16:creationId xmlns:a16="http://schemas.microsoft.com/office/drawing/2014/main" id="{788BE3C9-6401-450A-1B77-172811A4C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BCB9B3-18BC-0A55-C9C4-48275A881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CC1A98-1D3F-4666-925A-D11E48CF0558}" type="slidenum">
              <a:rPr lang="en-GB" smtClean="0"/>
              <a:t>‹#›</a:t>
            </a:fld>
            <a:endParaRPr lang="en-GB"/>
          </a:p>
        </p:txBody>
      </p:sp>
    </p:spTree>
    <p:extLst>
      <p:ext uri="{BB962C8B-B14F-4D97-AF65-F5344CB8AC3E}">
        <p14:creationId xmlns:p14="http://schemas.microsoft.com/office/powerpoint/2010/main" val="325218628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3/18/2025</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6962126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0" name="Rectangle 139">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5" name="Picture 134" descr="A group of neon lights in a triangle shape&#10;&#10;AI-generated content may be incorrect.">
            <a:extLst>
              <a:ext uri="{FF2B5EF4-FFF2-40B4-BE49-F238E27FC236}">
                <a16:creationId xmlns:a16="http://schemas.microsoft.com/office/drawing/2014/main" id="{9E99553F-B056-A674-65B2-35E9D3C39EC3}"/>
              </a:ext>
            </a:extLst>
          </p:cNvPr>
          <p:cNvPicPr>
            <a:picLocks noChangeAspect="1"/>
          </p:cNvPicPr>
          <p:nvPr/>
        </p:nvPicPr>
        <p:blipFill>
          <a:blip r:embed="rId2"/>
          <a:srcRect t="5538" b="4462"/>
          <a:stretch/>
        </p:blipFill>
        <p:spPr>
          <a:xfrm>
            <a:off x="20" y="-2"/>
            <a:ext cx="12191980" cy="6858002"/>
          </a:xfrm>
          <a:prstGeom prst="rect">
            <a:avLst/>
          </a:prstGeom>
        </p:spPr>
      </p:pic>
      <p:sp>
        <p:nvSpPr>
          <p:cNvPr id="142" name="Rectangle 141">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1"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D0F2B-1C59-49F4-515B-32795FD891CD}"/>
              </a:ext>
            </a:extLst>
          </p:cNvPr>
          <p:cNvSpPr>
            <a:spLocks noGrp="1"/>
          </p:cNvSpPr>
          <p:nvPr>
            <p:ph type="ctrTitle"/>
          </p:nvPr>
        </p:nvSpPr>
        <p:spPr>
          <a:xfrm>
            <a:off x="5329237" y="863600"/>
            <a:ext cx="6007100" cy="3366494"/>
          </a:xfrm>
        </p:spPr>
        <p:txBody>
          <a:bodyPr anchor="b">
            <a:normAutofit/>
          </a:bodyPr>
          <a:lstStyle/>
          <a:p>
            <a:pPr>
              <a:lnSpc>
                <a:spcPct val="115000"/>
              </a:lnSpc>
            </a:pPr>
            <a:r>
              <a:rPr lang="en-GB" sz="4200" b="1">
                <a:solidFill>
                  <a:schemeClr val="bg1"/>
                </a:solidFill>
                <a:effectLst/>
                <a:latin typeface="Times New Roman" panose="02020603050405020304" pitchFamily="18" charset="0"/>
                <a:ea typeface="Aptos" panose="020B0004020202020204" pitchFamily="34" charset="0"/>
                <a:cs typeface="Arial" panose="020B0604020202020204" pitchFamily="34" charset="0"/>
              </a:rPr>
              <a:t>Injection Molded Plastics Market Outlook:</a:t>
            </a:r>
            <a:endParaRPr lang="en-GB" sz="4200">
              <a:solidFill>
                <a:schemeClr val="bg1"/>
              </a:solidFill>
            </a:endParaRPr>
          </a:p>
        </p:txBody>
      </p:sp>
      <p:sp>
        <p:nvSpPr>
          <p:cNvPr id="3" name="Subtitle 2">
            <a:extLst>
              <a:ext uri="{FF2B5EF4-FFF2-40B4-BE49-F238E27FC236}">
                <a16:creationId xmlns:a16="http://schemas.microsoft.com/office/drawing/2014/main" id="{C8995A72-0E38-2389-4A3B-9F7F0A4F0237}"/>
              </a:ext>
            </a:extLst>
          </p:cNvPr>
          <p:cNvSpPr>
            <a:spLocks noGrp="1"/>
          </p:cNvSpPr>
          <p:nvPr>
            <p:ph type="subTitle" idx="1"/>
          </p:nvPr>
        </p:nvSpPr>
        <p:spPr>
          <a:xfrm>
            <a:off x="5250511" y="4290191"/>
            <a:ext cx="6081953" cy="1345689"/>
          </a:xfrm>
        </p:spPr>
        <p:txBody>
          <a:bodyPr anchor="t">
            <a:normAutofit/>
          </a:bodyPr>
          <a:lstStyle/>
          <a:p>
            <a:r>
              <a:rPr lang="en-GB" b="1">
                <a:solidFill>
                  <a:schemeClr val="bg1"/>
                </a:solidFill>
                <a:effectLst/>
                <a:latin typeface="Times New Roman" panose="02020603050405020304" pitchFamily="18" charset="0"/>
                <a:ea typeface="Aptos" panose="020B0004020202020204" pitchFamily="34" charset="0"/>
                <a:cs typeface="Arial" panose="020B0604020202020204" pitchFamily="34" charset="0"/>
              </a:rPr>
              <a:t>Trends, Growth, and Future Opportunities</a:t>
            </a:r>
            <a:endParaRPr lang="en-GB">
              <a:solidFill>
                <a:schemeClr val="bg1"/>
              </a:solidFill>
            </a:endParaRPr>
          </a:p>
        </p:txBody>
      </p:sp>
    </p:spTree>
    <p:extLst>
      <p:ext uri="{BB962C8B-B14F-4D97-AF65-F5344CB8AC3E}">
        <p14:creationId xmlns:p14="http://schemas.microsoft.com/office/powerpoint/2010/main" val="343252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3">
            <a:extLst>
              <a:ext uri="{FF2B5EF4-FFF2-40B4-BE49-F238E27FC236}">
                <a16:creationId xmlns:a16="http://schemas.microsoft.com/office/drawing/2014/main" id="{DDB8A123-971A-E19B-7F22-691477BDC5FC}"/>
              </a:ext>
            </a:extLst>
          </p:cNvPr>
          <p:cNvSpPr>
            <a:spLocks noGrp="1"/>
          </p:cNvSpPr>
          <p:nvPr>
            <p:ph type="title"/>
          </p:nvPr>
        </p:nvSpPr>
        <p:spPr>
          <a:xfrm>
            <a:off x="645065" y="1463040"/>
            <a:ext cx="3796306" cy="2690949"/>
          </a:xfrm>
        </p:spPr>
        <p:txBody>
          <a:bodyPr anchor="t">
            <a:normAutofit/>
          </a:bodyPr>
          <a:lstStyle/>
          <a:p>
            <a:r>
              <a:rPr lang="en-GB" sz="4800" b="1" dirty="0">
                <a:effectLst/>
                <a:latin typeface="Times New Roman" panose="02020603050405020304" pitchFamily="18" charset="0"/>
                <a:ea typeface="Aptos" panose="020B0004020202020204" pitchFamily="34" charset="0"/>
                <a:cs typeface="Arial" panose="020B0604020202020204" pitchFamily="34" charset="0"/>
              </a:rPr>
              <a:t>Introduction</a:t>
            </a:r>
            <a:endParaRPr lang="en-GB" sz="4800" dirty="0"/>
          </a:p>
        </p:txBody>
      </p:sp>
      <p:grpSp>
        <p:nvGrpSpPr>
          <p:cNvPr id="12" name="Group 11">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14" name="Straight Connector 13">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Content Placeholder 4">
            <a:extLst>
              <a:ext uri="{FF2B5EF4-FFF2-40B4-BE49-F238E27FC236}">
                <a16:creationId xmlns:a16="http://schemas.microsoft.com/office/drawing/2014/main" id="{3977B219-416B-D100-4E25-2D84E3BFC25D}"/>
              </a:ext>
            </a:extLst>
          </p:cNvPr>
          <p:cNvSpPr>
            <a:spLocks noGrp="1"/>
          </p:cNvSpPr>
          <p:nvPr>
            <p:ph idx="1"/>
          </p:nvPr>
        </p:nvSpPr>
        <p:spPr>
          <a:xfrm>
            <a:off x="5656218" y="1463039"/>
            <a:ext cx="5542387" cy="4300447"/>
          </a:xfrm>
        </p:spPr>
        <p:txBody>
          <a:bodyPr anchor="t">
            <a:normAutofit/>
          </a:bodyPr>
          <a:lstStyle/>
          <a:p>
            <a:pPr marL="0" indent="0">
              <a:spcAft>
                <a:spcPts val="800"/>
              </a:spcAft>
              <a:buNone/>
            </a:pPr>
            <a:r>
              <a:rPr lang="en-GB" sz="2000" dirty="0">
                <a:effectLst/>
                <a:latin typeface="Times New Roman" panose="02020603050405020304" pitchFamily="18" charset="0"/>
                <a:ea typeface="Aptos" panose="020B0004020202020204" pitchFamily="34" charset="0"/>
                <a:cs typeface="Arial" panose="020B0604020202020204" pitchFamily="34" charset="0"/>
              </a:rPr>
              <a:t>Injection </a:t>
            </a:r>
            <a:r>
              <a:rPr lang="en-GB" sz="2000" dirty="0" err="1">
                <a:effectLst/>
                <a:latin typeface="Times New Roman" panose="02020603050405020304" pitchFamily="18" charset="0"/>
                <a:ea typeface="Aptos" panose="020B0004020202020204" pitchFamily="34" charset="0"/>
                <a:cs typeface="Arial" panose="020B0604020202020204" pitchFamily="34" charset="0"/>
              </a:rPr>
              <a:t>molded</a:t>
            </a:r>
            <a:r>
              <a:rPr lang="en-GB" sz="2000" dirty="0">
                <a:effectLst/>
                <a:latin typeface="Times New Roman" panose="02020603050405020304" pitchFamily="18" charset="0"/>
                <a:ea typeface="Aptos" panose="020B0004020202020204" pitchFamily="34" charset="0"/>
                <a:cs typeface="Arial" panose="020B0604020202020204" pitchFamily="34" charset="0"/>
              </a:rPr>
              <a:t> plastics continue to be a driving force in modern manufacturing, shaping industries from automotive to consumer goods, packaging, and medical devices. With technological advancements and shifting market dynamics, the industry is set for significant growth over the next decade. As a leader in plastic manufacturing, </a:t>
            </a:r>
            <a:r>
              <a:rPr lang="en-GB" sz="2000" b="1" dirty="0">
                <a:effectLst/>
                <a:latin typeface="Times New Roman" panose="02020603050405020304" pitchFamily="18" charset="0"/>
                <a:ea typeface="Aptos" panose="020B0004020202020204" pitchFamily="34" charset="0"/>
                <a:cs typeface="Arial" panose="020B0604020202020204" pitchFamily="34" charset="0"/>
              </a:rPr>
              <a:t>Flair-Plastic</a:t>
            </a:r>
            <a:r>
              <a:rPr lang="en-GB" sz="2000" dirty="0">
                <a:effectLst/>
                <a:latin typeface="Times New Roman" panose="02020603050405020304" pitchFamily="18" charset="0"/>
                <a:ea typeface="Aptos" panose="020B0004020202020204" pitchFamily="34" charset="0"/>
                <a:cs typeface="Arial" panose="020B0604020202020204" pitchFamily="34" charset="0"/>
              </a:rPr>
              <a:t> is at the forefront of these innovations, delivering high-quality injection </a:t>
            </a:r>
            <a:r>
              <a:rPr lang="en-GB" sz="2000" dirty="0" err="1">
                <a:effectLst/>
                <a:latin typeface="Times New Roman" panose="02020603050405020304" pitchFamily="18" charset="0"/>
                <a:ea typeface="Aptos" panose="020B0004020202020204" pitchFamily="34" charset="0"/>
                <a:cs typeface="Arial" panose="020B0604020202020204" pitchFamily="34" charset="0"/>
              </a:rPr>
              <a:t>molded</a:t>
            </a:r>
            <a:r>
              <a:rPr lang="en-GB" sz="2000" dirty="0">
                <a:effectLst/>
                <a:latin typeface="Times New Roman" panose="02020603050405020304" pitchFamily="18" charset="0"/>
                <a:ea typeface="Aptos" panose="020B0004020202020204" pitchFamily="34" charset="0"/>
                <a:cs typeface="Arial" panose="020B0604020202020204" pitchFamily="34" charset="0"/>
              </a:rPr>
              <a:t> solutions that meet evolving market demands. This article explores the current state of the injection </a:t>
            </a:r>
            <a:r>
              <a:rPr lang="en-GB" sz="2000" dirty="0" err="1">
                <a:effectLst/>
                <a:latin typeface="Times New Roman" panose="02020603050405020304" pitchFamily="18" charset="0"/>
                <a:ea typeface="Aptos" panose="020B0004020202020204" pitchFamily="34" charset="0"/>
                <a:cs typeface="Arial" panose="020B0604020202020204" pitchFamily="34" charset="0"/>
              </a:rPr>
              <a:t>molded</a:t>
            </a:r>
            <a:r>
              <a:rPr lang="en-GB" sz="2000" dirty="0">
                <a:effectLst/>
                <a:latin typeface="Times New Roman" panose="02020603050405020304" pitchFamily="18" charset="0"/>
                <a:ea typeface="Aptos" panose="020B0004020202020204" pitchFamily="34" charset="0"/>
                <a:cs typeface="Arial" panose="020B0604020202020204" pitchFamily="34" charset="0"/>
              </a:rPr>
              <a:t> plastics market, emerging trends, challenges, and the opportunities that lie ahead for manufacturers and stakeholders.</a:t>
            </a:r>
            <a:endParaRPr lang="en-GB" sz="20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GB" sz="2000" dirty="0"/>
          </a:p>
        </p:txBody>
      </p:sp>
    </p:spTree>
    <p:extLst>
      <p:ext uri="{BB962C8B-B14F-4D97-AF65-F5344CB8AC3E}">
        <p14:creationId xmlns:p14="http://schemas.microsoft.com/office/powerpoint/2010/main" val="24324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43" name="Group 42">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44" name="Rectangle 43">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cxnSp>
          <p:nvCxnSpPr>
            <p:cNvPr id="45" name="Straight Connector 44">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9" name="Rectangle 48">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3">
            <a:extLst>
              <a:ext uri="{FF2B5EF4-FFF2-40B4-BE49-F238E27FC236}">
                <a16:creationId xmlns:a16="http://schemas.microsoft.com/office/drawing/2014/main" id="{DDB8A123-971A-E19B-7F22-691477BDC5FC}"/>
              </a:ext>
            </a:extLst>
          </p:cNvPr>
          <p:cNvSpPr>
            <a:spLocks noGrp="1"/>
          </p:cNvSpPr>
          <p:nvPr>
            <p:ph type="title"/>
          </p:nvPr>
        </p:nvSpPr>
        <p:spPr>
          <a:xfrm>
            <a:off x="1153618" y="856877"/>
            <a:ext cx="3641902" cy="4680583"/>
          </a:xfrm>
        </p:spPr>
        <p:txBody>
          <a:bodyPr anchor="ctr">
            <a:normAutofit/>
          </a:bodyPr>
          <a:lstStyle/>
          <a:p>
            <a:r>
              <a:rPr lang="en-GB" sz="5200" b="1" dirty="0">
                <a:effectLst/>
                <a:latin typeface="Times New Roman" panose="02020603050405020304" pitchFamily="18" charset="0"/>
                <a:ea typeface="Aptos" panose="020B0004020202020204" pitchFamily="34" charset="0"/>
                <a:cs typeface="Arial" panose="020B0604020202020204" pitchFamily="34" charset="0"/>
              </a:rPr>
              <a:t>Market Growth and Projections</a:t>
            </a:r>
            <a:endParaRPr lang="en-GB" sz="5200" dirty="0"/>
          </a:p>
        </p:txBody>
      </p:sp>
      <p:sp>
        <p:nvSpPr>
          <p:cNvPr id="5" name="Content Placeholder 4">
            <a:extLst>
              <a:ext uri="{FF2B5EF4-FFF2-40B4-BE49-F238E27FC236}">
                <a16:creationId xmlns:a16="http://schemas.microsoft.com/office/drawing/2014/main" id="{3977B219-416B-D100-4E25-2D84E3BFC25D}"/>
              </a:ext>
            </a:extLst>
          </p:cNvPr>
          <p:cNvSpPr>
            <a:spLocks noGrp="1"/>
          </p:cNvSpPr>
          <p:nvPr>
            <p:ph idx="1"/>
          </p:nvPr>
        </p:nvSpPr>
        <p:spPr>
          <a:xfrm>
            <a:off x="5300747" y="473829"/>
            <a:ext cx="5963000" cy="5446681"/>
          </a:xfrm>
        </p:spPr>
        <p:txBody>
          <a:bodyPr anchor="ctr">
            <a:normAutofit/>
          </a:bodyPr>
          <a:lstStyle/>
          <a:p>
            <a:pPr marL="0" indent="0">
              <a:spcAft>
                <a:spcPts val="800"/>
              </a:spcAft>
              <a:buNone/>
            </a:pPr>
            <a:r>
              <a:rPr lang="en-GB" sz="1600" dirty="0">
                <a:effectLst/>
                <a:latin typeface="Times New Roman" panose="02020603050405020304" pitchFamily="18" charset="0"/>
                <a:ea typeface="Aptos" panose="020B0004020202020204" pitchFamily="34" charset="0"/>
                <a:cs typeface="Arial" panose="020B0604020202020204" pitchFamily="34" charset="0"/>
              </a:rPr>
              <a:t>The global market for injection </a:t>
            </a:r>
            <a:r>
              <a:rPr lang="en-GB" sz="1600" dirty="0" err="1">
                <a:effectLst/>
                <a:latin typeface="Times New Roman" panose="02020603050405020304" pitchFamily="18" charset="0"/>
                <a:ea typeface="Aptos" panose="020B0004020202020204" pitchFamily="34" charset="0"/>
                <a:cs typeface="Arial" panose="020B0604020202020204" pitchFamily="34" charset="0"/>
              </a:rPr>
              <a:t>molded</a:t>
            </a:r>
            <a:r>
              <a:rPr lang="en-GB" sz="1600" dirty="0">
                <a:effectLst/>
                <a:latin typeface="Times New Roman" panose="02020603050405020304" pitchFamily="18" charset="0"/>
                <a:ea typeface="Aptos" panose="020B0004020202020204" pitchFamily="34" charset="0"/>
                <a:cs typeface="Arial" panose="020B0604020202020204" pitchFamily="34" charset="0"/>
              </a:rPr>
              <a:t> plastics was valued at </a:t>
            </a:r>
            <a:r>
              <a:rPr lang="en-GB" sz="1600" b="1" dirty="0">
                <a:effectLst/>
                <a:latin typeface="Times New Roman" panose="02020603050405020304" pitchFamily="18" charset="0"/>
                <a:ea typeface="Aptos" panose="020B0004020202020204" pitchFamily="34" charset="0"/>
                <a:cs typeface="Arial" panose="020B0604020202020204" pitchFamily="34" charset="0"/>
              </a:rPr>
              <a:t>$335.4 billion in 2024</a:t>
            </a:r>
            <a:r>
              <a:rPr lang="en-GB" sz="1600" dirty="0">
                <a:effectLst/>
                <a:latin typeface="Times New Roman" panose="02020603050405020304" pitchFamily="18" charset="0"/>
                <a:ea typeface="Aptos" panose="020B0004020202020204" pitchFamily="34" charset="0"/>
                <a:cs typeface="Arial" panose="020B0604020202020204" pitchFamily="34" charset="0"/>
              </a:rPr>
              <a:t> and is projected to reach </a:t>
            </a:r>
            <a:r>
              <a:rPr lang="en-GB" sz="1600" b="1" dirty="0">
                <a:effectLst/>
                <a:latin typeface="Times New Roman" panose="02020603050405020304" pitchFamily="18" charset="0"/>
                <a:ea typeface="Aptos" panose="020B0004020202020204" pitchFamily="34" charset="0"/>
                <a:cs typeface="Arial" panose="020B0604020202020204" pitchFamily="34" charset="0"/>
              </a:rPr>
              <a:t>$439.4 billion by 2030</a:t>
            </a:r>
            <a:r>
              <a:rPr lang="en-GB" sz="1600" dirty="0">
                <a:effectLst/>
                <a:latin typeface="Times New Roman" panose="02020603050405020304" pitchFamily="18" charset="0"/>
                <a:ea typeface="Aptos" panose="020B0004020202020204" pitchFamily="34" charset="0"/>
                <a:cs typeface="Arial" panose="020B0604020202020204" pitchFamily="34" charset="0"/>
              </a:rPr>
              <a:t>, growing at a </a:t>
            </a:r>
            <a:r>
              <a:rPr lang="en-GB" sz="1600" b="1" dirty="0">
                <a:effectLst/>
                <a:latin typeface="Times New Roman" panose="02020603050405020304" pitchFamily="18" charset="0"/>
                <a:ea typeface="Aptos" panose="020B0004020202020204" pitchFamily="34" charset="0"/>
                <a:cs typeface="Arial" panose="020B0604020202020204" pitchFamily="34" charset="0"/>
              </a:rPr>
              <a:t>CAGR (Compound Annual Growth Rate) of 4.6%</a:t>
            </a:r>
            <a:r>
              <a:rPr lang="en-GB" sz="1600" dirty="0">
                <a:effectLst/>
                <a:latin typeface="Times New Roman" panose="02020603050405020304" pitchFamily="18" charset="0"/>
                <a:ea typeface="Aptos" panose="020B0004020202020204" pitchFamily="34" charset="0"/>
                <a:cs typeface="Arial" panose="020B0604020202020204" pitchFamily="34" charset="0"/>
              </a:rPr>
              <a:t>. This steady increase is driven by several key factors:</a:t>
            </a:r>
            <a:endParaRPr lang="en-GB" sz="1600" dirty="0">
              <a:effectLst/>
              <a:latin typeface="Aptos" panose="020B0004020202020204" pitchFamily="34" charset="0"/>
              <a:ea typeface="Aptos" panose="020B0004020202020204" pitchFamily="34" charset="0"/>
              <a:cs typeface="Arial" panose="020B0604020202020204" pitchFamily="34" charset="0"/>
            </a:endParaRPr>
          </a:p>
          <a:p>
            <a:pPr lvl="0">
              <a:spcAft>
                <a:spcPts val="800"/>
              </a:spcAft>
              <a:buSzPts val="1000"/>
              <a:buFont typeface="Wingdings" panose="05000000000000000000" pitchFamily="2" charset="2"/>
              <a:buChar char="v"/>
              <a:tabLst>
                <a:tab pos="457200" algn="l"/>
              </a:tabLst>
            </a:pPr>
            <a:r>
              <a:rPr lang="en-GB" sz="1600" b="1" dirty="0">
                <a:effectLst/>
                <a:latin typeface="Times New Roman" panose="02020603050405020304" pitchFamily="18" charset="0"/>
                <a:ea typeface="Aptos" panose="020B0004020202020204" pitchFamily="34" charset="0"/>
                <a:cs typeface="Arial" panose="020B0604020202020204" pitchFamily="34" charset="0"/>
              </a:rPr>
              <a:t>Rising Demand Across Industries:</a:t>
            </a:r>
            <a:r>
              <a:rPr lang="en-GB" sz="1600" dirty="0">
                <a:effectLst/>
                <a:latin typeface="Times New Roman" panose="02020603050405020304" pitchFamily="18" charset="0"/>
                <a:ea typeface="Aptos" panose="020B0004020202020204" pitchFamily="34" charset="0"/>
                <a:cs typeface="Arial" panose="020B0604020202020204" pitchFamily="34" charset="0"/>
              </a:rPr>
              <a:t> Automotive, packaging, consumer goods, and medical applications are </a:t>
            </a:r>
            <a:r>
              <a:rPr lang="en-GB" sz="1600" dirty="0" err="1">
                <a:effectLst/>
                <a:latin typeface="Times New Roman" panose="02020603050405020304" pitchFamily="18" charset="0"/>
                <a:ea typeface="Aptos" panose="020B0004020202020204" pitchFamily="34" charset="0"/>
                <a:cs typeface="Arial" panose="020B0604020202020204" pitchFamily="34" charset="0"/>
              </a:rPr>
              <a:t>fueling</a:t>
            </a:r>
            <a:r>
              <a:rPr lang="en-GB" sz="1600" dirty="0">
                <a:effectLst/>
                <a:latin typeface="Times New Roman" panose="02020603050405020304" pitchFamily="18" charset="0"/>
                <a:ea typeface="Aptos" panose="020B0004020202020204" pitchFamily="34" charset="0"/>
                <a:cs typeface="Arial" panose="020B0604020202020204" pitchFamily="34" charset="0"/>
              </a:rPr>
              <a:t> market expansion.</a:t>
            </a:r>
            <a:endParaRPr lang="en-GB" sz="1600" dirty="0">
              <a:effectLst/>
              <a:latin typeface="Aptos" panose="020B0004020202020204" pitchFamily="34" charset="0"/>
              <a:ea typeface="Aptos" panose="020B0004020202020204" pitchFamily="34" charset="0"/>
              <a:cs typeface="Arial" panose="020B0604020202020204" pitchFamily="34" charset="0"/>
            </a:endParaRPr>
          </a:p>
          <a:p>
            <a:pPr lvl="0">
              <a:spcAft>
                <a:spcPts val="800"/>
              </a:spcAft>
              <a:buSzPts val="1000"/>
              <a:buFont typeface="Wingdings" panose="05000000000000000000" pitchFamily="2" charset="2"/>
              <a:buChar char="v"/>
              <a:tabLst>
                <a:tab pos="457200" algn="l"/>
              </a:tabLst>
            </a:pPr>
            <a:r>
              <a:rPr lang="en-GB" sz="1600" b="1" dirty="0">
                <a:effectLst/>
                <a:latin typeface="Times New Roman" panose="02020603050405020304" pitchFamily="18" charset="0"/>
                <a:ea typeface="Aptos" panose="020B0004020202020204" pitchFamily="34" charset="0"/>
                <a:cs typeface="Arial" panose="020B0604020202020204" pitchFamily="34" charset="0"/>
              </a:rPr>
              <a:t>Advancements in Material Science:</a:t>
            </a:r>
            <a:r>
              <a:rPr lang="en-GB" sz="1600" dirty="0">
                <a:effectLst/>
                <a:latin typeface="Times New Roman" panose="02020603050405020304" pitchFamily="18" charset="0"/>
                <a:ea typeface="Aptos" panose="020B0004020202020204" pitchFamily="34" charset="0"/>
                <a:cs typeface="Arial" panose="020B0604020202020204" pitchFamily="34" charset="0"/>
              </a:rPr>
              <a:t> Innovations in biodegradable and high-performance polymers are enhancing product quality and sustainability.</a:t>
            </a:r>
            <a:endParaRPr lang="en-GB" sz="1600" dirty="0">
              <a:effectLst/>
              <a:latin typeface="Aptos" panose="020B0004020202020204" pitchFamily="34" charset="0"/>
              <a:ea typeface="Aptos" panose="020B0004020202020204" pitchFamily="34" charset="0"/>
              <a:cs typeface="Arial" panose="020B0604020202020204" pitchFamily="34" charset="0"/>
            </a:endParaRPr>
          </a:p>
          <a:p>
            <a:pPr lvl="0">
              <a:spcAft>
                <a:spcPts val="800"/>
              </a:spcAft>
              <a:buSzPts val="1000"/>
              <a:buFont typeface="Wingdings" panose="05000000000000000000" pitchFamily="2" charset="2"/>
              <a:buChar char="v"/>
              <a:tabLst>
                <a:tab pos="457200" algn="l"/>
              </a:tabLst>
            </a:pPr>
            <a:r>
              <a:rPr lang="en-GB" sz="1600" b="1" dirty="0">
                <a:effectLst/>
                <a:latin typeface="Times New Roman" panose="02020603050405020304" pitchFamily="18" charset="0"/>
                <a:ea typeface="Aptos" panose="020B0004020202020204" pitchFamily="34" charset="0"/>
                <a:cs typeface="Arial" panose="020B0604020202020204" pitchFamily="34" charset="0"/>
              </a:rPr>
              <a:t>Growing Adoption of Automation:</a:t>
            </a:r>
            <a:r>
              <a:rPr lang="en-GB" sz="1600" dirty="0">
                <a:effectLst/>
                <a:latin typeface="Times New Roman" panose="02020603050405020304" pitchFamily="18" charset="0"/>
                <a:ea typeface="Aptos" panose="020B0004020202020204" pitchFamily="34" charset="0"/>
                <a:cs typeface="Arial" panose="020B0604020202020204" pitchFamily="34" charset="0"/>
              </a:rPr>
              <a:t> Industry 4.0 technologies are improving efficiency, reducing waste, and streamlining production.</a:t>
            </a:r>
            <a:endParaRPr lang="en-GB" sz="1600" dirty="0">
              <a:effectLst/>
              <a:latin typeface="Aptos" panose="020B0004020202020204" pitchFamily="34" charset="0"/>
              <a:ea typeface="Aptos" panose="020B0004020202020204" pitchFamily="34" charset="0"/>
              <a:cs typeface="Arial" panose="020B0604020202020204" pitchFamily="34" charset="0"/>
            </a:endParaRPr>
          </a:p>
          <a:p>
            <a:pPr marL="0" indent="0">
              <a:spcAft>
                <a:spcPts val="800"/>
              </a:spcAft>
              <a:buNone/>
            </a:pPr>
            <a:r>
              <a:rPr lang="en-GB" sz="1600" dirty="0">
                <a:effectLst/>
                <a:latin typeface="Times New Roman" panose="02020603050405020304" pitchFamily="18" charset="0"/>
                <a:ea typeface="Aptos" panose="020B0004020202020204" pitchFamily="34" charset="0"/>
                <a:cs typeface="Arial" panose="020B0604020202020204" pitchFamily="34" charset="0"/>
              </a:rPr>
              <a:t>At </a:t>
            </a:r>
            <a:r>
              <a:rPr lang="en-GB" sz="1600" b="1" dirty="0">
                <a:effectLst/>
                <a:latin typeface="Times New Roman" panose="02020603050405020304" pitchFamily="18" charset="0"/>
                <a:ea typeface="Aptos" panose="020B0004020202020204" pitchFamily="34" charset="0"/>
                <a:cs typeface="Arial" panose="020B0604020202020204" pitchFamily="34" charset="0"/>
              </a:rPr>
              <a:t>Flair-Plastic</a:t>
            </a:r>
            <a:r>
              <a:rPr lang="en-GB" sz="1600" dirty="0">
                <a:effectLst/>
                <a:latin typeface="Times New Roman" panose="02020603050405020304" pitchFamily="18" charset="0"/>
                <a:ea typeface="Aptos" panose="020B0004020202020204" pitchFamily="34" charset="0"/>
                <a:cs typeface="Arial" panose="020B0604020202020204" pitchFamily="34" charset="0"/>
              </a:rPr>
              <a:t>, we are leveraging this growth by continuously innovating our injection </a:t>
            </a:r>
            <a:r>
              <a:rPr lang="en-GB" sz="1600" dirty="0" err="1">
                <a:effectLst/>
                <a:latin typeface="Times New Roman" panose="02020603050405020304" pitchFamily="18" charset="0"/>
                <a:ea typeface="Aptos" panose="020B0004020202020204" pitchFamily="34" charset="0"/>
                <a:cs typeface="Arial" panose="020B0604020202020204" pitchFamily="34" charset="0"/>
              </a:rPr>
              <a:t>molding</a:t>
            </a:r>
            <a:r>
              <a:rPr lang="en-GB" sz="1600" dirty="0">
                <a:effectLst/>
                <a:latin typeface="Times New Roman" panose="02020603050405020304" pitchFamily="18" charset="0"/>
                <a:ea typeface="Aptos" panose="020B0004020202020204" pitchFamily="34" charset="0"/>
                <a:cs typeface="Arial" panose="020B0604020202020204" pitchFamily="34" charset="0"/>
              </a:rPr>
              <a:t> processes, utilizing state-of-the-art technology to provide </a:t>
            </a:r>
            <a:r>
              <a:rPr lang="en-GB" sz="1600" b="1" dirty="0">
                <a:effectLst/>
                <a:latin typeface="Times New Roman" panose="02020603050405020304" pitchFamily="18" charset="0"/>
                <a:ea typeface="Aptos" panose="020B0004020202020204" pitchFamily="34" charset="0"/>
                <a:cs typeface="Arial" panose="020B0604020202020204" pitchFamily="34" charset="0"/>
              </a:rPr>
              <a:t>precision-engineered plastic solutions</a:t>
            </a:r>
            <a:r>
              <a:rPr lang="en-GB" sz="1600" dirty="0">
                <a:effectLst/>
                <a:latin typeface="Times New Roman" panose="02020603050405020304" pitchFamily="18" charset="0"/>
                <a:ea typeface="Aptos" panose="020B0004020202020204" pitchFamily="34" charset="0"/>
                <a:cs typeface="Arial" panose="020B0604020202020204" pitchFamily="34" charset="0"/>
              </a:rPr>
              <a:t> for a wide range of industries. While we cater to diverse sectors, we excel in </a:t>
            </a:r>
            <a:r>
              <a:rPr lang="en-GB" sz="1600" b="1" dirty="0">
                <a:effectLst/>
                <a:latin typeface="Times New Roman" panose="02020603050405020304" pitchFamily="18" charset="0"/>
                <a:ea typeface="Aptos" panose="020B0004020202020204" pitchFamily="34" charset="0"/>
                <a:cs typeface="Arial" panose="020B0604020202020204" pitchFamily="34" charset="0"/>
              </a:rPr>
              <a:t>packaging, power tools, and household plastic products</a:t>
            </a:r>
            <a:r>
              <a:rPr lang="en-GB" sz="1600" dirty="0">
                <a:effectLst/>
                <a:latin typeface="Times New Roman" panose="02020603050405020304" pitchFamily="18" charset="0"/>
                <a:ea typeface="Aptos" panose="020B0004020202020204" pitchFamily="34" charset="0"/>
                <a:cs typeface="Arial" panose="020B0604020202020204" pitchFamily="34" charset="0"/>
              </a:rPr>
              <a:t>, where our expertise has established us as a trusted partner in delivering high-quality solutions.</a:t>
            </a:r>
            <a:endParaRPr lang="en-GB" sz="16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753329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6"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sp>
        <p:nvSpPr>
          <p:cNvPr id="4" name="Title 3">
            <a:extLst>
              <a:ext uri="{FF2B5EF4-FFF2-40B4-BE49-F238E27FC236}">
                <a16:creationId xmlns:a16="http://schemas.microsoft.com/office/drawing/2014/main" id="{DDB8A123-971A-E19B-7F22-691477BDC5FC}"/>
              </a:ext>
            </a:extLst>
          </p:cNvPr>
          <p:cNvSpPr>
            <a:spLocks noGrp="1"/>
          </p:cNvSpPr>
          <p:nvPr>
            <p:ph type="ctrTitle"/>
          </p:nvPr>
        </p:nvSpPr>
        <p:spPr>
          <a:xfrm>
            <a:off x="4739751" y="768334"/>
            <a:ext cx="6479629" cy="2866405"/>
          </a:xfrm>
        </p:spPr>
        <p:txBody>
          <a:bodyPr>
            <a:normAutofit/>
          </a:bodyPr>
          <a:lstStyle/>
          <a:p>
            <a:pPr>
              <a:spcAft>
                <a:spcPts val="800"/>
              </a:spcAft>
            </a:pPr>
            <a:r>
              <a:rPr lang="en-GB" b="1">
                <a:effectLst/>
                <a:latin typeface="Times New Roman" panose="02020603050405020304" pitchFamily="18" charset="0"/>
                <a:ea typeface="Aptos" panose="020B0004020202020204" pitchFamily="34" charset="0"/>
                <a:cs typeface="Arial" panose="020B0604020202020204" pitchFamily="34" charset="0"/>
              </a:rPr>
              <a:t>Key Industry Trends</a:t>
            </a:r>
            <a:endParaRPr lang="en-GB">
              <a:effectLst/>
              <a:latin typeface="Aptos" panose="020B0004020202020204" pitchFamily="34" charset="0"/>
              <a:ea typeface="Aptos" panose="020B00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E8B73EB-8537-4AA8-72A9-EC92FEE97F2F}"/>
              </a:ext>
            </a:extLst>
          </p:cNvPr>
          <p:cNvPicPr>
            <a:picLocks noChangeAspect="1"/>
          </p:cNvPicPr>
          <p:nvPr/>
        </p:nvPicPr>
        <p:blipFill>
          <a:blip r:embed="rId2"/>
          <a:srcRect l="38386" r="-2"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50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cxnSp>
        <p:nvCxnSpPr>
          <p:cNvPr id="48" name="Straight Connector 4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E8B73EB-8537-4AA8-72A9-EC92FEE97F2F}"/>
              </a:ext>
            </a:extLst>
          </p:cNvPr>
          <p:cNvPicPr>
            <a:picLocks noChangeAspect="1"/>
          </p:cNvPicPr>
          <p:nvPr/>
        </p:nvPicPr>
        <p:blipFill>
          <a:blip r:embed="rId2"/>
          <a:srcRect t="2236" r="-1" b="-1"/>
          <a:stretch/>
        </p:blipFill>
        <p:spPr>
          <a:xfrm>
            <a:off x="5264837" y="1"/>
            <a:ext cx="6927163" cy="6857999"/>
          </a:xfrm>
          <a:prstGeom prst="rect">
            <a:avLst/>
          </a:prstGeom>
        </p:spPr>
      </p:pic>
      <p:grpSp>
        <p:nvGrpSpPr>
          <p:cNvPr id="50" name="Group 49">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68"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52"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53"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54"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55"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56"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57"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sp>
        <p:nvSpPr>
          <p:cNvPr id="4" name="Title 3">
            <a:extLst>
              <a:ext uri="{FF2B5EF4-FFF2-40B4-BE49-F238E27FC236}">
                <a16:creationId xmlns:a16="http://schemas.microsoft.com/office/drawing/2014/main" id="{DDB8A123-971A-E19B-7F22-691477BDC5FC}"/>
              </a:ext>
            </a:extLst>
          </p:cNvPr>
          <p:cNvSpPr>
            <a:spLocks noGrp="1"/>
          </p:cNvSpPr>
          <p:nvPr>
            <p:ph type="title"/>
          </p:nvPr>
        </p:nvSpPr>
        <p:spPr>
          <a:xfrm>
            <a:off x="565150" y="770890"/>
            <a:ext cx="8091170" cy="1268984"/>
          </a:xfrm>
        </p:spPr>
        <p:txBody>
          <a:bodyPr>
            <a:normAutofit/>
          </a:bodyPr>
          <a:lstStyle/>
          <a:p>
            <a:pPr>
              <a:lnSpc>
                <a:spcPct val="90000"/>
              </a:lnSpc>
              <a:spcAft>
                <a:spcPts val="800"/>
              </a:spcAft>
            </a:pPr>
            <a:r>
              <a:rPr lang="en-GB" sz="3100" b="1" dirty="0">
                <a:effectLst/>
                <a:latin typeface="Times New Roman" panose="02020603050405020304" pitchFamily="18" charset="0"/>
                <a:ea typeface="Aptos" panose="020B0004020202020204" pitchFamily="34" charset="0"/>
                <a:cs typeface="Arial" panose="020B0604020202020204" pitchFamily="34" charset="0"/>
              </a:rPr>
              <a:t>1. Sustainability and Eco-Friendly Materials</a:t>
            </a:r>
            <a:endParaRPr lang="en-GB" sz="3100" dirty="0">
              <a:effectLst/>
              <a:latin typeface="Aptos" panose="020B0004020202020204" pitchFamily="34" charset="0"/>
              <a:ea typeface="Aptos" panose="020B00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3FA45C42-BD13-AABF-EC99-02AFC63C64ED}"/>
              </a:ext>
            </a:extLst>
          </p:cNvPr>
          <p:cNvSpPr>
            <a:spLocks noGrp="1"/>
          </p:cNvSpPr>
          <p:nvPr>
            <p:ph idx="1"/>
          </p:nvPr>
        </p:nvSpPr>
        <p:spPr>
          <a:xfrm>
            <a:off x="565150" y="1848899"/>
            <a:ext cx="7785030" cy="3912329"/>
          </a:xfrm>
        </p:spPr>
        <p:txBody>
          <a:bodyPr>
            <a:normAutofit/>
          </a:bodyPr>
          <a:lstStyle/>
          <a:p>
            <a:pPr marL="0" indent="0">
              <a:lnSpc>
                <a:spcPct val="107000"/>
              </a:lnSpc>
              <a:spcAft>
                <a:spcPts val="800"/>
              </a:spcAft>
              <a:buNone/>
            </a:pPr>
            <a:r>
              <a:rPr lang="en-GB" sz="2000" dirty="0">
                <a:effectLst/>
                <a:latin typeface="Times New Roman" panose="02020603050405020304" pitchFamily="18" charset="0"/>
                <a:ea typeface="Aptos" panose="020B0004020202020204" pitchFamily="34" charset="0"/>
                <a:cs typeface="Arial" panose="020B0604020202020204" pitchFamily="34" charset="0"/>
              </a:rPr>
              <a:t>As environmental concerns and regulatory pressures mount, manufacturers are increasingly turning to sustainable alternatives, such as </a:t>
            </a:r>
            <a:r>
              <a:rPr lang="en-GB" sz="2000" b="1" dirty="0">
                <a:effectLst/>
                <a:latin typeface="Times New Roman" panose="02020603050405020304" pitchFamily="18" charset="0"/>
                <a:ea typeface="Aptos" panose="020B0004020202020204" pitchFamily="34" charset="0"/>
                <a:cs typeface="Arial" panose="020B0604020202020204" pitchFamily="34" charset="0"/>
              </a:rPr>
              <a:t>bioplastics and recycled materials</a:t>
            </a:r>
            <a:r>
              <a:rPr lang="en-GB" sz="2000" dirty="0">
                <a:effectLst/>
                <a:latin typeface="Times New Roman" panose="02020603050405020304" pitchFamily="18" charset="0"/>
                <a:ea typeface="Aptos" panose="020B0004020202020204" pitchFamily="34" charset="0"/>
                <a:cs typeface="Arial" panose="020B0604020202020204" pitchFamily="34" charset="0"/>
              </a:rPr>
              <a:t>. Companies that adopt circular economy principles and invest in eco-conscious manufacturing are better positioned for long-term success.</a:t>
            </a:r>
            <a:endParaRPr lang="en-GB" sz="2000" dirty="0">
              <a:effectLst/>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r>
              <a:rPr lang="en-GB" sz="2000" dirty="0">
                <a:effectLst/>
                <a:latin typeface="Times New Roman" panose="02020603050405020304" pitchFamily="18" charset="0"/>
                <a:ea typeface="Aptos" panose="020B0004020202020204" pitchFamily="34" charset="0"/>
                <a:cs typeface="Arial" panose="020B0604020202020204" pitchFamily="34" charset="0"/>
              </a:rPr>
              <a:t>At </a:t>
            </a:r>
            <a:r>
              <a:rPr lang="en-GB" sz="2000" b="1" dirty="0">
                <a:effectLst/>
                <a:latin typeface="Times New Roman" panose="02020603050405020304" pitchFamily="18" charset="0"/>
                <a:ea typeface="Aptos" panose="020B0004020202020204" pitchFamily="34" charset="0"/>
                <a:cs typeface="Arial" panose="020B0604020202020204" pitchFamily="34" charset="0"/>
              </a:rPr>
              <a:t>Flair-Plastic</a:t>
            </a:r>
            <a:r>
              <a:rPr lang="en-GB" sz="2000" dirty="0">
                <a:effectLst/>
                <a:latin typeface="Times New Roman" panose="02020603050405020304" pitchFamily="18" charset="0"/>
                <a:ea typeface="Aptos" panose="020B0004020202020204" pitchFamily="34" charset="0"/>
                <a:cs typeface="Arial" panose="020B0604020202020204" pitchFamily="34" charset="0"/>
              </a:rPr>
              <a:t>, we integrate </a:t>
            </a:r>
            <a:r>
              <a:rPr lang="en-GB" sz="2000" b="1" dirty="0">
                <a:effectLst/>
                <a:latin typeface="Times New Roman" panose="02020603050405020304" pitchFamily="18" charset="0"/>
                <a:ea typeface="Aptos" panose="020B0004020202020204" pitchFamily="34" charset="0"/>
                <a:cs typeface="Arial" panose="020B0604020202020204" pitchFamily="34" charset="0"/>
              </a:rPr>
              <a:t>sustainable materials, energy-efficient processes, and waste reduction strategies</a:t>
            </a:r>
            <a:r>
              <a:rPr lang="en-GB" sz="2000" dirty="0">
                <a:effectLst/>
                <a:latin typeface="Times New Roman" panose="02020603050405020304" pitchFamily="18" charset="0"/>
                <a:ea typeface="Aptos" panose="020B0004020202020204" pitchFamily="34" charset="0"/>
                <a:cs typeface="Arial" panose="020B0604020202020204" pitchFamily="34" charset="0"/>
              </a:rPr>
              <a:t> into our production. Our commitment to sustainability extends beyond compliance, as we actively develop </a:t>
            </a:r>
            <a:r>
              <a:rPr lang="en-GB" sz="2000" b="1" dirty="0">
                <a:effectLst/>
                <a:latin typeface="Times New Roman" panose="02020603050405020304" pitchFamily="18" charset="0"/>
                <a:ea typeface="Aptos" panose="020B0004020202020204" pitchFamily="34" charset="0"/>
                <a:cs typeface="Arial" panose="020B0604020202020204" pitchFamily="34" charset="0"/>
              </a:rPr>
              <a:t>innovative solutions for recyclable plastics and biodegradable alternatives</a:t>
            </a:r>
            <a:r>
              <a:rPr lang="en-GB" sz="2000" dirty="0">
                <a:effectLst/>
                <a:latin typeface="Times New Roman" panose="02020603050405020304" pitchFamily="18" charset="0"/>
                <a:ea typeface="Aptos" panose="020B0004020202020204" pitchFamily="34" charset="0"/>
                <a:cs typeface="Arial" panose="020B0604020202020204" pitchFamily="34" charset="0"/>
              </a:rPr>
              <a:t> tailored to meet both consumer demands and environmental requirements.</a:t>
            </a:r>
            <a:endParaRPr lang="en-GB" sz="20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00720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FA00343-D7E4-0D88-25B6-3DE4EA0099BB}"/>
              </a:ext>
            </a:extLst>
          </p:cNvPr>
          <p:cNvSpPr>
            <a:spLocks noGrp="1"/>
          </p:cNvSpPr>
          <p:nvPr>
            <p:ph type="title"/>
          </p:nvPr>
        </p:nvSpPr>
        <p:spPr>
          <a:xfrm>
            <a:off x="841248" y="256032"/>
            <a:ext cx="10506456" cy="1014984"/>
          </a:xfrm>
        </p:spPr>
        <p:txBody>
          <a:bodyPr anchor="b">
            <a:normAutofit/>
          </a:bodyPr>
          <a:lstStyle/>
          <a:p>
            <a:r>
              <a:rPr lang="en-GB" sz="3100" b="1">
                <a:effectLst/>
                <a:latin typeface="Times New Roman" panose="02020603050405020304" pitchFamily="18" charset="0"/>
                <a:ea typeface="Aptos" panose="020B0004020202020204" pitchFamily="34" charset="0"/>
                <a:cs typeface="Arial" panose="020B0604020202020204" pitchFamily="34" charset="0"/>
              </a:rPr>
              <a:t>2. Packaging Innovation and Sustainability</a:t>
            </a:r>
            <a:br>
              <a:rPr lang="en-GB" sz="3100">
                <a:effectLst/>
                <a:latin typeface="Aptos" panose="020B0004020202020204" pitchFamily="34" charset="0"/>
                <a:ea typeface="Aptos" panose="020B0004020202020204" pitchFamily="34" charset="0"/>
                <a:cs typeface="Arial" panose="020B0604020202020204" pitchFamily="34" charset="0"/>
              </a:rPr>
            </a:br>
            <a:endParaRPr lang="en-GB" sz="310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9BAD231F-CF2C-26C1-88C1-272CB3A92070}"/>
              </a:ext>
            </a:extLst>
          </p:cNvPr>
          <p:cNvGraphicFramePr>
            <a:graphicFrameLocks noGrp="1"/>
          </p:cNvGraphicFramePr>
          <p:nvPr>
            <p:ph idx="1"/>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573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Freeform: Shape 11">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2325" y="643467"/>
            <a:ext cx="10407351" cy="1891626"/>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3">
            <a:extLst>
              <a:ext uri="{FF2B5EF4-FFF2-40B4-BE49-F238E27FC236}">
                <a16:creationId xmlns:a16="http://schemas.microsoft.com/office/drawing/2014/main" id="{5147A3CA-2B8F-CEF2-A453-F17893B8F8C8}"/>
              </a:ext>
            </a:extLst>
          </p:cNvPr>
          <p:cNvSpPr>
            <a:spLocks noGrp="1"/>
          </p:cNvSpPr>
          <p:nvPr>
            <p:ph type="title"/>
          </p:nvPr>
        </p:nvSpPr>
        <p:spPr>
          <a:xfrm>
            <a:off x="1288576" y="975815"/>
            <a:ext cx="9614848" cy="1126780"/>
          </a:xfrm>
        </p:spPr>
        <p:txBody>
          <a:bodyPr>
            <a:normAutofit/>
          </a:bodyPr>
          <a:lstStyle/>
          <a:p>
            <a:pPr algn="ctr"/>
            <a:r>
              <a:rPr lang="en-GB" sz="3700" b="1">
                <a:effectLst/>
                <a:latin typeface="Times New Roman" panose="02020603050405020304" pitchFamily="18" charset="0"/>
                <a:ea typeface="Aptos" panose="020B0004020202020204" pitchFamily="34" charset="0"/>
                <a:cs typeface="Arial" panose="020B0604020202020204" pitchFamily="34" charset="0"/>
              </a:rPr>
              <a:t>3. Power Tools and High-Performance Components</a:t>
            </a:r>
            <a:endParaRPr lang="en-GB" sz="3700"/>
          </a:p>
        </p:txBody>
      </p:sp>
      <p:sp>
        <p:nvSpPr>
          <p:cNvPr id="14"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419766"/>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1" name="Content Placeholder 4">
            <a:extLst>
              <a:ext uri="{FF2B5EF4-FFF2-40B4-BE49-F238E27FC236}">
                <a16:creationId xmlns:a16="http://schemas.microsoft.com/office/drawing/2014/main" id="{2FB4210E-C874-287A-A6A1-478E1DEE0A71}"/>
              </a:ext>
            </a:extLst>
          </p:cNvPr>
          <p:cNvSpPr>
            <a:spLocks noGrp="1"/>
          </p:cNvSpPr>
          <p:nvPr>
            <p:ph idx="1"/>
          </p:nvPr>
        </p:nvSpPr>
        <p:spPr>
          <a:xfrm>
            <a:off x="1959310" y="2918128"/>
            <a:ext cx="8273380" cy="3053301"/>
          </a:xfrm>
        </p:spPr>
        <p:txBody>
          <a:bodyPr anchor="ctr">
            <a:normAutofit/>
          </a:bodyPr>
          <a:lstStyle/>
          <a:p>
            <a:pPr marL="0" indent="0">
              <a:spcAft>
                <a:spcPts val="800"/>
              </a:spcAft>
              <a:buNone/>
            </a:pPr>
            <a:r>
              <a:rPr lang="en-GB" sz="1900">
                <a:effectLst/>
                <a:latin typeface="Times New Roman" panose="02020603050405020304" pitchFamily="18" charset="0"/>
                <a:ea typeface="Aptos" panose="020B0004020202020204" pitchFamily="34" charset="0"/>
                <a:cs typeface="Arial" panose="020B0604020202020204" pitchFamily="34" charset="0"/>
              </a:rPr>
              <a:t>The power tools industry relies heavily on </a:t>
            </a:r>
            <a:r>
              <a:rPr lang="en-GB" sz="1900" b="1">
                <a:effectLst/>
                <a:latin typeface="Times New Roman" panose="02020603050405020304" pitchFamily="18" charset="0"/>
                <a:ea typeface="Aptos" panose="020B0004020202020204" pitchFamily="34" charset="0"/>
                <a:cs typeface="Arial" panose="020B0604020202020204" pitchFamily="34" charset="0"/>
              </a:rPr>
              <a:t>durable, high-strength plastic components</a:t>
            </a:r>
            <a:r>
              <a:rPr lang="en-GB" sz="1900">
                <a:effectLst/>
                <a:latin typeface="Times New Roman" panose="02020603050405020304" pitchFamily="18" charset="0"/>
                <a:ea typeface="Aptos" panose="020B0004020202020204" pitchFamily="34" charset="0"/>
                <a:cs typeface="Arial" panose="020B0604020202020204" pitchFamily="34" charset="0"/>
              </a:rPr>
              <a:t> that can withstand extreme conditions, ensuring longevity and operational efficiency. With ongoing advancements in material technology, manufacturers are increasingly turning to </a:t>
            </a:r>
            <a:r>
              <a:rPr lang="en-GB" sz="1900" b="1">
                <a:effectLst/>
                <a:latin typeface="Times New Roman" panose="02020603050405020304" pitchFamily="18" charset="0"/>
                <a:ea typeface="Aptos" panose="020B0004020202020204" pitchFamily="34" charset="0"/>
                <a:cs typeface="Arial" panose="020B0604020202020204" pitchFamily="34" charset="0"/>
              </a:rPr>
              <a:t>engineered thermoplastics and fiber-reinforced polymers</a:t>
            </a:r>
            <a:r>
              <a:rPr lang="en-GB" sz="1900">
                <a:effectLst/>
                <a:latin typeface="Times New Roman" panose="02020603050405020304" pitchFamily="18" charset="0"/>
                <a:ea typeface="Aptos" panose="020B0004020202020204" pitchFamily="34" charset="0"/>
                <a:cs typeface="Arial" panose="020B0604020202020204" pitchFamily="34" charset="0"/>
              </a:rPr>
              <a:t> for enhanced strength and durability.</a:t>
            </a:r>
            <a:endParaRPr lang="en-GB" sz="1900">
              <a:effectLst/>
              <a:latin typeface="Aptos" panose="020B0004020202020204" pitchFamily="34" charset="0"/>
              <a:ea typeface="Aptos" panose="020B0004020202020204" pitchFamily="34" charset="0"/>
              <a:cs typeface="Arial" panose="020B0604020202020204" pitchFamily="34" charset="0"/>
            </a:endParaRPr>
          </a:p>
          <a:p>
            <a:pPr marL="0" indent="0">
              <a:spcAft>
                <a:spcPts val="800"/>
              </a:spcAft>
              <a:buNone/>
            </a:pPr>
            <a:endParaRPr lang="en-GB" sz="1900" b="1">
              <a:effectLst/>
              <a:latin typeface="Times New Roman" panose="02020603050405020304" pitchFamily="18" charset="0"/>
              <a:ea typeface="Aptos" panose="020B0004020202020204" pitchFamily="34" charset="0"/>
              <a:cs typeface="Arial" panose="020B0604020202020204" pitchFamily="34" charset="0"/>
            </a:endParaRPr>
          </a:p>
          <a:p>
            <a:pPr marL="0" indent="0">
              <a:spcAft>
                <a:spcPts val="800"/>
              </a:spcAft>
              <a:buNone/>
            </a:pPr>
            <a:r>
              <a:rPr lang="en-GB" sz="1900" b="1">
                <a:effectLst/>
                <a:latin typeface="Times New Roman" panose="02020603050405020304" pitchFamily="18" charset="0"/>
                <a:ea typeface="Aptos" panose="020B0004020202020204" pitchFamily="34" charset="0"/>
                <a:cs typeface="Arial" panose="020B0604020202020204" pitchFamily="34" charset="0"/>
              </a:rPr>
              <a:t>Flair-Plastic</a:t>
            </a:r>
            <a:r>
              <a:rPr lang="en-GB" sz="1900">
                <a:effectLst/>
                <a:latin typeface="Times New Roman" panose="02020603050405020304" pitchFamily="18" charset="0"/>
                <a:ea typeface="Aptos" panose="020B0004020202020204" pitchFamily="34" charset="0"/>
                <a:cs typeface="Arial" panose="020B0604020202020204" pitchFamily="34" charset="0"/>
              </a:rPr>
              <a:t> partners with leading power tool brands to develop </a:t>
            </a:r>
            <a:r>
              <a:rPr lang="en-GB" sz="1900" b="1">
                <a:effectLst/>
                <a:latin typeface="Times New Roman" panose="02020603050405020304" pitchFamily="18" charset="0"/>
                <a:ea typeface="Aptos" panose="020B0004020202020204" pitchFamily="34" charset="0"/>
                <a:cs typeface="Arial" panose="020B0604020202020204" pitchFamily="34" charset="0"/>
              </a:rPr>
              <a:t>lightweight, impact-resistant plastic housings, ergonomic grips, and precision-engineered internal components</a:t>
            </a:r>
            <a:r>
              <a:rPr lang="en-GB" sz="1900">
                <a:effectLst/>
                <a:latin typeface="Times New Roman" panose="02020603050405020304" pitchFamily="18" charset="0"/>
                <a:ea typeface="Aptos" panose="020B0004020202020204" pitchFamily="34" charset="0"/>
                <a:cs typeface="Arial" panose="020B0604020202020204" pitchFamily="34" charset="0"/>
              </a:rPr>
              <a:t> that enhance both user experience and tool performance.</a:t>
            </a:r>
            <a:endParaRPr lang="en-GB" sz="190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GB" sz="1900"/>
          </a:p>
        </p:txBody>
      </p:sp>
    </p:spTree>
    <p:extLst>
      <p:ext uri="{BB962C8B-B14F-4D97-AF65-F5344CB8AC3E}">
        <p14:creationId xmlns:p14="http://schemas.microsoft.com/office/powerpoint/2010/main" val="1053493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Freeform: Shape 2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3">
            <a:extLst>
              <a:ext uri="{FF2B5EF4-FFF2-40B4-BE49-F238E27FC236}">
                <a16:creationId xmlns:a16="http://schemas.microsoft.com/office/drawing/2014/main" id="{5147A3CA-2B8F-CEF2-A453-F17893B8F8C8}"/>
              </a:ext>
            </a:extLst>
          </p:cNvPr>
          <p:cNvSpPr>
            <a:spLocks noGrp="1"/>
          </p:cNvSpPr>
          <p:nvPr>
            <p:ph type="title"/>
          </p:nvPr>
        </p:nvSpPr>
        <p:spPr>
          <a:xfrm>
            <a:off x="838200" y="365125"/>
            <a:ext cx="10515600" cy="1325563"/>
          </a:xfrm>
        </p:spPr>
        <p:txBody>
          <a:bodyPr>
            <a:normAutofit/>
          </a:bodyPr>
          <a:lstStyle/>
          <a:p>
            <a:pPr>
              <a:spcAft>
                <a:spcPts val="800"/>
              </a:spcAft>
              <a:buNone/>
            </a:pPr>
            <a:r>
              <a:rPr lang="en-GB" b="1">
                <a:effectLst/>
                <a:latin typeface="Times New Roman" panose="02020603050405020304" pitchFamily="18" charset="0"/>
                <a:ea typeface="Aptos" panose="020B0004020202020204" pitchFamily="34" charset="0"/>
                <a:cs typeface="Arial" panose="020B0604020202020204" pitchFamily="34" charset="0"/>
              </a:rPr>
              <a:t>4. Household and Consumer Goods Excellence</a:t>
            </a:r>
            <a:endParaRPr lang="en-GB">
              <a:effectLst/>
              <a:latin typeface="Aptos" panose="020B0004020202020204" pitchFamily="34" charset="0"/>
              <a:ea typeface="Aptos" panose="020B0004020202020204" pitchFamily="34" charset="0"/>
              <a:cs typeface="Arial" panose="020B0604020202020204" pitchFamily="34" charset="0"/>
            </a:endParaRPr>
          </a:p>
        </p:txBody>
      </p:sp>
      <p:sp>
        <p:nvSpPr>
          <p:cNvPr id="23" name="Arc 2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9" name="Content Placeholder 4">
            <a:extLst>
              <a:ext uri="{FF2B5EF4-FFF2-40B4-BE49-F238E27FC236}">
                <a16:creationId xmlns:a16="http://schemas.microsoft.com/office/drawing/2014/main" id="{2FB4210E-C874-287A-A6A1-478E1DEE0A71}"/>
              </a:ext>
            </a:extLst>
          </p:cNvPr>
          <p:cNvSpPr>
            <a:spLocks noGrp="1"/>
          </p:cNvSpPr>
          <p:nvPr>
            <p:ph idx="1"/>
          </p:nvPr>
        </p:nvSpPr>
        <p:spPr>
          <a:xfrm>
            <a:off x="838200" y="1825625"/>
            <a:ext cx="10515600" cy="4351338"/>
          </a:xfrm>
        </p:spPr>
        <p:txBody>
          <a:bodyPr>
            <a:normAutofit/>
          </a:bodyPr>
          <a:lstStyle/>
          <a:p>
            <a:pPr marL="0" indent="0">
              <a:spcAft>
                <a:spcPts val="800"/>
              </a:spcAft>
              <a:buNone/>
            </a:pPr>
            <a:r>
              <a:rPr lang="en-GB" sz="2600">
                <a:effectLst/>
                <a:latin typeface="Times New Roman" panose="02020603050405020304" pitchFamily="18" charset="0"/>
                <a:ea typeface="Aptos" panose="020B0004020202020204" pitchFamily="34" charset="0"/>
                <a:cs typeface="Arial" panose="020B0604020202020204" pitchFamily="34" charset="0"/>
              </a:rPr>
              <a:t>Household and consumer products must strike a balance between </a:t>
            </a:r>
            <a:r>
              <a:rPr lang="en-GB" sz="2600" b="1">
                <a:effectLst/>
                <a:latin typeface="Times New Roman" panose="02020603050405020304" pitchFamily="18" charset="0"/>
                <a:ea typeface="Aptos" panose="020B0004020202020204" pitchFamily="34" charset="0"/>
                <a:cs typeface="Arial" panose="020B0604020202020204" pitchFamily="34" charset="0"/>
              </a:rPr>
              <a:t>functionality, design, and sustainability</a:t>
            </a:r>
            <a:r>
              <a:rPr lang="en-GB" sz="2600">
                <a:effectLst/>
                <a:latin typeface="Times New Roman" panose="02020603050405020304" pitchFamily="18" charset="0"/>
                <a:ea typeface="Aptos" panose="020B0004020202020204" pitchFamily="34" charset="0"/>
                <a:cs typeface="Arial" panose="020B0604020202020204" pitchFamily="34" charset="0"/>
              </a:rPr>
              <a:t>. The increasing trend toward </a:t>
            </a:r>
            <a:r>
              <a:rPr lang="en-GB" sz="2600" b="1">
                <a:effectLst/>
                <a:latin typeface="Times New Roman" panose="02020603050405020304" pitchFamily="18" charset="0"/>
                <a:ea typeface="Aptos" panose="020B0004020202020204" pitchFamily="34" charset="0"/>
                <a:cs typeface="Arial" panose="020B0604020202020204" pitchFamily="34" charset="0"/>
              </a:rPr>
              <a:t>smart home products and modular storage solutions</a:t>
            </a:r>
            <a:r>
              <a:rPr lang="en-GB" sz="2600">
                <a:effectLst/>
                <a:latin typeface="Times New Roman" panose="02020603050405020304" pitchFamily="18" charset="0"/>
                <a:ea typeface="Aptos" panose="020B0004020202020204" pitchFamily="34" charset="0"/>
                <a:cs typeface="Arial" panose="020B0604020202020204" pitchFamily="34" charset="0"/>
              </a:rPr>
              <a:t> has created new opportunities for </a:t>
            </a:r>
            <a:r>
              <a:rPr lang="en-GB" sz="2600" b="1">
                <a:effectLst/>
                <a:latin typeface="Times New Roman" panose="02020603050405020304" pitchFamily="18" charset="0"/>
                <a:ea typeface="Aptos" panose="020B0004020202020204" pitchFamily="34" charset="0"/>
                <a:cs typeface="Arial" panose="020B0604020202020204" pitchFamily="34" charset="0"/>
              </a:rPr>
              <a:t>versatile, aesthetically appealing, and highly durable plastics</a:t>
            </a:r>
            <a:r>
              <a:rPr lang="en-GB" sz="2600">
                <a:effectLst/>
                <a:latin typeface="Times New Roman" panose="02020603050405020304" pitchFamily="18" charset="0"/>
                <a:ea typeface="Aptos" panose="020B0004020202020204" pitchFamily="34" charset="0"/>
                <a:cs typeface="Arial" panose="020B0604020202020204" pitchFamily="34" charset="0"/>
              </a:rPr>
              <a:t>.</a:t>
            </a:r>
            <a:endParaRPr lang="en-GB" sz="2600">
              <a:effectLst/>
              <a:latin typeface="Aptos" panose="020B0004020202020204" pitchFamily="34" charset="0"/>
              <a:ea typeface="Aptos" panose="020B0004020202020204" pitchFamily="34" charset="0"/>
              <a:cs typeface="Arial" panose="020B0604020202020204" pitchFamily="34" charset="0"/>
            </a:endParaRPr>
          </a:p>
          <a:p>
            <a:pPr marL="0" indent="0">
              <a:spcAft>
                <a:spcPts val="800"/>
              </a:spcAft>
              <a:buNone/>
            </a:pPr>
            <a:r>
              <a:rPr lang="en-GB" sz="2600">
                <a:effectLst/>
                <a:latin typeface="Times New Roman" panose="02020603050405020304" pitchFamily="18" charset="0"/>
                <a:ea typeface="Aptos" panose="020B0004020202020204" pitchFamily="34" charset="0"/>
                <a:cs typeface="Arial" panose="020B0604020202020204" pitchFamily="34" charset="0"/>
              </a:rPr>
              <a:t>At </a:t>
            </a:r>
            <a:r>
              <a:rPr lang="en-GB" sz="2600" b="1">
                <a:effectLst/>
                <a:latin typeface="Times New Roman" panose="02020603050405020304" pitchFamily="18" charset="0"/>
                <a:ea typeface="Aptos" panose="020B0004020202020204" pitchFamily="34" charset="0"/>
                <a:cs typeface="Arial" panose="020B0604020202020204" pitchFamily="34" charset="0"/>
              </a:rPr>
              <a:t>Flair-Plastic</a:t>
            </a:r>
            <a:r>
              <a:rPr lang="en-GB" sz="2600">
                <a:effectLst/>
                <a:latin typeface="Times New Roman" panose="02020603050405020304" pitchFamily="18" charset="0"/>
                <a:ea typeface="Aptos" panose="020B0004020202020204" pitchFamily="34" charset="0"/>
                <a:cs typeface="Arial" panose="020B0604020202020204" pitchFamily="34" charset="0"/>
              </a:rPr>
              <a:t>, we leverage our expertise in </a:t>
            </a:r>
            <a:r>
              <a:rPr lang="en-GB" sz="2600" b="1">
                <a:effectLst/>
                <a:latin typeface="Times New Roman" panose="02020603050405020304" pitchFamily="18" charset="0"/>
                <a:ea typeface="Aptos" panose="020B0004020202020204" pitchFamily="34" charset="0"/>
                <a:cs typeface="Arial" panose="020B0604020202020204" pitchFamily="34" charset="0"/>
              </a:rPr>
              <a:t>precision </a:t>
            </a:r>
            <a:r>
              <a:rPr lang="en-GB" sz="2600" b="1" err="1">
                <a:effectLst/>
                <a:latin typeface="Times New Roman" panose="02020603050405020304" pitchFamily="18" charset="0"/>
                <a:ea typeface="Aptos" panose="020B0004020202020204" pitchFamily="34" charset="0"/>
                <a:cs typeface="Arial" panose="020B0604020202020204" pitchFamily="34" charset="0"/>
              </a:rPr>
              <a:t>molding</a:t>
            </a:r>
            <a:r>
              <a:rPr lang="en-GB" sz="2600" b="1">
                <a:effectLst/>
                <a:latin typeface="Times New Roman" panose="02020603050405020304" pitchFamily="18" charset="0"/>
                <a:ea typeface="Aptos" panose="020B0004020202020204" pitchFamily="34" charset="0"/>
                <a:cs typeface="Arial" panose="020B0604020202020204" pitchFamily="34" charset="0"/>
              </a:rPr>
              <a:t> and design optimization</a:t>
            </a:r>
            <a:r>
              <a:rPr lang="en-GB" sz="2600">
                <a:effectLst/>
                <a:latin typeface="Times New Roman" panose="02020603050405020304" pitchFamily="18" charset="0"/>
                <a:ea typeface="Aptos" panose="020B0004020202020204" pitchFamily="34" charset="0"/>
                <a:cs typeface="Arial" panose="020B0604020202020204" pitchFamily="34" charset="0"/>
              </a:rPr>
              <a:t> to deliver high-quality household plastic components that cater to both modern lifestyles and environmental concerns. From </a:t>
            </a:r>
            <a:r>
              <a:rPr lang="en-GB" sz="2600" b="1">
                <a:effectLst/>
                <a:latin typeface="Times New Roman" panose="02020603050405020304" pitchFamily="18" charset="0"/>
                <a:ea typeface="Aptos" panose="020B0004020202020204" pitchFamily="34" charset="0"/>
                <a:cs typeface="Arial" panose="020B0604020202020204" pitchFamily="34" charset="0"/>
              </a:rPr>
              <a:t>kitchenware and storage solutions to home improvement products</a:t>
            </a:r>
            <a:r>
              <a:rPr lang="en-GB" sz="2600">
                <a:effectLst/>
                <a:latin typeface="Times New Roman" panose="02020603050405020304" pitchFamily="18" charset="0"/>
                <a:ea typeface="Aptos" panose="020B0004020202020204" pitchFamily="34" charset="0"/>
                <a:cs typeface="Arial" panose="020B0604020202020204" pitchFamily="34" charset="0"/>
              </a:rPr>
              <a:t>, we ensure that our plastic goods align with evolving market needs.</a:t>
            </a:r>
            <a:endParaRPr lang="en-GB" sz="2600">
              <a:effectLst/>
              <a:latin typeface="Aptos" panose="020B0004020202020204" pitchFamily="34" charset="0"/>
              <a:ea typeface="Aptos" panose="020B0004020202020204" pitchFamily="34" charset="0"/>
              <a:cs typeface="Arial" panose="020B0604020202020204" pitchFamily="34" charset="0"/>
            </a:endParaRPr>
          </a:p>
          <a:p>
            <a:pPr marL="0" indent="0">
              <a:spcAft>
                <a:spcPts val="800"/>
              </a:spcAft>
              <a:buNone/>
            </a:pPr>
            <a:endParaRPr lang="en-GB" sz="2600"/>
          </a:p>
        </p:txBody>
      </p:sp>
    </p:spTree>
    <p:extLst>
      <p:ext uri="{BB962C8B-B14F-4D97-AF65-F5344CB8AC3E}">
        <p14:creationId xmlns:p14="http://schemas.microsoft.com/office/powerpoint/2010/main" val="226979258"/>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D6AA1FA3774FCB4C8E9BD21A328B023D" ma:contentTypeVersion="10" ma:contentTypeDescription="Új dokumentum létrehozása." ma:contentTypeScope="" ma:versionID="de87dc0e6d7085036e31a4f40140390a">
  <xsd:schema xmlns:xsd="http://www.w3.org/2001/XMLSchema" xmlns:xs="http://www.w3.org/2001/XMLSchema" xmlns:p="http://schemas.microsoft.com/office/2006/metadata/properties" xmlns:ns2="236961e4-a7a0-4773-a8e5-a82ab2efdce1" xmlns:ns3="f47af72d-16cc-4ae8-b2c0-753cacc66c4e" targetNamespace="http://schemas.microsoft.com/office/2006/metadata/properties" ma:root="true" ma:fieldsID="22727b5467445f0ededdca2cd68a741f" ns2:_="" ns3:_="">
    <xsd:import namespace="236961e4-a7a0-4773-a8e5-a82ab2efdce1"/>
    <xsd:import namespace="f47af72d-16cc-4ae8-b2c0-753cacc66c4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6961e4-a7a0-4773-a8e5-a82ab2efdc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Képcímkék" ma:readOnly="false" ma:fieldId="{5cf76f15-5ced-4ddc-b409-7134ff3c332f}" ma:taxonomyMulti="true" ma:sspId="df155744-c8a8-4a45-8887-cd1e20c24523"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47af72d-16cc-4ae8-b2c0-753cacc66c4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673bbacb-9977-456d-be75-94c4e901571c}" ma:internalName="TaxCatchAll" ma:showField="CatchAllData" ma:web="f47af72d-16cc-4ae8-b2c0-753cacc66c4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47af72d-16cc-4ae8-b2c0-753cacc66c4e" xsi:nil="true"/>
    <lcf76f155ced4ddcb4097134ff3c332f xmlns="236961e4-a7a0-4773-a8e5-a82ab2efdce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8BAC206-8DC0-431E-8E65-B80A41CBEE2C}"/>
</file>

<file path=customXml/itemProps2.xml><?xml version="1.0" encoding="utf-8"?>
<ds:datastoreItem xmlns:ds="http://schemas.openxmlformats.org/officeDocument/2006/customXml" ds:itemID="{451BD7B6-2353-49D4-9ACF-AB824CD81F09}"/>
</file>

<file path=customXml/itemProps3.xml><?xml version="1.0" encoding="utf-8"?>
<ds:datastoreItem xmlns:ds="http://schemas.openxmlformats.org/officeDocument/2006/customXml" ds:itemID="{00B9946A-C92D-4802-833E-CC425F4D9556}"/>
</file>

<file path=docProps/app.xml><?xml version="1.0" encoding="utf-8"?>
<Properties xmlns="http://schemas.openxmlformats.org/officeDocument/2006/extended-properties" xmlns:vt="http://schemas.openxmlformats.org/officeDocument/2006/docPropsVTypes">
  <TotalTime>44</TotalTime>
  <Words>684</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Meiryo</vt:lpstr>
      <vt:lpstr>Aptos</vt:lpstr>
      <vt:lpstr>Aptos Display</vt:lpstr>
      <vt:lpstr>Arial</vt:lpstr>
      <vt:lpstr>Calibri</vt:lpstr>
      <vt:lpstr>Corbel</vt:lpstr>
      <vt:lpstr>Neue Haas Grotesk Text Pro</vt:lpstr>
      <vt:lpstr>Times New Roman</vt:lpstr>
      <vt:lpstr>Wingdings</vt:lpstr>
      <vt:lpstr>ShojiVTI</vt:lpstr>
      <vt:lpstr>Office Theme</vt:lpstr>
      <vt:lpstr>PunchcardVTI</vt:lpstr>
      <vt:lpstr>Injection Molded Plastics Market Outlook:</vt:lpstr>
      <vt:lpstr>Introduction</vt:lpstr>
      <vt:lpstr>Market Growth and Projections</vt:lpstr>
      <vt:lpstr>Key Industry Trends</vt:lpstr>
      <vt:lpstr>1. Sustainability and Eco-Friendly Materials</vt:lpstr>
      <vt:lpstr>2. Packaging Innovation and Sustainability </vt:lpstr>
      <vt:lpstr>3. Power Tools and High-Performance Components</vt:lpstr>
      <vt:lpstr>4. Household and Consumer Goods Excellence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Osula Malimba</dc:creator>
  <cp:lastModifiedBy>John Osula Malimba</cp:lastModifiedBy>
  <cp:revision>1</cp:revision>
  <dcterms:created xsi:type="dcterms:W3CDTF">2025-03-18T12:12:47Z</dcterms:created>
  <dcterms:modified xsi:type="dcterms:W3CDTF">2025-03-18T12:57:27Z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0x010100D6AA1FA3774FCB4C8E9BD21A328B023D</vt:lpwstr>
  </property>
</Properties>
</file>