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7" r:id="rId2"/>
    <p:sldId id="258" r:id="rId3"/>
    <p:sldId id="290" r:id="rId4"/>
    <p:sldId id="286" r:id="rId5"/>
    <p:sldId id="291" r:id="rId6"/>
    <p:sldId id="257" r:id="rId7"/>
    <p:sldId id="28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  <a:srgbClr val="B7202E"/>
    <a:srgbClr val="4472C4"/>
    <a:srgbClr val="E97A3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6F2313-85B3-4A62-AA9F-A6175AA61E3E}" v="20" dt="2025-08-26T08:03:27.3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4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kar Kulkarni" userId="e43bc7575dac031f" providerId="LiveId" clId="{AE6F2313-85B3-4A62-AA9F-A6175AA61E3E}"/>
    <pc:docChg chg="addSld modSld sldOrd">
      <pc:chgData name="Omkar Kulkarni" userId="e43bc7575dac031f" providerId="LiveId" clId="{AE6F2313-85B3-4A62-AA9F-A6175AA61E3E}" dt="2025-08-26T08:07:23.873" v="107" actId="6549"/>
      <pc:docMkLst>
        <pc:docMk/>
      </pc:docMkLst>
      <pc:sldChg chg="modSp">
        <pc:chgData name="Omkar Kulkarni" userId="e43bc7575dac031f" providerId="LiveId" clId="{AE6F2313-85B3-4A62-AA9F-A6175AA61E3E}" dt="2025-08-26T08:03:27.331" v="106"/>
        <pc:sldMkLst>
          <pc:docMk/>
          <pc:sldMk cId="1320395302" sldId="257"/>
        </pc:sldMkLst>
        <pc:graphicFrameChg chg="mod">
          <ac:chgData name="Omkar Kulkarni" userId="e43bc7575dac031f" providerId="LiveId" clId="{AE6F2313-85B3-4A62-AA9F-A6175AA61E3E}" dt="2025-08-26T08:03:27.331" v="106"/>
          <ac:graphicFrameMkLst>
            <pc:docMk/>
            <pc:sldMk cId="1320395302" sldId="257"/>
            <ac:graphicFrameMk id="4" creationId="{ABCE3A7B-93DE-4565-BC8C-9AEEB3A7CF09}"/>
          </ac:graphicFrameMkLst>
        </pc:graphicFrameChg>
      </pc:sldChg>
      <pc:sldChg chg="modSp mod">
        <pc:chgData name="Omkar Kulkarni" userId="e43bc7575dac031f" providerId="LiveId" clId="{AE6F2313-85B3-4A62-AA9F-A6175AA61E3E}" dt="2025-08-26T08:07:23.873" v="107" actId="6549"/>
        <pc:sldMkLst>
          <pc:docMk/>
          <pc:sldMk cId="2005059047" sldId="286"/>
        </pc:sldMkLst>
        <pc:spChg chg="mod">
          <ac:chgData name="Omkar Kulkarni" userId="e43bc7575dac031f" providerId="LiveId" clId="{AE6F2313-85B3-4A62-AA9F-A6175AA61E3E}" dt="2025-08-26T08:07:23.873" v="107" actId="6549"/>
          <ac:spMkLst>
            <pc:docMk/>
            <pc:sldMk cId="2005059047" sldId="286"/>
            <ac:spMk id="7" creationId="{4E5E9F3B-3FEE-CB0A-F629-7283F83E1550}"/>
          </ac:spMkLst>
        </pc:spChg>
      </pc:sldChg>
      <pc:sldChg chg="modSp mod">
        <pc:chgData name="Omkar Kulkarni" userId="e43bc7575dac031f" providerId="LiveId" clId="{AE6F2313-85B3-4A62-AA9F-A6175AA61E3E}" dt="2025-08-26T07:02:29.487" v="97" actId="20577"/>
        <pc:sldMkLst>
          <pc:docMk/>
          <pc:sldMk cId="1835830113" sldId="287"/>
        </pc:sldMkLst>
        <pc:spChg chg="mod">
          <ac:chgData name="Omkar Kulkarni" userId="e43bc7575dac031f" providerId="LiveId" clId="{AE6F2313-85B3-4A62-AA9F-A6175AA61E3E}" dt="2025-08-26T07:02:29.487" v="97" actId="20577"/>
          <ac:spMkLst>
            <pc:docMk/>
            <pc:sldMk cId="1835830113" sldId="287"/>
            <ac:spMk id="11" creationId="{63F00E87-4797-1223-4855-D3AE987AF1C4}"/>
          </ac:spMkLst>
        </pc:spChg>
      </pc:sldChg>
      <pc:sldChg chg="modSp mod">
        <pc:chgData name="Omkar Kulkarni" userId="e43bc7575dac031f" providerId="LiveId" clId="{AE6F2313-85B3-4A62-AA9F-A6175AA61E3E}" dt="2025-08-26T07:02:52.876" v="99" actId="14100"/>
        <pc:sldMkLst>
          <pc:docMk/>
          <pc:sldMk cId="1604910522" sldId="288"/>
        </pc:sldMkLst>
        <pc:spChg chg="mod">
          <ac:chgData name="Omkar Kulkarni" userId="e43bc7575dac031f" providerId="LiveId" clId="{AE6F2313-85B3-4A62-AA9F-A6175AA61E3E}" dt="2025-08-26T07:02:52.876" v="99" actId="14100"/>
          <ac:spMkLst>
            <pc:docMk/>
            <pc:sldMk cId="1604910522" sldId="288"/>
            <ac:spMk id="4" creationId="{07E58EAC-E98A-C437-350F-9BC57D9343A3}"/>
          </ac:spMkLst>
        </pc:spChg>
      </pc:sldChg>
      <pc:sldChg chg="addSp modSp new mod ord">
        <pc:chgData name="Omkar Kulkarni" userId="e43bc7575dac031f" providerId="LiveId" clId="{AE6F2313-85B3-4A62-AA9F-A6175AA61E3E}" dt="2025-08-26T06:56:58.125" v="85" actId="255"/>
        <pc:sldMkLst>
          <pc:docMk/>
          <pc:sldMk cId="3663652173" sldId="291"/>
        </pc:sldMkLst>
        <pc:spChg chg="add mod">
          <ac:chgData name="Omkar Kulkarni" userId="e43bc7575dac031f" providerId="LiveId" clId="{AE6F2313-85B3-4A62-AA9F-A6175AA61E3E}" dt="2025-08-26T06:56:58.125" v="85" actId="255"/>
          <ac:spMkLst>
            <pc:docMk/>
            <pc:sldMk cId="3663652173" sldId="291"/>
            <ac:spMk id="2" creationId="{27C0D79B-10C3-9C19-22DD-A1F6A552609E}"/>
          </ac:spMkLst>
        </pc:spChg>
        <pc:spChg chg="add">
          <ac:chgData name="Omkar Kulkarni" userId="e43bc7575dac031f" providerId="LiveId" clId="{AE6F2313-85B3-4A62-AA9F-A6175AA61E3E}" dt="2025-08-26T06:51:46.286" v="10"/>
          <ac:spMkLst>
            <pc:docMk/>
            <pc:sldMk cId="3663652173" sldId="291"/>
            <ac:spMk id="3" creationId="{5BAE4525-E2E9-BB01-5D37-A1E69DF8913D}"/>
          </ac:spMkLst>
        </pc:spChg>
        <pc:spChg chg="add">
          <ac:chgData name="Omkar Kulkarni" userId="e43bc7575dac031f" providerId="LiveId" clId="{AE6F2313-85B3-4A62-AA9F-A6175AA61E3E}" dt="2025-08-26T06:52:01.122" v="16"/>
          <ac:spMkLst>
            <pc:docMk/>
            <pc:sldMk cId="3663652173" sldId="291"/>
            <ac:spMk id="4" creationId="{95AF8093-43A1-E269-02DF-D6E2AA1A3E0C}"/>
          </ac:spMkLst>
        </pc:spChg>
        <pc:spChg chg="add">
          <ac:chgData name="Omkar Kulkarni" userId="e43bc7575dac031f" providerId="LiveId" clId="{AE6F2313-85B3-4A62-AA9F-A6175AA61E3E}" dt="2025-08-26T06:53:02.484" v="24"/>
          <ac:spMkLst>
            <pc:docMk/>
            <pc:sldMk cId="3663652173" sldId="291"/>
            <ac:spMk id="5" creationId="{C82BE531-177F-0352-7E01-84474D2CB63B}"/>
          </ac:spMkLst>
        </pc:spChg>
        <pc:spChg chg="add mod">
          <ac:chgData name="Omkar Kulkarni" userId="e43bc7575dac031f" providerId="LiveId" clId="{AE6F2313-85B3-4A62-AA9F-A6175AA61E3E}" dt="2025-08-26T06:56:21.227" v="82" actId="1076"/>
          <ac:spMkLst>
            <pc:docMk/>
            <pc:sldMk cId="3663652173" sldId="291"/>
            <ac:spMk id="6" creationId="{B2F85752-9F48-6E8E-6771-964071302C3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28F488-7FD0-455C-9135-734603928439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A5E0A-D179-4303-92F6-0E6E8280C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62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A5E0A-D179-4303-92F6-0E6E8280C8B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844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8C3DC-1025-5D9C-2097-BDB35525D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39B19-7EA4-25C6-2CD6-D9E6EBEC2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78C5F-8F2F-0752-95EA-844509EB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06F3-BA93-4FB0-97DE-2AD5E15CA27E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F7E94-B220-8F29-FFC2-A1DC3F65B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130B1-5C66-951A-D7BE-350920F0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F97A-0D8A-4FBB-A4E7-B66A4BF34C09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Google Shape;92;p1">
            <a:extLst>
              <a:ext uri="{FF2B5EF4-FFF2-40B4-BE49-F238E27FC236}">
                <a16:creationId xmlns:a16="http://schemas.microsoft.com/office/drawing/2014/main" id="{D23F8BA3-1DE3-4242-892A-0330C0A9929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79828" y="196886"/>
            <a:ext cx="3201572" cy="768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8;p1">
            <a:extLst>
              <a:ext uri="{FF2B5EF4-FFF2-40B4-BE49-F238E27FC236}">
                <a16:creationId xmlns:a16="http://schemas.microsoft.com/office/drawing/2014/main" id="{016AF886-C537-4209-AD62-C7134CC7F48E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4926905" y="1460761"/>
            <a:ext cx="478058" cy="1035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0;p1">
            <a:extLst>
              <a:ext uri="{FF2B5EF4-FFF2-40B4-BE49-F238E27FC236}">
                <a16:creationId xmlns:a16="http://schemas.microsoft.com/office/drawing/2014/main" id="{9593AA05-B7BA-477A-92B2-668233E6D26F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11029472" y="5716331"/>
            <a:ext cx="478059" cy="18469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640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A4778-24FB-0FFF-17CC-6710BF95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8DC201-2C7E-2A56-7427-CEBF8BBE5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8DC83-557B-E462-1BF4-22A811DF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06F3-BA93-4FB0-97DE-2AD5E15CA27E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9CC0B-CCC7-6976-C1CF-1F8D60CC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AC87F-C762-EB1E-4493-0D35982A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F97A-0D8A-4FBB-A4E7-B66A4BF34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822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7CBCC4-2250-70DD-9E5B-EEEEF4D13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8C4529-C4E8-827C-91AB-5A591C09F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C1C75-8F87-9747-8B41-4BC938C4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06F3-BA93-4FB0-97DE-2AD5E15CA27E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233C9-B6F1-0C9C-E451-43E3C3879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4F702-683C-12BC-BA3B-DD0DFADC0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F97A-0D8A-4FBB-A4E7-B66A4BF34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3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9B22E-2E8B-0498-CB11-A7EB2E2E7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B05BF-1463-C061-3F80-7BB1B8C42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087AA-1A8C-7EE5-3204-F4988C065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06F3-BA93-4FB0-97DE-2AD5E15CA27E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102F0-EB2F-809B-2D91-E592DDB5D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C4835-23CD-1BCA-0F1A-26EFF7E19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F97A-0D8A-4FBB-A4E7-B66A4BF34C09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Google Shape;92;p1">
            <a:extLst>
              <a:ext uri="{FF2B5EF4-FFF2-40B4-BE49-F238E27FC236}">
                <a16:creationId xmlns:a16="http://schemas.microsoft.com/office/drawing/2014/main" id="{C8ED673F-8052-4954-9BDA-D1CD430F415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79828" y="196886"/>
            <a:ext cx="3201572" cy="768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8;p1">
            <a:extLst>
              <a:ext uri="{FF2B5EF4-FFF2-40B4-BE49-F238E27FC236}">
                <a16:creationId xmlns:a16="http://schemas.microsoft.com/office/drawing/2014/main" id="{E0CB8F83-2422-4311-9AE4-6808C75EB5CD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4926905" y="1460761"/>
            <a:ext cx="478058" cy="1035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0;p1">
            <a:extLst>
              <a:ext uri="{FF2B5EF4-FFF2-40B4-BE49-F238E27FC236}">
                <a16:creationId xmlns:a16="http://schemas.microsoft.com/office/drawing/2014/main" id="{FD60348D-59A2-485A-940F-F39A84E43729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11029472" y="5716331"/>
            <a:ext cx="478059" cy="18469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174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E7FEC-8656-F6E9-0DBE-A7808F82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6E36E-AED3-13B8-38EB-BD585BE9E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2ED7E-0205-8877-5346-9AD4226B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06F3-BA93-4FB0-97DE-2AD5E15CA27E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D323E-4BD4-2DCE-E93F-7C3CF703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3DBA2-6D05-177E-AE19-7AEBE46E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F97A-0D8A-4FBB-A4E7-B66A4BF34C09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Google Shape;92;p1">
            <a:extLst>
              <a:ext uri="{FF2B5EF4-FFF2-40B4-BE49-F238E27FC236}">
                <a16:creationId xmlns:a16="http://schemas.microsoft.com/office/drawing/2014/main" id="{98AF7912-85A9-4D8E-9F3F-7E16A4C14A2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79828" y="196886"/>
            <a:ext cx="3201572" cy="768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8;p1">
            <a:extLst>
              <a:ext uri="{FF2B5EF4-FFF2-40B4-BE49-F238E27FC236}">
                <a16:creationId xmlns:a16="http://schemas.microsoft.com/office/drawing/2014/main" id="{1CC61D3D-A564-4F19-AB47-BF1BC49F1072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4926905" y="1460761"/>
            <a:ext cx="478058" cy="1035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0;p1">
            <a:extLst>
              <a:ext uri="{FF2B5EF4-FFF2-40B4-BE49-F238E27FC236}">
                <a16:creationId xmlns:a16="http://schemas.microsoft.com/office/drawing/2014/main" id="{46F466A1-52A4-4DE1-9B23-B6CF2B7655B9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11029472" y="5716331"/>
            <a:ext cx="478059" cy="18469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81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2B27-18C0-DA88-5195-A1FCAF1F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CABEF-EBE2-34C5-4BCC-0386D0504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ECA396-14F8-07C9-8535-50CD8816A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C9A21-6B46-EC33-EA0A-30EE77A75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06F3-BA93-4FB0-97DE-2AD5E15CA27E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CA24A-9F07-96EC-329C-93321617D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C9976-789C-DE04-6B74-A7FAC083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F97A-0D8A-4FBB-A4E7-B66A4BF34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27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D27C-5B3A-4B9F-2A55-73B5574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1BD08-BABB-15FE-A3FB-258C2070D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AA8838-E794-A0AC-C62E-2CFDC035F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56ED7-CC9D-E7AD-6DF1-B227EBF83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51DF2-059D-22B8-B667-923573FDE8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55422-5FCE-3F24-BD22-88B5E11B8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06F3-BA93-4FB0-97DE-2AD5E15CA27E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824ADC-8D5A-71C9-E506-C87B910B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F9FA28-0145-8C0C-5688-488C5B83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F97A-0D8A-4FBB-A4E7-B66A4BF34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95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650B2-8071-C495-1314-442212950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5F3AE-04DD-EB9A-F9E0-60C6FD04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06F3-BA93-4FB0-97DE-2AD5E15CA27E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9C70CD-71E6-C800-25FA-57E3779B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D923B9-3E23-4847-6BF7-E01876CFF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F97A-0D8A-4FBB-A4E7-B66A4BF34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67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1EC03F-BC23-87EB-7653-A0BBBB21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06F3-BA93-4FB0-97DE-2AD5E15CA27E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38391-61ED-20DE-4D21-C3E487F38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25128-0383-8B2B-BF7A-4D7AD22F8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F97A-0D8A-4FBB-A4E7-B66A4BF34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07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787FC-A55F-B862-95C7-99B744EA2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9687E-5870-EF1C-C6C5-3E300CE40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170DB-B517-299F-D44F-3C81BDD17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12266-93C0-AF15-A629-59C277E78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06F3-BA93-4FB0-97DE-2AD5E15CA27E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638CA-D7D8-F40D-5399-920781F0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28522-D597-A03A-AF93-BFCBE1DC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F97A-0D8A-4FBB-A4E7-B66A4BF34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817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F2575-63D9-DC55-F0A9-85792E6B9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E0C4D-CAA3-83F0-D3AE-109D47314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61901-7D04-375E-613E-B92A35FF1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E25C2-ED49-AE36-B705-DEDD5CB24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106F3-BA93-4FB0-97DE-2AD5E15CA27E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A2832-607C-0CB7-DD59-77F4348B6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DF5E7-4038-C124-E5F9-52C41EBFD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6F97A-0D8A-4FBB-A4E7-B66A4BF34C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76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3F226-594C-1BBE-32A6-0765AB91E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914" y="196886"/>
            <a:ext cx="8089258" cy="7792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A9D48-8100-E031-B124-CD92BC053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828" y="1496143"/>
            <a:ext cx="114323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F9910-2DE2-B7AE-BA31-41570AD77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106F3-BA93-4FB0-97DE-2AD5E15CA27E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8E4CC-25B6-1F8C-EA7C-85D23F43C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2A46C-11C7-2F0F-8B74-B141C5D61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6F97A-0D8A-4FBB-A4E7-B66A4BF34C09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Google Shape;92;p1">
            <a:extLst>
              <a:ext uri="{FF2B5EF4-FFF2-40B4-BE49-F238E27FC236}">
                <a16:creationId xmlns:a16="http://schemas.microsoft.com/office/drawing/2014/main" id="{445A04FB-7A82-425A-927C-6B07CA9C30E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379828" y="196886"/>
            <a:ext cx="3201572" cy="768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8;p1">
            <a:extLst>
              <a:ext uri="{FF2B5EF4-FFF2-40B4-BE49-F238E27FC236}">
                <a16:creationId xmlns:a16="http://schemas.microsoft.com/office/drawing/2014/main" id="{D3B4FA7A-75BA-49D3-9AEC-F716E8D9C158}"/>
              </a:ext>
            </a:extLst>
          </p:cNvPr>
          <p:cNvPicPr preferRelativeResize="0"/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 rot="5400000">
            <a:off x="4926905" y="1460761"/>
            <a:ext cx="478058" cy="1035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0;p1">
            <a:extLst>
              <a:ext uri="{FF2B5EF4-FFF2-40B4-BE49-F238E27FC236}">
                <a16:creationId xmlns:a16="http://schemas.microsoft.com/office/drawing/2014/main" id="{D4253AF2-BD4A-4BD7-8754-468C505B0FE4}"/>
              </a:ext>
            </a:extLst>
          </p:cNvPr>
          <p:cNvPicPr preferRelativeResize="0"/>
          <p:nvPr userDrawn="1"/>
        </p:nvPicPr>
        <p:blipFill rotWithShape="1">
          <a:blip r:embed="rId15">
            <a:alphaModFix/>
          </a:blip>
          <a:srcRect/>
          <a:stretch/>
        </p:blipFill>
        <p:spPr>
          <a:xfrm rot="5400000">
            <a:off x="11029472" y="5716331"/>
            <a:ext cx="478059" cy="18469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494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;p12">
            <a:extLst>
              <a:ext uri="{FF2B5EF4-FFF2-40B4-BE49-F238E27FC236}">
                <a16:creationId xmlns:a16="http://schemas.microsoft.com/office/drawing/2014/main" id="{508235A4-FC0C-5EE8-BACF-61B002DC7734}"/>
              </a:ext>
            </a:extLst>
          </p:cNvPr>
          <p:cNvSpPr txBox="1"/>
          <p:nvPr/>
        </p:nvSpPr>
        <p:spPr>
          <a:xfrm>
            <a:off x="1722875" y="1010926"/>
            <a:ext cx="8678631" cy="6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buSzPts val="2400"/>
            </a:pPr>
            <a:r>
              <a:rPr lang="en" sz="2400" b="1" u="sng" dirty="0">
                <a:solidFill>
                  <a:srgbClr val="B4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INFORMATION TECHNOLOGY</a:t>
            </a:r>
            <a:endParaRPr sz="24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F7815-8346-B0C4-C523-5FD09066C12E}"/>
              </a:ext>
            </a:extLst>
          </p:cNvPr>
          <p:cNvSpPr txBox="1"/>
          <p:nvPr/>
        </p:nvSpPr>
        <p:spPr>
          <a:xfrm>
            <a:off x="512498" y="1577342"/>
            <a:ext cx="11157473" cy="2467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buSzPts val="2800"/>
            </a:pPr>
            <a:r>
              <a:rPr lang="en-IN" sz="26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B.Tech. (Information Technology)</a:t>
            </a:r>
            <a:endParaRPr lang="en-IN" sz="2600" dirty="0"/>
          </a:p>
          <a:p>
            <a:pPr algn="ctr">
              <a:lnSpc>
                <a:spcPct val="150000"/>
              </a:lnSpc>
            </a:pPr>
            <a:r>
              <a:rPr lang="en-IN" sz="26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Semester V – Community Engagement PBL-Mini Project-III</a:t>
            </a:r>
          </a:p>
          <a:p>
            <a:pPr algn="ctr">
              <a:lnSpc>
                <a:spcPct val="150000"/>
              </a:lnSpc>
            </a:pPr>
            <a:r>
              <a:rPr lang="en-IN" sz="2600" b="1" dirty="0">
                <a:solidFill>
                  <a:srgbClr val="0070C0"/>
                </a:solidFill>
                <a:latin typeface="Times New Roman"/>
                <a:cs typeface="Times New Roman"/>
                <a:sym typeface="Times New Roman"/>
              </a:rPr>
              <a:t>Project title : </a:t>
            </a:r>
            <a:r>
              <a:rPr lang="en-US" sz="2800" b="1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YumExpress</a:t>
            </a: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Food at Your Fingertips</a:t>
            </a:r>
            <a:endParaRPr lang="en-US" sz="4000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ct val="150000"/>
              </a:lnSpc>
            </a:pPr>
            <a:endParaRPr lang="en-IN" sz="2600" b="1" u="sng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73E867-F133-27BD-6BCC-9A8E054C860F}"/>
              </a:ext>
            </a:extLst>
          </p:cNvPr>
          <p:cNvSpPr txBox="1"/>
          <p:nvPr/>
        </p:nvSpPr>
        <p:spPr>
          <a:xfrm>
            <a:off x="3040853" y="5491048"/>
            <a:ext cx="6100762" cy="703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-US" sz="1800" b="1" i="1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 :          </a:t>
            </a:r>
          </a:p>
          <a:p>
            <a:pPr algn="ctr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Mrs. Sarita Rathod </a:t>
            </a:r>
          </a:p>
        </p:txBody>
      </p:sp>
      <p:sp>
        <p:nvSpPr>
          <p:cNvPr id="11" name="Google Shape;54;p12">
            <a:extLst>
              <a:ext uri="{FF2B5EF4-FFF2-40B4-BE49-F238E27FC236}">
                <a16:creationId xmlns:a16="http://schemas.microsoft.com/office/drawing/2014/main" id="{63F00E87-4797-1223-4855-D3AE987AF1C4}"/>
              </a:ext>
            </a:extLst>
          </p:cNvPr>
          <p:cNvSpPr txBox="1"/>
          <p:nvPr/>
        </p:nvSpPr>
        <p:spPr>
          <a:xfrm>
            <a:off x="4223921" y="3670975"/>
            <a:ext cx="3800405" cy="2412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lnSpc>
                <a:spcPct val="115000"/>
              </a:lnSpc>
              <a:buClr>
                <a:srgbClr val="000000"/>
              </a:buClr>
              <a:buSzPts val="1900"/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marL="342900" indent="-342900">
              <a:lnSpc>
                <a:spcPct val="115000"/>
              </a:lnSpc>
              <a:buClr>
                <a:srgbClr val="000000"/>
              </a:buClr>
              <a:buSzPts val="19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Onkar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Khatke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3</a:t>
            </a:r>
          </a:p>
          <a:p>
            <a:pPr marL="342900" indent="-342900">
              <a:lnSpc>
                <a:spcPct val="115000"/>
              </a:lnSpc>
              <a:buClr>
                <a:srgbClr val="000000"/>
              </a:buClr>
              <a:buSzPts val="1900"/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accent4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Omkar Kulkarni	  7</a:t>
            </a:r>
            <a:r>
              <a:rPr lang="en" sz="2000" b="1" dirty="0">
                <a:solidFill>
                  <a:schemeClr val="accent4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lang="en-IN" sz="2000" b="1" dirty="0">
              <a:solidFill>
                <a:schemeClr val="accent4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indent="-342900">
              <a:lnSpc>
                <a:spcPct val="115000"/>
              </a:lnSpc>
              <a:buClr>
                <a:srgbClr val="000000"/>
              </a:buClr>
              <a:buSzPts val="1900"/>
              <a:buFont typeface="Arial" panose="020B0604020202020204" pitchFamily="34" charset="0"/>
              <a:buChar char="•"/>
            </a:pPr>
            <a:r>
              <a:rPr lang="en" sz="2000" b="1" dirty="0">
                <a:solidFill>
                  <a:schemeClr val="accent4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Shreyas Kulkarni          9</a:t>
            </a:r>
          </a:p>
          <a:p>
            <a:pPr algn="ctr">
              <a:lnSpc>
                <a:spcPct val="115000"/>
              </a:lnSpc>
            </a:pPr>
            <a:br>
              <a:rPr lang="en" sz="2267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267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" name="Google Shape;58;p12" descr="A close up of a sign&#10;&#10;Description automatically generated">
            <a:extLst>
              <a:ext uri="{FF2B5EF4-FFF2-40B4-BE49-F238E27FC236}">
                <a16:creationId xmlns:a16="http://schemas.microsoft.com/office/drawing/2014/main" id="{CE8E44BD-2B41-B630-9C6F-38DAE8BB52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57473" y="-31044"/>
            <a:ext cx="1034527" cy="900288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8F769BC-D3A9-A765-C56F-3FB00EA6AA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58"/>
          <a:stretch>
            <a:fillRect/>
          </a:stretch>
        </p:blipFill>
        <p:spPr>
          <a:xfrm>
            <a:off x="-1" y="48912"/>
            <a:ext cx="3681675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3011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C5920EB-D606-4B82-ADF9-0BCBB367D062}"/>
              </a:ext>
            </a:extLst>
          </p:cNvPr>
          <p:cNvSpPr txBox="1">
            <a:spLocks/>
          </p:cNvSpPr>
          <p:nvPr/>
        </p:nvSpPr>
        <p:spPr>
          <a:xfrm>
            <a:off x="582383" y="1416686"/>
            <a:ext cx="11174188" cy="42563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3000" b="1" dirty="0">
                <a:solidFill>
                  <a:schemeClr val="accent6">
                    <a:lumMod val="50000"/>
                  </a:schemeClr>
                </a:solidFill>
                <a:latin typeface="Bodoni MT" panose="02070603080606020203" pitchFamily="18" charset="0"/>
              </a:rPr>
              <a:t>Problem Statement: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In today’s fast-paced lifestyle, consumers demand quick, convenient, and reliable food delivery services.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Many small-scale restaurants and startups lack digital platforms to connect with customers, manage orders, and deliver food efficiently.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alifornian FB" panose="0207040306080B03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/>
              <a:t>This gap causes customer dissatisfaction and missed business opportunities, highlighting the need for a user-friendly, real-time food delivery web application.</a:t>
            </a:r>
          </a:p>
        </p:txBody>
      </p:sp>
    </p:spTree>
    <p:extLst>
      <p:ext uri="{BB962C8B-B14F-4D97-AF65-F5344CB8AC3E}">
        <p14:creationId xmlns:p14="http://schemas.microsoft.com/office/powerpoint/2010/main" val="86890638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A3816-DDFB-AEC8-50AB-E804E05C6F23}"/>
              </a:ext>
            </a:extLst>
          </p:cNvPr>
          <p:cNvSpPr txBox="1">
            <a:spLocks/>
          </p:cNvSpPr>
          <p:nvPr/>
        </p:nvSpPr>
        <p:spPr>
          <a:xfrm>
            <a:off x="634869" y="1296955"/>
            <a:ext cx="10922262" cy="428275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3000" b="1" dirty="0">
                <a:solidFill>
                  <a:schemeClr val="accent4">
                    <a:lumMod val="50000"/>
                  </a:schemeClr>
                </a:solidFill>
                <a:latin typeface="Bodoni MT" panose="02070603080606020203" pitchFamily="18" charset="0"/>
              </a:rPr>
              <a:t>Motivation: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Customers face confusion and decision fatigue while choosing food online.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Mood strongly influences food choices but is ignored by existing delivery apps.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AI-based mood detection can provide personalized and relevant suggestions.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Enhances customer satisfaction and loyalty through mood-based ordering.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Supports small restaurants by connecting them with the right customers.</a:t>
            </a:r>
            <a:r>
              <a:rPr lang="en-IN" sz="2400" dirty="0">
                <a:solidFill>
                  <a:schemeClr val="accent4">
                    <a:lumMod val="75000"/>
                  </a:schemeClr>
                </a:solidFill>
                <a:latin typeface="Californian FB" panose="0207040306080B0302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21307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5E9F3B-3FEE-CB0A-F629-7283F83E1550}"/>
              </a:ext>
            </a:extLst>
          </p:cNvPr>
          <p:cNvSpPr txBox="1"/>
          <p:nvPr/>
        </p:nvSpPr>
        <p:spPr>
          <a:xfrm>
            <a:off x="447869" y="1782145"/>
            <a:ext cx="113273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96900" lvl="0" indent="-457200">
              <a:spcBef>
                <a:spcPts val="1200"/>
              </a:spcBef>
              <a:buClr>
                <a:schemeClr val="dk1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To allow users to browse menus, place orders, and track delivery status easily.</a:t>
            </a:r>
            <a:b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96900" lvl="0" indent="-457200">
              <a:buClr>
                <a:schemeClr val="dk1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provide admin and restaurant dashboards for managing items, prices, and incoming orders.</a:t>
            </a:r>
            <a:b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96900" lvl="0" indent="-457200">
              <a:buClr>
                <a:schemeClr val="dk1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implement role-based access for customers, restaurants, and delivery agents.</a:t>
            </a:r>
            <a:b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96900" lvl="0" indent="-457200">
              <a:buClr>
                <a:schemeClr val="dk1"/>
              </a:buClr>
              <a:buSzPts val="1400"/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 create an intuitive UI with responsive design for a seamless user experience.</a:t>
            </a:r>
            <a:b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2400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6A0BE3-7B40-3E48-94AA-F2630B5325BB}"/>
              </a:ext>
            </a:extLst>
          </p:cNvPr>
          <p:cNvSpPr txBox="1"/>
          <p:nvPr/>
        </p:nvSpPr>
        <p:spPr>
          <a:xfrm>
            <a:off x="336219" y="1125511"/>
            <a:ext cx="295989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chemeClr val="accent2">
                    <a:lumMod val="50000"/>
                  </a:schemeClr>
                </a:solidFill>
                <a:latin typeface="Bodoni MT" panose="02070603080606020203" pitchFamily="18" charset="0"/>
              </a:rPr>
              <a:t>Objectives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3000" b="1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:</a:t>
            </a:r>
            <a:endParaRPr lang="en-IN" sz="3000" b="1" dirty="0">
              <a:solidFill>
                <a:schemeClr val="accent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05904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C0D79B-10C3-9C19-22DD-A1F6A552609E}"/>
              </a:ext>
            </a:extLst>
          </p:cNvPr>
          <p:cNvSpPr txBox="1"/>
          <p:nvPr/>
        </p:nvSpPr>
        <p:spPr>
          <a:xfrm>
            <a:off x="375557" y="1753814"/>
            <a:ext cx="1144088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Mood-Based Food Suggestions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– AI analyzes user mood (via text) to recommend food options tailored to emotions.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Personalized Ordering Experience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– Unlike regular delivery apps, recommendations evolve with user preferences and emotional patterns.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Support for Small Restaurants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– Provides visibility and AI-driven customer targeting for small/local restaurants.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Seamless User Experience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– Integrates login, order management, and real-time delivery tracking into a simple, user-friendly platform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85752-9F48-6E8E-6771-964071302C35}"/>
              </a:ext>
            </a:extLst>
          </p:cNvPr>
          <p:cNvSpPr txBox="1"/>
          <p:nvPr/>
        </p:nvSpPr>
        <p:spPr>
          <a:xfrm>
            <a:off x="112284" y="1041535"/>
            <a:ext cx="295989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chemeClr val="accent2">
                    <a:lumMod val="50000"/>
                  </a:schemeClr>
                </a:solidFill>
                <a:latin typeface="Bodoni MT" panose="02070603080606020203" pitchFamily="18" charset="0"/>
              </a:rPr>
              <a:t>Innovation</a:t>
            </a:r>
            <a:r>
              <a:rPr lang="en-US" sz="3000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3000" b="1" dirty="0">
                <a:solidFill>
                  <a:schemeClr val="accent2">
                    <a:lumMod val="50000"/>
                  </a:schemeClr>
                </a:solidFill>
                <a:latin typeface="Bookman Old Style" panose="02050604050505020204" pitchFamily="18" charset="0"/>
              </a:rPr>
              <a:t>:</a:t>
            </a:r>
            <a:endParaRPr lang="en-IN" sz="3000" b="1" dirty="0">
              <a:solidFill>
                <a:schemeClr val="accent2">
                  <a:lumMod val="50000"/>
                </a:schemeClr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65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CE3A7B-93DE-4565-BC8C-9AEEB3A7C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454974"/>
              </p:ext>
            </p:extLst>
          </p:nvPr>
        </p:nvGraphicFramePr>
        <p:xfrm>
          <a:off x="147637" y="1035698"/>
          <a:ext cx="11896725" cy="528803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02414">
                  <a:extLst>
                    <a:ext uri="{9D8B030D-6E8A-4147-A177-3AD203B41FA5}">
                      <a16:colId xmlns:a16="http://schemas.microsoft.com/office/drawing/2014/main" val="3592292708"/>
                    </a:ext>
                  </a:extLst>
                </a:gridCol>
                <a:gridCol w="3049281">
                  <a:extLst>
                    <a:ext uri="{9D8B030D-6E8A-4147-A177-3AD203B41FA5}">
                      <a16:colId xmlns:a16="http://schemas.microsoft.com/office/drawing/2014/main" val="869613191"/>
                    </a:ext>
                  </a:extLst>
                </a:gridCol>
                <a:gridCol w="1406818">
                  <a:extLst>
                    <a:ext uri="{9D8B030D-6E8A-4147-A177-3AD203B41FA5}">
                      <a16:colId xmlns:a16="http://schemas.microsoft.com/office/drawing/2014/main" val="1106703228"/>
                    </a:ext>
                  </a:extLst>
                </a:gridCol>
                <a:gridCol w="6738212">
                  <a:extLst>
                    <a:ext uri="{9D8B030D-6E8A-4147-A177-3AD203B41FA5}">
                      <a16:colId xmlns:a16="http://schemas.microsoft.com/office/drawing/2014/main" val="3530841758"/>
                    </a:ext>
                  </a:extLst>
                </a:gridCol>
              </a:tblGrid>
              <a:tr h="117826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fornian FB" panose="0207040306080B030204" pitchFamily="18" charset="0"/>
                        </a:rPr>
                        <a:t>Sr. No.</a:t>
                      </a:r>
                      <a:endParaRPr lang="en-US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fornian FB" panose="0207040306080B030204" pitchFamily="18" charset="0"/>
                        <a:ea typeface="Cambria" panose="020405030504060302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fornian FB" panose="0207040306080B030204" pitchFamily="18" charset="0"/>
                        </a:rPr>
                        <a:t>Literature</a:t>
                      </a:r>
                      <a:endParaRPr lang="en-US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fornian FB" panose="0207040306080B030204" pitchFamily="18" charset="0"/>
                        <a:ea typeface="Cambria" panose="020405030504060302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fornian FB" panose="0207040306080B030204" pitchFamily="18" charset="0"/>
                        </a:rPr>
                        <a:t>Published </a:t>
                      </a:r>
                      <a:endParaRPr lang="en-US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fornian FB" panose="0207040306080B030204" pitchFamily="18" charset="0"/>
                        <a:ea typeface="Cambria" panose="02040503050406030204" pitchFamily="18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lifornian FB" panose="0207040306080B030204" pitchFamily="18" charset="0"/>
                        </a:rPr>
                        <a:t>Key Findings</a:t>
                      </a:r>
                      <a:endParaRPr lang="en-US" sz="2000" dirty="0">
                        <a:solidFill>
                          <a:schemeClr val="bg1">
                            <a:lumMod val="95000"/>
                          </a:schemeClr>
                        </a:solidFill>
                        <a:latin typeface="Californian FB" panose="0207040306080B030204" pitchFamily="18" charset="0"/>
                        <a:ea typeface="Cambria" panose="02040503050406030204" pitchFamily="18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448182021"/>
                  </a:ext>
                </a:extLst>
              </a:tr>
              <a:tr h="106865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  <a:endParaRPr lang="en-U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Mood Based Food Recommendation System</a:t>
                      </a:r>
                      <a:endParaRPr lang="en-US" sz="2000" dirty="0">
                        <a:latin typeface="+mj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600" dirty="0"/>
                        <a:t>Anonymous (2024), TIJER</a:t>
                      </a:r>
                      <a:endParaRPr lang="en-US" sz="1600" b="1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/>
                      <a:r>
                        <a:rPr lang="en-US" dirty="0"/>
                        <a:t>Proposes a mood-aware food recommender; outlines algorithms and workflow to map detected emotions to dish categories for more satisfying choices. </a:t>
                      </a:r>
                      <a:endParaRPr lang="en-US" sz="1800" b="1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801079"/>
                  </a:ext>
                </a:extLst>
              </a:tr>
              <a:tr h="9751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  <a:endParaRPr lang="en-U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FIRE: Food Image to Recipe Generation</a:t>
                      </a:r>
                      <a:endParaRPr lang="en-US" sz="2000" dirty="0">
                        <a:latin typeface="+mj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 err="1"/>
                        <a:t>Chhikara</a:t>
                      </a:r>
                      <a:r>
                        <a:rPr lang="en-IN" dirty="0"/>
                        <a:t> et al. (2023)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Focuses only on generating recipes from images, lacks personalization and mood-based suggestions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085455"/>
                  </a:ext>
                </a:extLst>
              </a:tr>
              <a:tr h="94171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en-U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Recipe-based Recommendation Systems</a:t>
                      </a:r>
                      <a:endParaRPr lang="en-US" sz="2000" dirty="0">
                        <a:latin typeface="+mj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600" dirty="0" err="1"/>
                        <a:t>Pesaranghader</a:t>
                      </a:r>
                      <a:r>
                        <a:rPr lang="en-IN" sz="1600" dirty="0"/>
                        <a:t> &amp; Sajed (2023) </a:t>
                      </a:r>
                      <a:endParaRPr lang="en-US" sz="1600" b="1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Uses reviews, preferences, and images but lacks </a:t>
                      </a:r>
                      <a:r>
                        <a:rPr lang="en-US" b="1" dirty="0"/>
                        <a:t>real-time adaptive recommendations</a:t>
                      </a:r>
                      <a:r>
                        <a:rPr lang="en-US" dirty="0"/>
                        <a:t> like mood-based or contextual needs (e.g., comfort food, quick meals)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446289"/>
                  </a:ext>
                </a:extLst>
              </a:tr>
              <a:tr h="97519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  <a:endParaRPr lang="en-U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MOODCHEF: Mood-Based Smart Recipe Recommender</a:t>
                      </a:r>
                      <a:endParaRPr lang="en-US" sz="2000" dirty="0">
                        <a:latin typeface="+mj-lt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dirty="0"/>
                        <a:t>Siddhartha Inst. of Tech &amp; Science (2025), IJPREMS</a:t>
                      </a:r>
                      <a:endParaRPr lang="en-IN" sz="1600" b="1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Personalizes recipes using user emotion + diet + context; presents pipeline from emotion detection to ranked recipe suggestions—transferable to delivery menus. </a:t>
                      </a:r>
                      <a:endParaRPr lang="en-IN" sz="1800" b="1" kern="1200" dirty="0">
                        <a:solidFill>
                          <a:schemeClr val="dk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574067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46A70D49-BD55-4772-EF65-5BB568A3D2A6}"/>
              </a:ext>
            </a:extLst>
          </p:cNvPr>
          <p:cNvSpPr txBox="1">
            <a:spLocks/>
          </p:cNvSpPr>
          <p:nvPr/>
        </p:nvSpPr>
        <p:spPr>
          <a:xfrm>
            <a:off x="4012162" y="186612"/>
            <a:ext cx="6128465" cy="7490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j-cs"/>
              </a:defRPr>
            </a:lvl1pPr>
          </a:lstStyle>
          <a:p>
            <a:pPr algn="ctr"/>
            <a:r>
              <a:rPr lang="en-IN" sz="4000" b="1" dirty="0">
                <a:solidFill>
                  <a:schemeClr val="accent4">
                    <a:lumMod val="50000"/>
                  </a:schemeClr>
                </a:solidFill>
                <a:latin typeface="Bodoni MT" panose="02070603080606020203" pitchFamily="18" charset="0"/>
              </a:rPr>
              <a:t>Literature Survey </a:t>
            </a:r>
            <a:endParaRPr lang="en-IN" sz="4000" b="1" dirty="0">
              <a:solidFill>
                <a:schemeClr val="accent1">
                  <a:lumMod val="50000"/>
                </a:schemeClr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39530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E58EAC-E98A-C437-350F-9BC57D9343A3}"/>
              </a:ext>
            </a:extLst>
          </p:cNvPr>
          <p:cNvSpPr txBox="1"/>
          <p:nvPr/>
        </p:nvSpPr>
        <p:spPr>
          <a:xfrm>
            <a:off x="1604865" y="2247720"/>
            <a:ext cx="866308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0" dirty="0">
                <a:latin typeface="Book Antiqua" panose="02040602050305030304" pitchFamily="18" charset="0"/>
              </a:rPr>
              <a:t>Thank you!</a:t>
            </a:r>
            <a:endParaRPr lang="en-IN" sz="130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91052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2151</TotalTime>
  <Words>475</Words>
  <Application>Microsoft Office PowerPoint</Application>
  <PresentationFormat>Widescreen</PresentationFormat>
  <Paragraphs>54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Bell MT</vt:lpstr>
      <vt:lpstr>Bodoni MT</vt:lpstr>
      <vt:lpstr>Book Antiqua</vt:lpstr>
      <vt:lpstr>Bookman Old Style</vt:lpstr>
      <vt:lpstr>Calibri</vt:lpstr>
      <vt:lpstr>Californian FB</vt:lpstr>
      <vt:lpstr>Cambria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Society Records</dc:title>
  <dc:creator>iqrafarid50@gmail.com</dc:creator>
  <cp:lastModifiedBy>Omkar Kulkarni</cp:lastModifiedBy>
  <cp:revision>56</cp:revision>
  <dcterms:created xsi:type="dcterms:W3CDTF">2024-08-09T09:11:54Z</dcterms:created>
  <dcterms:modified xsi:type="dcterms:W3CDTF">2025-08-26T08:07:34Z</dcterms:modified>
</cp:coreProperties>
</file>