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2" autoAdjust="0"/>
    <p:restoredTop sz="94660"/>
  </p:normalViewPr>
  <p:slideViewPr>
    <p:cSldViewPr snapToGrid="0">
      <p:cViewPr>
        <p:scale>
          <a:sx n="66" d="100"/>
          <a:sy n="66" d="100"/>
        </p:scale>
        <p:origin x="636" y="10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xmlns=""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xmlns=""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xmlns=""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xmlns=""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xmlns=""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D5067E9C-C7B9-4476-9708-CBB3F66FD892}"/>
              </a:ext>
            </a:extLst>
          </p:cNvPr>
          <p:cNvSpPr txBox="1"/>
          <p:nvPr/>
        </p:nvSpPr>
        <p:spPr>
          <a:xfrm>
            <a:off x="4341091" y="2146300"/>
            <a:ext cx="7370618" cy="1200329"/>
          </a:xfrm>
          <a:prstGeom prst="rect">
            <a:avLst/>
          </a:prstGeom>
          <a:noFill/>
        </p:spPr>
        <p:txBody>
          <a:bodyPr wrap="square" rtlCol="0">
            <a:spAutoFit/>
          </a:bodyPr>
          <a:lstStyle/>
          <a:p>
            <a:pPr algn="ctr"/>
            <a:r>
              <a:rPr lang="en-US" sz="2400" b="1" dirty="0">
                <a:solidFill>
                  <a:schemeClr val="bg1"/>
                </a:solidFill>
              </a:rPr>
              <a:t>A Quantitative Methodology for Forecasting Electric Vehicle Proliferation and its Implications for Infrastructure Provisioning</a:t>
            </a:r>
            <a:endParaRPr lang="en-US" sz="24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xmlns=""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TextBox 2"/>
          <p:cNvSpPr txBox="1"/>
          <p:nvPr/>
        </p:nvSpPr>
        <p:spPr>
          <a:xfrm>
            <a:off x="5458690" y="4313381"/>
            <a:ext cx="5282623" cy="1015663"/>
          </a:xfrm>
          <a:prstGeom prst="rect">
            <a:avLst/>
          </a:prstGeom>
          <a:noFill/>
        </p:spPr>
        <p:txBody>
          <a:bodyPr wrap="square" rtlCol="0">
            <a:spAutoFit/>
          </a:bodyPr>
          <a:lstStyle/>
          <a:p>
            <a:r>
              <a:rPr lang="en-US" sz="2000" b="1" dirty="0" smtClean="0">
                <a:solidFill>
                  <a:schemeClr val="bg1"/>
                </a:solidFill>
              </a:rPr>
              <a:t>Name : </a:t>
            </a:r>
            <a:r>
              <a:rPr lang="en-US" sz="2000" dirty="0" smtClean="0">
                <a:solidFill>
                  <a:schemeClr val="bg1"/>
                </a:solidFill>
              </a:rPr>
              <a:t>Om </a:t>
            </a:r>
            <a:r>
              <a:rPr lang="en-US" sz="2000" dirty="0" err="1" smtClean="0">
                <a:solidFill>
                  <a:schemeClr val="bg1"/>
                </a:solidFill>
              </a:rPr>
              <a:t>Kiran</a:t>
            </a:r>
            <a:r>
              <a:rPr lang="en-US" sz="2000" dirty="0" smtClean="0">
                <a:solidFill>
                  <a:schemeClr val="bg1"/>
                </a:solidFill>
              </a:rPr>
              <a:t> </a:t>
            </a:r>
            <a:r>
              <a:rPr lang="en-US" sz="2000" dirty="0" err="1" smtClean="0">
                <a:solidFill>
                  <a:schemeClr val="bg1"/>
                </a:solidFill>
              </a:rPr>
              <a:t>Kadam</a:t>
            </a:r>
            <a:endParaRPr lang="en-US" sz="2000" dirty="0" smtClean="0">
              <a:solidFill>
                <a:schemeClr val="bg1"/>
              </a:solidFill>
            </a:endParaRPr>
          </a:p>
          <a:p>
            <a:r>
              <a:rPr lang="en-US" sz="2000" b="1" dirty="0" smtClean="0">
                <a:solidFill>
                  <a:schemeClr val="bg1"/>
                </a:solidFill>
              </a:rPr>
              <a:t>Student ID : </a:t>
            </a:r>
            <a:r>
              <a:rPr lang="en-US" sz="2000" dirty="0" smtClean="0">
                <a:solidFill>
                  <a:schemeClr val="bg1"/>
                </a:solidFill>
              </a:rPr>
              <a:t>2124UDSM2013</a:t>
            </a:r>
          </a:p>
          <a:p>
            <a:r>
              <a:rPr lang="en-US" sz="2000" b="1" dirty="0" smtClean="0">
                <a:solidFill>
                  <a:schemeClr val="bg1"/>
                </a:solidFill>
              </a:rPr>
              <a:t>AICTE ID : </a:t>
            </a:r>
            <a:r>
              <a:rPr lang="en-IN" sz="2000" dirty="0">
                <a:solidFill>
                  <a:schemeClr val="bg1"/>
                </a:solidFill>
              </a:rPr>
              <a:t>STU670e8cec090da1729006828</a:t>
            </a: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xmlns=""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xmlns=""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xmlns=""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xmlns=""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xmlns=""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xmlns=""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Rectangle 1"/>
          <p:cNvSpPr>
            <a:spLocks noChangeArrowheads="1"/>
          </p:cNvSpPr>
          <p:nvPr/>
        </p:nvSpPr>
        <p:spPr bwMode="auto">
          <a:xfrm rot="10800000" flipV="1">
            <a:off x="420154" y="1403425"/>
            <a:ext cx="6031446"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anose="020B0604020202020204" pitchFamily="34" charset="0"/>
              </a:rPr>
              <a:t>Proficiency in the Machine Learning Lifecycle:</a:t>
            </a:r>
            <a:r>
              <a:rPr kumimoji="0" lang="en-US" sz="1400" b="0" i="0" u="none" strike="noStrike" cap="none" normalizeH="0" baseline="0" dirty="0" smtClean="0">
                <a:ln>
                  <a:noFill/>
                </a:ln>
                <a:solidFill>
                  <a:schemeClr val="tx1"/>
                </a:solidFill>
                <a:effectLst/>
                <a:latin typeface="Arial" panose="020B0604020202020204" pitchFamily="34" charset="0"/>
              </a:rPr>
              <a:t> This covers the entire process of a machine learning project from beginning to end. It includes cleaning and preparing the data, creating new, informative features from that data, and scientifically tuning the model's settings to ensure it performs as accurately as possible.</a:t>
            </a:r>
          </a:p>
          <a:p>
            <a:pPr marL="0" marR="0" lvl="0" indent="0" algn="just" defTabSz="914400" rtl="0" eaLnBrk="0" fontAlgn="base" latinLnBrk="0" hangingPunct="0">
              <a:lnSpc>
                <a:spcPct val="100000"/>
              </a:lnSpc>
              <a:spcBef>
                <a:spcPct val="0"/>
              </a:spcBef>
              <a:spcAft>
                <a:spcPct val="0"/>
              </a:spcAft>
              <a:buClrTx/>
              <a:buSzTx/>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anose="020B0604020202020204" pitchFamily="34" charset="0"/>
              </a:rPr>
              <a:t>Development of a </a:t>
            </a:r>
            <a:r>
              <a:rPr kumimoji="0" lang="en-US" sz="1400" b="1" i="0" u="none" strike="noStrike" cap="none" normalizeH="0" baseline="0" dirty="0" err="1" smtClean="0">
                <a:ln>
                  <a:noFill/>
                </a:ln>
                <a:solidFill>
                  <a:schemeClr val="tx1"/>
                </a:solidFill>
                <a:effectLst/>
                <a:latin typeface="Arial Unicode MS" panose="020B0604020202020204" pitchFamily="34" charset="-128"/>
              </a:rPr>
              <a:t>RandomForestRegressor</a:t>
            </a:r>
            <a:r>
              <a:rPr kumimoji="0" lang="en-US" sz="1400" b="1" i="0" u="none" strike="noStrike" cap="none" normalizeH="0" baseline="0" dirty="0" smtClean="0">
                <a:ln>
                  <a:noFill/>
                </a:ln>
                <a:solidFill>
                  <a:schemeClr val="tx1"/>
                </a:solidFill>
                <a:effectLst/>
              </a:rPr>
              <a:t> for Time-Series Forecasting:</a:t>
            </a:r>
            <a:r>
              <a:rPr kumimoji="0" lang="en-US" sz="1400" b="0" i="0" u="none" strike="noStrike" cap="none" normalizeH="0" baseline="0" dirty="0" smtClean="0">
                <a:ln>
                  <a:noFill/>
                </a:ln>
                <a:solidFill>
                  <a:schemeClr val="tx1"/>
                </a:solidFill>
                <a:effectLst/>
                <a:latin typeface="Arial" panose="020B0604020202020204" pitchFamily="34" charset="0"/>
              </a:rPr>
              <a:t> This refers to the specific skill of building a powerful type of machine learning model called a </a:t>
            </a:r>
            <a:r>
              <a:rPr kumimoji="0" lang="en-US" sz="1400" b="0" i="0" u="none" strike="noStrike" cap="none" normalizeH="0" baseline="0" dirty="0" err="1" smtClean="0">
                <a:ln>
                  <a:noFill/>
                </a:ln>
                <a:solidFill>
                  <a:schemeClr val="tx1"/>
                </a:solidFill>
                <a:effectLst/>
                <a:latin typeface="Arial Unicode MS" panose="020B0604020202020204" pitchFamily="34" charset="-128"/>
              </a:rPr>
              <a:t>RandomForestRegressor</a:t>
            </a:r>
            <a:r>
              <a:rPr kumimoji="0" lang="en-US" sz="1400" b="0" i="0" u="none" strike="noStrike" cap="none" normalizeH="0" baseline="0" dirty="0" smtClean="0">
                <a:ln>
                  <a:noFill/>
                </a:ln>
                <a:solidFill>
                  <a:schemeClr val="tx1"/>
                </a:solidFill>
                <a:effectLst/>
              </a:rPr>
              <a:t>. This model is particularly good at understanding complex, non-linear patterns in data that changes over time, making it ideal for forecasting future trends.</a:t>
            </a:r>
          </a:p>
          <a:p>
            <a:pPr marL="0" marR="0" lvl="0" indent="0" algn="just" defTabSz="914400" rtl="0" eaLnBrk="0" fontAlgn="base" latinLnBrk="0" hangingPunct="0">
              <a:lnSpc>
                <a:spcPct val="100000"/>
              </a:lnSpc>
              <a:spcBef>
                <a:spcPct val="0"/>
              </a:spcBef>
              <a:spcAft>
                <a:spcPct val="0"/>
              </a:spcAft>
              <a:buClrTx/>
              <a:buSzTx/>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anose="020B0604020202020204" pitchFamily="34" charset="0"/>
              </a:rPr>
              <a:t>Deployment of a Predictive Model via an Interactive Web Application:</a:t>
            </a:r>
            <a:r>
              <a:rPr kumimoji="0" lang="en-US" sz="1400" b="0" i="0" u="none" strike="noStrike" cap="none" normalizeH="0" baseline="0" dirty="0" smtClean="0">
                <a:ln>
                  <a:noFill/>
                </a:ln>
                <a:solidFill>
                  <a:schemeClr val="tx1"/>
                </a:solidFill>
                <a:effectLst/>
                <a:latin typeface="Arial" panose="020B0604020202020204" pitchFamily="34" charset="0"/>
              </a:rPr>
              <a:t> This objective demonstrates the ability to take a completed, complex machine learning model and make it accessible and useful to a non-technical audience. This was achieved by building a web application with </a:t>
            </a:r>
            <a:r>
              <a:rPr kumimoji="0" lang="en-US" sz="1400" b="0" i="0" u="none" strike="noStrike" cap="none" normalizeH="0" baseline="0" dirty="0" err="1" smtClean="0">
                <a:ln>
                  <a:noFill/>
                </a:ln>
                <a:solidFill>
                  <a:schemeClr val="tx1"/>
                </a:solidFill>
                <a:effectLst/>
                <a:latin typeface="Arial" panose="020B0604020202020204" pitchFamily="34" charset="0"/>
              </a:rPr>
              <a:t>Streamlit</a:t>
            </a:r>
            <a:r>
              <a:rPr kumimoji="0" lang="en-US" sz="1400" b="0" i="0" u="none" strike="noStrike" cap="none" normalizeH="0" baseline="0" dirty="0" smtClean="0">
                <a:ln>
                  <a:noFill/>
                </a:ln>
                <a:solidFill>
                  <a:schemeClr val="tx1"/>
                </a:solidFill>
                <a:effectLst/>
                <a:latin typeface="Arial" panose="020B0604020202020204" pitchFamily="34" charset="0"/>
              </a:rPr>
              <a:t>, which provides a user-friendly interface for interacting with the model's predictions.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2052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26209" y="1070445"/>
            <a:ext cx="6102626" cy="400110"/>
          </a:xfrm>
          <a:prstGeom prst="rect">
            <a:avLst/>
          </a:prstGeom>
          <a:noFill/>
        </p:spPr>
        <p:txBody>
          <a:bodyPr wrap="square">
            <a:spAutoFit/>
          </a:bodyPr>
          <a:lstStyle/>
          <a:p>
            <a:r>
              <a:rPr lang="en-US" sz="1800" b="1" dirty="0" smtClean="0">
                <a:solidFill>
                  <a:srgbClr val="213163"/>
                </a:solidFill>
              </a:rPr>
              <a:t>T</a:t>
            </a:r>
            <a:r>
              <a:rPr lang="en-IN" sz="2000" b="1" dirty="0" err="1" smtClean="0">
                <a:solidFill>
                  <a:srgbClr val="213163"/>
                </a:solidFill>
              </a:rPr>
              <a:t>ools</a:t>
            </a:r>
            <a:r>
              <a:rPr lang="en-IN" sz="2000" b="1" dirty="0" smtClean="0">
                <a:solidFill>
                  <a:srgbClr val="213163"/>
                </a:solidFill>
              </a:rPr>
              <a:t> and Technology used </a:t>
            </a:r>
            <a:endParaRPr lang="en-IN" sz="2000" b="1" dirty="0">
              <a:solidFill>
                <a:srgbClr val="213163"/>
              </a:solidFill>
            </a:endParaRPr>
          </a:p>
        </p:txBody>
      </p:sp>
      <p:sp>
        <p:nvSpPr>
          <p:cNvPr id="5" name="Rectangle 3"/>
          <p:cNvSpPr>
            <a:spLocks noChangeArrowheads="1"/>
          </p:cNvSpPr>
          <p:nvPr/>
        </p:nvSpPr>
        <p:spPr bwMode="auto">
          <a:xfrm rot="10800000" flipV="1">
            <a:off x="721894" y="1426641"/>
            <a:ext cx="1032790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Core Programming Language: Python:</a:t>
            </a:r>
            <a:r>
              <a:rPr kumimoji="0" lang="en-US" sz="1800" b="0" i="0" u="none" strike="noStrike" cap="none" normalizeH="0" baseline="0" dirty="0" smtClean="0">
                <a:ln>
                  <a:noFill/>
                </a:ln>
                <a:solidFill>
                  <a:schemeClr val="tx1"/>
                </a:solidFill>
                <a:effectLst/>
                <a:latin typeface="Arial" panose="020B0604020202020204" pitchFamily="34" charset="0"/>
              </a:rPr>
              <a:t> Selected for its status as the industry standard for data science and its extensive ecosystem of powerful libraries.</a:t>
            </a:r>
          </a:p>
          <a:p>
            <a:pPr marL="0" marR="0" lvl="0" indent="0"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Core Data Science and Machine Learning Libraries: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Pandas and </a:t>
            </a:r>
            <a:r>
              <a:rPr kumimoji="0" lang="en-US" sz="1800" b="1" i="0" u="none" strike="noStrike" cap="none" normalizeH="0" baseline="0" dirty="0" err="1" smtClean="0">
                <a:ln>
                  <a:noFill/>
                </a:ln>
                <a:solidFill>
                  <a:schemeClr val="tx1"/>
                </a:solidFill>
                <a:effectLst/>
                <a:latin typeface="Arial" panose="020B0604020202020204" pitchFamily="34" charset="0"/>
              </a:rPr>
              <a:t>NumPy</a:t>
            </a:r>
            <a:r>
              <a:rPr kumimoji="0" lang="en-US" sz="1800" b="0" i="0" u="none" strike="noStrike" cap="none" normalizeH="0" baseline="0" dirty="0" smtClean="0">
                <a:ln>
                  <a:noFill/>
                </a:ln>
                <a:solidFill>
                  <a:schemeClr val="tx1"/>
                </a:solidFill>
                <a:effectLst/>
                <a:latin typeface="Arial" panose="020B0604020202020204" pitchFamily="34" charset="0"/>
              </a:rPr>
              <a:t> for efficient data manipulation and structuring.</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err="1" smtClean="0">
                <a:ln>
                  <a:noFill/>
                </a:ln>
                <a:solidFill>
                  <a:schemeClr val="tx1"/>
                </a:solidFill>
                <a:effectLst/>
                <a:latin typeface="Arial" panose="020B0604020202020204" pitchFamily="34" charset="0"/>
              </a:rPr>
              <a:t>Scikit</a:t>
            </a:r>
            <a:r>
              <a:rPr kumimoji="0" lang="en-US" sz="1800" b="1" i="0" u="none" strike="noStrike" cap="none" normalizeH="0" baseline="0" dirty="0" smtClean="0">
                <a:ln>
                  <a:noFill/>
                </a:ln>
                <a:solidFill>
                  <a:schemeClr val="tx1"/>
                </a:solidFill>
                <a:effectLst/>
                <a:latin typeface="Arial" panose="020B0604020202020204" pitchFamily="34" charset="0"/>
              </a:rPr>
              <a:t>-learn</a:t>
            </a:r>
            <a:r>
              <a:rPr kumimoji="0" lang="en-US" sz="1800" b="0" i="0" u="none" strike="noStrike" cap="none" normalizeH="0" baseline="0" dirty="0" smtClean="0">
                <a:ln>
                  <a:noFill/>
                </a:ln>
                <a:solidFill>
                  <a:schemeClr val="tx1"/>
                </a:solidFill>
                <a:effectLst/>
                <a:latin typeface="Arial" panose="020B0604020202020204" pitchFamily="34" charset="0"/>
              </a:rPr>
              <a:t> for its comprehensive suite of robust ML algorithms, including </a:t>
            </a:r>
            <a:r>
              <a:rPr kumimoji="0" lang="en-US" sz="1800" b="0" i="0" u="none" strike="noStrike" cap="none" normalizeH="0" baseline="0" dirty="0" err="1" smtClean="0">
                <a:ln>
                  <a:noFill/>
                </a:ln>
                <a:solidFill>
                  <a:schemeClr val="tx1"/>
                </a:solidFill>
                <a:effectLst/>
                <a:latin typeface="Arial Unicode MS" panose="020B0604020202020204" pitchFamily="34" charset="-128"/>
              </a:rPr>
              <a:t>RandomForestRegressor</a:t>
            </a:r>
            <a:r>
              <a:rPr kumimoji="0" lang="en-US" sz="1800" b="0" i="0" u="none" strike="noStrike" cap="none" normalizeH="0" baseline="0" dirty="0" smtClean="0">
                <a:ln>
                  <a:noFill/>
                </a:ln>
                <a:solidFill>
                  <a:schemeClr val="tx1"/>
                </a:solidFill>
                <a:effectLst/>
              </a:rPr>
              <a:t> and </a:t>
            </a:r>
            <a:r>
              <a:rPr kumimoji="0" lang="en-US" sz="1800" b="0" i="0" u="none" strike="noStrike" cap="none" normalizeH="0" baseline="0" dirty="0" err="1" smtClean="0">
                <a:ln>
                  <a:noFill/>
                </a:ln>
                <a:solidFill>
                  <a:schemeClr val="tx1"/>
                </a:solidFill>
                <a:effectLst/>
                <a:latin typeface="Arial Unicode MS" panose="020B0604020202020204" pitchFamily="34" charset="-128"/>
              </a:rPr>
              <a:t>RandomizedSearchCV</a:t>
            </a:r>
            <a:r>
              <a:rPr kumimoji="0" lang="en-US" sz="1800" b="0" i="0" u="none" strike="noStrike" cap="none" normalizeH="0" baseline="0" dirty="0" smtClean="0">
                <a:ln>
                  <a:noFill/>
                </a:ln>
                <a:solidFill>
                  <a:schemeClr val="tx1"/>
                </a:solidFill>
                <a:effectLst/>
              </a:rPr>
              <a:t>.</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err="1" smtClean="0">
                <a:ln>
                  <a:noFill/>
                </a:ln>
                <a:solidFill>
                  <a:schemeClr val="tx1"/>
                </a:solidFill>
                <a:effectLst/>
                <a:latin typeface="Arial" panose="020B0604020202020204" pitchFamily="34" charset="0"/>
              </a:rPr>
              <a:t>Joblib</a:t>
            </a:r>
            <a:r>
              <a:rPr kumimoji="0" lang="en-US" sz="1800" b="0" i="0" u="none" strike="noStrike" cap="none" normalizeH="0" baseline="0" dirty="0" smtClean="0">
                <a:ln>
                  <a:noFill/>
                </a:ln>
                <a:solidFill>
                  <a:schemeClr val="tx1"/>
                </a:solidFill>
                <a:effectLst/>
                <a:latin typeface="Arial" panose="020B0604020202020204" pitchFamily="34" charset="0"/>
              </a:rPr>
              <a:t> for model persistence, enabling efficient storage and retrieval.</a:t>
            </a:r>
          </a:p>
          <a:p>
            <a:pPr marL="457200" marR="0" lvl="1" indent="0"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Data Visualization Libraries: </a:t>
            </a:r>
            <a:r>
              <a:rPr kumimoji="0" lang="en-US" sz="1800" b="1" i="0" u="none" strike="noStrike" cap="none" normalizeH="0" baseline="0" dirty="0" err="1" smtClean="0">
                <a:ln>
                  <a:noFill/>
                </a:ln>
                <a:solidFill>
                  <a:schemeClr val="tx1"/>
                </a:solidFill>
                <a:effectLst/>
                <a:latin typeface="Arial" panose="020B0604020202020204" pitchFamily="34" charset="0"/>
              </a:rPr>
              <a:t>Plotly</a:t>
            </a:r>
            <a:r>
              <a:rPr kumimoji="0" lang="en-US" sz="1800" b="1" i="0" u="none" strike="noStrike" cap="none" normalizeH="0" baseline="0" dirty="0" smtClean="0">
                <a:ln>
                  <a:noFill/>
                </a:ln>
                <a:solidFill>
                  <a:schemeClr val="tx1"/>
                </a:solidFill>
                <a:effectLst/>
                <a:latin typeface="Arial" panose="020B0604020202020204" pitchFamily="34" charset="0"/>
              </a:rPr>
              <a:t> and </a:t>
            </a:r>
            <a:r>
              <a:rPr kumimoji="0" lang="en-US" sz="1800" b="1" i="0" u="none" strike="noStrike" cap="none" normalizeH="0" baseline="0" dirty="0" err="1" smtClean="0">
                <a:ln>
                  <a:noFill/>
                </a:ln>
                <a:solidFill>
                  <a:schemeClr val="tx1"/>
                </a:solidFill>
                <a:effectLst/>
                <a:latin typeface="Arial" panose="020B0604020202020204" pitchFamily="34" charset="0"/>
              </a:rPr>
              <a:t>Seaborn</a:t>
            </a:r>
            <a:r>
              <a:rPr kumimoji="0" lang="en-US" sz="1800" b="1" i="0" u="none" strike="noStrike" cap="none" normalizeH="0" baseline="0" dirty="0" smtClean="0">
                <a:ln>
                  <a:noFill/>
                </a:ln>
                <a:solidFill>
                  <a:schemeClr val="tx1"/>
                </a:solidFill>
                <a:effectLst/>
                <a:latin typeface="Arial" panose="020B0604020202020204" pitchFamily="34" charset="0"/>
              </a:rPr>
              <a:t>:</a:t>
            </a:r>
            <a:r>
              <a:rPr kumimoji="0" lang="en-US" sz="1800" b="0" i="0" u="none" strike="noStrike" cap="none" normalizeH="0" baseline="0" dirty="0" smtClean="0">
                <a:ln>
                  <a:noFill/>
                </a:ln>
                <a:solidFill>
                  <a:schemeClr val="tx1"/>
                </a:solidFill>
                <a:effectLst/>
                <a:latin typeface="Arial" panose="020B0604020202020204" pitchFamily="34" charset="0"/>
              </a:rPr>
              <a:t> Utilized to generate interactive and informative data visualizations that effectively communicate complex data trends.</a:t>
            </a:r>
          </a:p>
          <a:p>
            <a:pPr marL="0" marR="0" lvl="0" indent="0"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Web Application Framework: </a:t>
            </a:r>
            <a:r>
              <a:rPr kumimoji="0" lang="en-US" sz="1800" b="1" i="0" u="none" strike="noStrike" cap="none" normalizeH="0" baseline="0" dirty="0" err="1" smtClean="0">
                <a:ln>
                  <a:noFill/>
                </a:ln>
                <a:solidFill>
                  <a:schemeClr val="tx1"/>
                </a:solidFill>
                <a:effectLst/>
                <a:latin typeface="Arial" panose="020B0604020202020204" pitchFamily="34" charset="0"/>
              </a:rPr>
              <a:t>Streamlit</a:t>
            </a:r>
            <a:r>
              <a:rPr kumimoji="0" lang="en-US" sz="1800" b="1" i="0" u="none" strike="noStrike" cap="none" normalizeH="0" baseline="0" dirty="0" smtClean="0">
                <a:ln>
                  <a:noFill/>
                </a:ln>
                <a:solidFill>
                  <a:schemeClr val="tx1"/>
                </a:solidFill>
                <a:effectLst/>
                <a:latin typeface="Arial" panose="020B0604020202020204" pitchFamily="34" charset="0"/>
              </a:rPr>
              <a:t>:</a:t>
            </a:r>
            <a:r>
              <a:rPr kumimoji="0" lang="en-US" sz="1800" b="0" i="0" u="none" strike="noStrike" cap="none" normalizeH="0" baseline="0" dirty="0" smtClean="0">
                <a:ln>
                  <a:noFill/>
                </a:ln>
                <a:solidFill>
                  <a:schemeClr val="tx1"/>
                </a:solidFill>
                <a:effectLst/>
                <a:latin typeface="Arial" panose="020B0604020202020204" pitchFamily="34" charset="0"/>
              </a:rPr>
              <a:t> Selected for its efficiency in transforming Python scripts into shareable, interactive web applications, which accelerated the delivery of the final solution.</a:t>
            </a:r>
          </a:p>
          <a:p>
            <a:pPr marL="0" marR="0" lvl="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Rectangle 1"/>
          <p:cNvSpPr>
            <a:spLocks noChangeArrowheads="1"/>
          </p:cNvSpPr>
          <p:nvPr/>
        </p:nvSpPr>
        <p:spPr bwMode="auto">
          <a:xfrm rot="10800000" flipV="1">
            <a:off x="268356" y="2273869"/>
            <a:ext cx="1143441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Data Preprocessing and Purification:</a:t>
            </a:r>
            <a:r>
              <a:rPr kumimoji="0" lang="en-US" sz="1800" b="0" i="0" u="none" strike="noStrike" cap="none" normalizeH="0" baseline="0" dirty="0" smtClean="0">
                <a:ln>
                  <a:noFill/>
                </a:ln>
                <a:solidFill>
                  <a:schemeClr val="tx1"/>
                </a:solidFill>
                <a:effectLst/>
                <a:latin typeface="Arial" panose="020B0604020202020204" pitchFamily="34" charset="0"/>
              </a:rPr>
              <a:t> The initial phase involved loading the historical EV dataset and executing a meticulous data purification process, including handling missing values and managing statistical outliers using the IQR method. This formed a solid foundation for model training.</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Feature Engineering and Model Construction:</a:t>
            </a:r>
            <a:r>
              <a:rPr kumimoji="0" lang="en-US" sz="1800" b="0" i="0" u="none" strike="noStrike" cap="none" normalizeH="0" baseline="0" dirty="0" smtClean="0">
                <a:ln>
                  <a:noFill/>
                </a:ln>
                <a:solidFill>
                  <a:schemeClr val="tx1"/>
                </a:solidFill>
                <a:effectLst/>
                <a:latin typeface="Arial" panose="020B0604020202020204" pitchFamily="34" charset="0"/>
              </a:rPr>
              <a:t> Critical time-series features, such as monthly lags and rolling averages, were engineered to provide the model with essential temporal context. A </a:t>
            </a:r>
            <a:r>
              <a:rPr kumimoji="0" lang="en-US" sz="1800" b="0" i="0" u="none" strike="noStrike" cap="none" normalizeH="0" baseline="0" dirty="0" err="1" smtClean="0">
                <a:ln>
                  <a:noFill/>
                </a:ln>
                <a:solidFill>
                  <a:schemeClr val="tx1"/>
                </a:solidFill>
                <a:effectLst/>
                <a:latin typeface="Arial Unicode MS" panose="020B0604020202020204" pitchFamily="34" charset="-128"/>
              </a:rPr>
              <a:t>RandomForestRegressor</a:t>
            </a:r>
            <a:r>
              <a:rPr kumimoji="0" lang="en-US" sz="1800" b="0" i="0" u="none" strike="noStrike" cap="none" normalizeH="0" baseline="0" dirty="0" smtClean="0">
                <a:ln>
                  <a:noFill/>
                </a:ln>
                <a:solidFill>
                  <a:schemeClr val="tx1"/>
                </a:solidFill>
                <a:effectLst/>
              </a:rPr>
              <a:t> was then trained on this enriched dataset and optimized using </a:t>
            </a:r>
            <a:r>
              <a:rPr kumimoji="0" lang="en-US" sz="1800" b="0" i="0" u="none" strike="noStrike" cap="none" normalizeH="0" baseline="0" dirty="0" err="1" smtClean="0">
                <a:ln>
                  <a:noFill/>
                </a:ln>
                <a:solidFill>
                  <a:schemeClr val="tx1"/>
                </a:solidFill>
                <a:effectLst/>
                <a:latin typeface="Arial Unicode MS" panose="020B0604020202020204" pitchFamily="34" charset="-128"/>
              </a:rPr>
              <a:t>RandomizedSearchCV</a:t>
            </a:r>
            <a:r>
              <a:rPr kumimoji="0" lang="en-US" sz="1800" b="0" i="0" u="none" strike="noStrike" cap="none" normalizeH="0" baseline="0" dirty="0" smtClean="0">
                <a:ln>
                  <a:noFill/>
                </a:ln>
                <a:solidFill>
                  <a:schemeClr val="tx1"/>
                </a:solidFill>
                <a:effectLst/>
              </a:rPr>
              <a:t> with three-fold cross-validation to prevent </a:t>
            </a:r>
            <a:r>
              <a:rPr kumimoji="0" lang="en-US" sz="1800" b="0" i="0" u="none" strike="noStrike" cap="none" normalizeH="0" baseline="0" dirty="0" err="1" smtClean="0">
                <a:ln>
                  <a:noFill/>
                </a:ln>
                <a:solidFill>
                  <a:schemeClr val="tx1"/>
                </a:solidFill>
                <a:effectLst/>
              </a:rPr>
              <a:t>overfitting</a:t>
            </a:r>
            <a:r>
              <a:rPr kumimoji="0" lang="en-US" sz="1800" b="0" i="0" u="none" strike="noStrike" cap="none" normalizeH="0" baseline="0" dirty="0" smtClean="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Model Evaluation and Deployment:</a:t>
            </a:r>
            <a:r>
              <a:rPr kumimoji="0" lang="en-US" sz="1800" b="0" i="0" u="none" strike="noStrike" cap="none" normalizeH="0" baseline="0" dirty="0" smtClean="0">
                <a:ln>
                  <a:noFill/>
                </a:ln>
                <a:solidFill>
                  <a:schemeClr val="tx1"/>
                </a:solidFill>
                <a:effectLst/>
                <a:latin typeface="Arial" panose="020B0604020202020204" pitchFamily="34" charset="0"/>
              </a:rPr>
              <a:t> The model's performance was rigorously evaluated on a held-out test dataset. Upon confirming a high R-squared score, the finalized model was serialized and integrated as the core predictive engine of the interactive </a:t>
            </a:r>
            <a:r>
              <a:rPr kumimoji="0" lang="en-US" sz="1800" b="0" i="0" u="none" strike="noStrike" cap="none" normalizeH="0" baseline="0" dirty="0" err="1" smtClean="0">
                <a:ln>
                  <a:noFill/>
                </a:ln>
                <a:solidFill>
                  <a:schemeClr val="tx1"/>
                </a:solidFill>
                <a:effectLst/>
                <a:latin typeface="Arial" panose="020B0604020202020204" pitchFamily="34" charset="0"/>
              </a:rPr>
              <a:t>Streamlit</a:t>
            </a:r>
            <a:r>
              <a:rPr kumimoji="0" lang="en-US" sz="1800" b="0" i="0" u="none" strike="noStrike" cap="none" normalizeH="0" baseline="0" dirty="0" smtClean="0">
                <a:ln>
                  <a:noFill/>
                </a:ln>
                <a:solidFill>
                  <a:schemeClr val="tx1"/>
                </a:solidFill>
                <a:effectLst/>
                <a:latin typeface="Arial" panose="020B0604020202020204" pitchFamily="34" charset="0"/>
              </a:rPr>
              <a:t> application.</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Rectangle 1"/>
          <p:cNvSpPr>
            <a:spLocks noChangeArrowheads="1"/>
          </p:cNvSpPr>
          <p:nvPr/>
        </p:nvSpPr>
        <p:spPr bwMode="auto">
          <a:xfrm>
            <a:off x="529633" y="1613484"/>
            <a:ext cx="1043167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Sub-optimal Allocation of Resources:</a:t>
            </a:r>
            <a:r>
              <a:rPr kumimoji="0" lang="en-US" sz="1800" b="0" i="0" u="none" strike="noStrike" cap="none" normalizeH="0" baseline="0" dirty="0" smtClean="0">
                <a:ln>
                  <a:noFill/>
                </a:ln>
                <a:solidFill>
                  <a:schemeClr val="tx1"/>
                </a:solidFill>
                <a:effectLst/>
                <a:latin typeface="Arial" panose="020B0604020202020204" pitchFamily="34" charset="0"/>
              </a:rPr>
              <a:t> Resulting in either inadequate public charging infrastructure in high-demand areas or the costly overbuilding of underutilized assets in regions with slower adoption.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Potential for Grid Destabilization:</a:t>
            </a:r>
            <a:r>
              <a:rPr kumimoji="0" lang="en-US" sz="1800" b="0" i="0" u="none" strike="noStrike" cap="none" normalizeH="0" baseline="0" dirty="0" smtClean="0">
                <a:ln>
                  <a:noFill/>
                </a:ln>
                <a:solidFill>
                  <a:schemeClr val="tx1"/>
                </a:solidFill>
                <a:effectLst/>
                <a:latin typeface="Arial" panose="020B0604020202020204" pitchFamily="34" charset="0"/>
              </a:rPr>
              <a:t> Arising from unanticipated surges in localized electricity demand from concentrated vehicle charging, which can strain local transformers and distribution networks.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Ineffective Policy and Incentive Planning:</a:t>
            </a:r>
            <a:r>
              <a:rPr kumimoji="0" lang="en-US" sz="1800" b="0" i="0" u="none" strike="noStrike" cap="none" normalizeH="0" baseline="0" dirty="0" smtClean="0">
                <a:ln>
                  <a:noFill/>
                </a:ln>
                <a:solidFill>
                  <a:schemeClr val="tx1"/>
                </a:solidFill>
                <a:effectLst/>
                <a:latin typeface="Arial" panose="020B0604020202020204" pitchFamily="34" charset="0"/>
              </a:rPr>
              <a:t> Governments and municipalities struggle to design and target financial incentives, such as rebates and tax credits, without a clear understanding of which regions require the most encouragement to accelerate EV adoption.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Unrealized Commercial Opportunities:</a:t>
            </a:r>
            <a:r>
              <a:rPr kumimoji="0" lang="en-US" sz="1800" b="0" i="0" u="none" strike="noStrike" cap="none" normalizeH="0" baseline="0" dirty="0" smtClean="0">
                <a:ln>
                  <a:noFill/>
                </a:ln>
                <a:solidFill>
                  <a:schemeClr val="tx1"/>
                </a:solidFill>
                <a:effectLst/>
                <a:latin typeface="Arial" panose="020B0604020202020204" pitchFamily="34" charset="0"/>
              </a:rPr>
              <a:t> Automotive dealerships, service centers, and related businesses may fail to identify emergent high-growth regions, leading to poor inventory management and missed market share.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Environmental Impact Miscalculation:</a:t>
            </a:r>
            <a:r>
              <a:rPr kumimoji="0" lang="en-US" sz="1800" b="0" i="0" u="none" strike="noStrike" cap="none" normalizeH="0" baseline="0" dirty="0" smtClean="0">
                <a:ln>
                  <a:noFill/>
                </a:ln>
                <a:solidFill>
                  <a:schemeClr val="tx1"/>
                </a:solidFill>
                <a:effectLst/>
                <a:latin typeface="Arial" panose="020B0604020202020204" pitchFamily="34" charset="0"/>
              </a:rPr>
              <a:t> Accurate forecasting is essential for estimating the true environmental benefits of electrification, such as reductions in greenhouse gas emissions at a local level, which is critical for policy reporting and climate goal tracking.</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Rectangle 1"/>
          <p:cNvSpPr>
            <a:spLocks noChangeArrowheads="1"/>
          </p:cNvSpPr>
          <p:nvPr/>
        </p:nvSpPr>
        <p:spPr bwMode="auto">
          <a:xfrm>
            <a:off x="770155" y="1671083"/>
            <a:ext cx="1031058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The Predictive Engine:</a:t>
            </a:r>
            <a:r>
              <a:rPr kumimoji="0" lang="en-US" sz="1800" b="0" i="0" u="none" strike="noStrike" cap="none" normalizeH="0" baseline="0" dirty="0" smtClean="0">
                <a:ln>
                  <a:noFill/>
                </a:ln>
                <a:solidFill>
                  <a:schemeClr val="tx1"/>
                </a:solidFill>
                <a:effectLst/>
                <a:latin typeface="Arial" panose="020B0604020202020204" pitchFamily="34" charset="0"/>
              </a:rPr>
              <a:t> At the core of the solution resides a highly-tuned Random Forest model. This sophisticated ensemble model was algorithmically trained to recognize and extrapolate complex, non-linear growth patterns from extensive historical county-level data. By aggregating the predictions of hundreds of individual decision trees, the model effectively captures the nuanced interplay of seasonal trends, growth momentum, and other latent factors, providing a forecast that is both robust and sensitive to local conditions.</a:t>
            </a:r>
          </a:p>
          <a:p>
            <a:pPr marL="0" marR="0" lvl="0" indent="0" algn="just"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The Interactive Dashboard:</a:t>
            </a:r>
            <a:r>
              <a:rPr kumimoji="0" lang="en-US" sz="1800" b="0" i="0" u="none" strike="noStrike" cap="none" normalizeH="0" baseline="0" dirty="0" smtClean="0">
                <a:ln>
                  <a:noFill/>
                </a:ln>
                <a:solidFill>
                  <a:schemeClr val="tx1"/>
                </a:solidFill>
                <a:effectLst/>
                <a:latin typeface="Arial" panose="020B0604020202020204" pitchFamily="34" charset="0"/>
              </a:rPr>
              <a:t> This powerful model is encapsulated within a user-friendly </a:t>
            </a:r>
            <a:r>
              <a:rPr kumimoji="0" lang="en-US" sz="1800" b="0" i="0" u="none" strike="noStrike" cap="none" normalizeH="0" baseline="0" dirty="0" err="1" smtClean="0">
                <a:ln>
                  <a:noFill/>
                </a:ln>
                <a:solidFill>
                  <a:schemeClr val="tx1"/>
                </a:solidFill>
                <a:effectLst/>
                <a:latin typeface="Arial" panose="020B0604020202020204" pitchFamily="34" charset="0"/>
              </a:rPr>
              <a:t>Streamlit</a:t>
            </a:r>
            <a:r>
              <a:rPr kumimoji="0" lang="en-US" sz="1800" b="0" i="0" u="none" strike="noStrike" cap="none" normalizeH="0" baseline="0" dirty="0" smtClean="0">
                <a:ln>
                  <a:noFill/>
                </a:ln>
                <a:solidFill>
                  <a:schemeClr val="tx1"/>
                </a:solidFill>
                <a:effectLst/>
                <a:latin typeface="Arial" panose="020B0604020202020204" pitchFamily="34" charset="0"/>
              </a:rPr>
              <a:t> web application that serves as the primary interface for stakeholders. This approach democratizes access to predictive insights, removing technical barriers and empowering users to conduct their own exploratory analysis. By selecting a county from a simple dropdown menu, a user can instantly visualize its historical EV adoption trajectory alongside a clear and intuitive 24-month forward-looking projection, transforming abstract data points into a compelling narrative for strategic discussion and decision-making.</a:t>
            </a:r>
          </a:p>
        </p:txBody>
      </p:sp>
      <p:sp>
        <p:nvSpPr>
          <p:cNvPr id="4" name="Rectangle 3"/>
          <p:cNvSpPr/>
          <p:nvPr/>
        </p:nvSpPr>
        <p:spPr>
          <a:xfrm>
            <a:off x="255104" y="5857963"/>
            <a:ext cx="12055608" cy="379656"/>
          </a:xfrm>
          <a:prstGeom prst="rect">
            <a:avLst/>
          </a:prstGeom>
        </p:spPr>
        <p:txBody>
          <a:bodyPr wrap="square">
            <a:spAutoFit/>
          </a:bodyPr>
          <a:lstStyle/>
          <a:p>
            <a:r>
              <a:rPr lang="en-IN" b="1" dirty="0" err="1" smtClean="0"/>
              <a:t>GitHub</a:t>
            </a:r>
            <a:r>
              <a:rPr lang="en-IN" b="1" dirty="0" smtClean="0"/>
              <a:t> Repo : </a:t>
            </a:r>
            <a:r>
              <a:rPr lang="en-IN" dirty="0" smtClean="0"/>
              <a:t>https</a:t>
            </a:r>
            <a:r>
              <a:rPr lang="en-IN" dirty="0"/>
              <a:t>://github.com/Omkadam01/AICTE-Internships/tree/main/Shell-Edunet-Skills4Future-AI</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2" name="Rectangle 1"/>
          <p:cNvSpPr/>
          <p:nvPr/>
        </p:nvSpPr>
        <p:spPr>
          <a:xfrm>
            <a:off x="3140399" y="6030498"/>
            <a:ext cx="5102679" cy="379656"/>
          </a:xfrm>
          <a:prstGeom prst="rect">
            <a:avLst/>
          </a:prstGeom>
        </p:spPr>
        <p:txBody>
          <a:bodyPr wrap="none">
            <a:spAutoFit/>
          </a:bodyPr>
          <a:lstStyle/>
          <a:p>
            <a:r>
              <a:rPr lang="en-US" dirty="0"/>
              <a:t>Figure 1: Single-County Forecast Visualization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538" y="1593621"/>
            <a:ext cx="10058400" cy="4297777"/>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2" name="Rectangle 1"/>
          <p:cNvSpPr/>
          <p:nvPr/>
        </p:nvSpPr>
        <p:spPr>
          <a:xfrm>
            <a:off x="3217401" y="6194127"/>
            <a:ext cx="5102679" cy="379656"/>
          </a:xfrm>
          <a:prstGeom prst="rect">
            <a:avLst/>
          </a:prstGeom>
        </p:spPr>
        <p:txBody>
          <a:bodyPr wrap="none">
            <a:spAutoFit/>
          </a:bodyPr>
          <a:lstStyle/>
          <a:p>
            <a:r>
              <a:rPr lang="en-US" dirty="0"/>
              <a:t>Figure 2: Multi-County Comparative Analysis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538" y="1493428"/>
            <a:ext cx="10058400" cy="4537070"/>
          </a:xfrm>
          <a:prstGeom prst="rect">
            <a:avLst/>
          </a:prstGeom>
        </p:spPr>
      </p:pic>
    </p:spTree>
    <p:extLst>
      <p:ext uri="{BB962C8B-B14F-4D97-AF65-F5344CB8AC3E}">
        <p14:creationId xmlns:p14="http://schemas.microsoft.com/office/powerpoint/2010/main" val="290878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Rectangle 1"/>
          <p:cNvSpPr/>
          <p:nvPr/>
        </p:nvSpPr>
        <p:spPr>
          <a:xfrm>
            <a:off x="500514" y="1888177"/>
            <a:ext cx="10972800" cy="3970318"/>
          </a:xfrm>
          <a:prstGeom prst="rect">
            <a:avLst/>
          </a:prstGeom>
        </p:spPr>
        <p:txBody>
          <a:bodyPr wrap="square">
            <a:spAutoFit/>
          </a:bodyPr>
          <a:lstStyle/>
          <a:p>
            <a:pPr algn="just"/>
            <a:r>
              <a:rPr lang="en-US" sz="1800" dirty="0"/>
              <a:t>In summary, a forecasting model of high predictive accuracy was successfully developed, attaining an R-squared of </a:t>
            </a:r>
            <a:r>
              <a:rPr lang="en-US" sz="1800" b="1" dirty="0"/>
              <a:t>0.99</a:t>
            </a:r>
            <a:r>
              <a:rPr lang="en-US" sz="1800" dirty="0"/>
              <a:t> on the test dataset. This result indicates the model can account for 99% of the variance in the historical data, instilling high confidence in its predictive capabilities. This project substantiates the utility of applied machine learning in de-risking strategic planning for a sustainable future</a:t>
            </a:r>
            <a:r>
              <a:rPr lang="en-US" sz="1800" dirty="0" smtClean="0"/>
              <a:t>.</a:t>
            </a:r>
          </a:p>
          <a:p>
            <a:pPr algn="just"/>
            <a:endParaRPr lang="en-US" sz="1800" dirty="0" smtClean="0"/>
          </a:p>
          <a:p>
            <a:pPr algn="just"/>
            <a:endParaRPr lang="en-US" sz="1800" dirty="0"/>
          </a:p>
          <a:p>
            <a:pPr algn="just">
              <a:buFont typeface="Arial" panose="020B0604020202020204" pitchFamily="34" charset="0"/>
              <a:buChar char="•"/>
            </a:pPr>
            <a:r>
              <a:rPr lang="en-US" sz="1800" b="1" dirty="0"/>
              <a:t>Recommendations for Future Research:</a:t>
            </a:r>
            <a:endParaRPr lang="en-US" sz="1800" dirty="0"/>
          </a:p>
          <a:p>
            <a:pPr marL="742950" lvl="1" indent="-285750" algn="just">
              <a:buFont typeface="Arial" panose="020B0604020202020204" pitchFamily="34" charset="0"/>
              <a:buChar char="•"/>
            </a:pPr>
            <a:r>
              <a:rPr lang="en-US" sz="1800" b="1" dirty="0"/>
              <a:t>Integration of Exogenous Data:</a:t>
            </a:r>
            <a:r>
              <a:rPr lang="en-US" sz="1800" dirty="0"/>
              <a:t> Model accuracy could be improved by incorporating external datasets, such as econometric or demographic data.</a:t>
            </a:r>
          </a:p>
          <a:p>
            <a:pPr marL="742950" lvl="1" indent="-285750" algn="just">
              <a:buFont typeface="Arial" panose="020B0604020202020204" pitchFamily="34" charset="0"/>
              <a:buChar char="•"/>
            </a:pPr>
            <a:r>
              <a:rPr lang="en-US" sz="1800" b="1" dirty="0"/>
              <a:t>Evaluation of Alternative Modeling Paradigms:</a:t>
            </a:r>
            <a:r>
              <a:rPr lang="en-US" sz="1800" dirty="0"/>
              <a:t> A formal exploration of specialized time-series models, such as LSTMs, is warranted to potentially capture more subtle, long-term dependencies.</a:t>
            </a:r>
          </a:p>
          <a:p>
            <a:pPr marL="742950" lvl="1" indent="-285750" algn="just">
              <a:buFont typeface="Arial" panose="020B0604020202020204" pitchFamily="34" charset="0"/>
              <a:buChar char="•"/>
            </a:pPr>
            <a:r>
              <a:rPr lang="en-US" sz="1800" b="1" dirty="0"/>
              <a:t>Augmentation of Application Functionality:</a:t>
            </a:r>
            <a:r>
              <a:rPr lang="en-US" sz="1800" dirty="0"/>
              <a:t> The introduction of a "what-if" scenario analysis module would represent a significant enhancement, evolving the tool from a predictive instrument to a strategic simulator.</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59</TotalTime>
  <Words>990</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 Unicode MS</vt:lpstr>
      <vt:lpstr>Arial</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Microsoft account</cp:lastModifiedBy>
  <cp:revision>9</cp:revision>
  <dcterms:created xsi:type="dcterms:W3CDTF">2024-12-31T09:40:01Z</dcterms:created>
  <dcterms:modified xsi:type="dcterms:W3CDTF">2025-07-30T14:51:29Z</dcterms:modified>
</cp:coreProperties>
</file>