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7" r:id="rId7"/>
    <p:sldId id="268" r:id="rId8"/>
    <p:sldId id="269" r:id="rId9"/>
    <p:sldId id="262"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AADA96-29AC-4F65-ACCA-D882EF42735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F725AA0-59E9-4EA2-88DF-215EA9EF3CE4}" type="slidenum">
              <a:rPr lang="en-IN" smtClean="0"/>
              <a:t>‹#›</a:t>
            </a:fld>
            <a:endParaRPr lang="en-IN"/>
          </a:p>
        </p:txBody>
      </p:sp>
    </p:spTree>
    <p:extLst>
      <p:ext uri="{BB962C8B-B14F-4D97-AF65-F5344CB8AC3E}">
        <p14:creationId xmlns:p14="http://schemas.microsoft.com/office/powerpoint/2010/main" val="107628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AADA96-29AC-4F65-ACCA-D882EF42735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F725AA0-59E9-4EA2-88DF-215EA9EF3CE4}" type="slidenum">
              <a:rPr lang="en-IN" smtClean="0"/>
              <a:t>‹#›</a:t>
            </a:fld>
            <a:endParaRPr lang="en-IN"/>
          </a:p>
        </p:txBody>
      </p:sp>
    </p:spTree>
    <p:extLst>
      <p:ext uri="{BB962C8B-B14F-4D97-AF65-F5344CB8AC3E}">
        <p14:creationId xmlns:p14="http://schemas.microsoft.com/office/powerpoint/2010/main" val="264891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AADA96-29AC-4F65-ACCA-D882EF42735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F725AA0-59E9-4EA2-88DF-215EA9EF3CE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28518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4AADA96-29AC-4F65-ACCA-D882EF42735D}"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F725AA0-59E9-4EA2-88DF-215EA9EF3CE4}" type="slidenum">
              <a:rPr lang="en-IN" smtClean="0"/>
              <a:t>‹#›</a:t>
            </a:fld>
            <a:endParaRPr lang="en-IN"/>
          </a:p>
        </p:txBody>
      </p:sp>
    </p:spTree>
    <p:extLst>
      <p:ext uri="{BB962C8B-B14F-4D97-AF65-F5344CB8AC3E}">
        <p14:creationId xmlns:p14="http://schemas.microsoft.com/office/powerpoint/2010/main" val="2298981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4AADA96-29AC-4F65-ACCA-D882EF42735D}"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F725AA0-59E9-4EA2-88DF-215EA9EF3CE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259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4AADA96-29AC-4F65-ACCA-D882EF42735D}"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F725AA0-59E9-4EA2-88DF-215EA9EF3CE4}" type="slidenum">
              <a:rPr lang="en-IN" smtClean="0"/>
              <a:t>‹#›</a:t>
            </a:fld>
            <a:endParaRPr lang="en-IN"/>
          </a:p>
        </p:txBody>
      </p:sp>
    </p:spTree>
    <p:extLst>
      <p:ext uri="{BB962C8B-B14F-4D97-AF65-F5344CB8AC3E}">
        <p14:creationId xmlns:p14="http://schemas.microsoft.com/office/powerpoint/2010/main" val="53068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AADA96-29AC-4F65-ACCA-D882EF42735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F725AA0-59E9-4EA2-88DF-215EA9EF3CE4}" type="slidenum">
              <a:rPr lang="en-IN" smtClean="0"/>
              <a:t>‹#›</a:t>
            </a:fld>
            <a:endParaRPr lang="en-IN"/>
          </a:p>
        </p:txBody>
      </p:sp>
    </p:spTree>
    <p:extLst>
      <p:ext uri="{BB962C8B-B14F-4D97-AF65-F5344CB8AC3E}">
        <p14:creationId xmlns:p14="http://schemas.microsoft.com/office/powerpoint/2010/main" val="3472647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AADA96-29AC-4F65-ACCA-D882EF42735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F725AA0-59E9-4EA2-88DF-215EA9EF3CE4}" type="slidenum">
              <a:rPr lang="en-IN" smtClean="0"/>
              <a:t>‹#›</a:t>
            </a:fld>
            <a:endParaRPr lang="en-IN"/>
          </a:p>
        </p:txBody>
      </p:sp>
    </p:spTree>
    <p:extLst>
      <p:ext uri="{BB962C8B-B14F-4D97-AF65-F5344CB8AC3E}">
        <p14:creationId xmlns:p14="http://schemas.microsoft.com/office/powerpoint/2010/main" val="2686140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AADA96-29AC-4F65-ACCA-D882EF42735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F725AA0-59E9-4EA2-88DF-215EA9EF3CE4}" type="slidenum">
              <a:rPr lang="en-IN" smtClean="0"/>
              <a:t>‹#›</a:t>
            </a:fld>
            <a:endParaRPr lang="en-IN"/>
          </a:p>
        </p:txBody>
      </p:sp>
    </p:spTree>
    <p:extLst>
      <p:ext uri="{BB962C8B-B14F-4D97-AF65-F5344CB8AC3E}">
        <p14:creationId xmlns:p14="http://schemas.microsoft.com/office/powerpoint/2010/main" val="788369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AADA96-29AC-4F65-ACCA-D882EF42735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F725AA0-59E9-4EA2-88DF-215EA9EF3CE4}" type="slidenum">
              <a:rPr lang="en-IN" smtClean="0"/>
              <a:t>‹#›</a:t>
            </a:fld>
            <a:endParaRPr lang="en-IN"/>
          </a:p>
        </p:txBody>
      </p:sp>
    </p:spTree>
    <p:extLst>
      <p:ext uri="{BB962C8B-B14F-4D97-AF65-F5344CB8AC3E}">
        <p14:creationId xmlns:p14="http://schemas.microsoft.com/office/powerpoint/2010/main" val="1447875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AADA96-29AC-4F65-ACCA-D882EF42735D}"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F725AA0-59E9-4EA2-88DF-215EA9EF3CE4}" type="slidenum">
              <a:rPr lang="en-IN" smtClean="0"/>
              <a:t>‹#›</a:t>
            </a:fld>
            <a:endParaRPr lang="en-IN"/>
          </a:p>
        </p:txBody>
      </p:sp>
    </p:spTree>
    <p:extLst>
      <p:ext uri="{BB962C8B-B14F-4D97-AF65-F5344CB8AC3E}">
        <p14:creationId xmlns:p14="http://schemas.microsoft.com/office/powerpoint/2010/main" val="350676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AADA96-29AC-4F65-ACCA-D882EF42735D}"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F725AA0-59E9-4EA2-88DF-215EA9EF3CE4}" type="slidenum">
              <a:rPr lang="en-IN" smtClean="0"/>
              <a:t>‹#›</a:t>
            </a:fld>
            <a:endParaRPr lang="en-IN"/>
          </a:p>
        </p:txBody>
      </p:sp>
    </p:spTree>
    <p:extLst>
      <p:ext uri="{BB962C8B-B14F-4D97-AF65-F5344CB8AC3E}">
        <p14:creationId xmlns:p14="http://schemas.microsoft.com/office/powerpoint/2010/main" val="2107468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AADA96-29AC-4F65-ACCA-D882EF42735D}"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F725AA0-59E9-4EA2-88DF-215EA9EF3CE4}" type="slidenum">
              <a:rPr lang="en-IN" smtClean="0"/>
              <a:t>‹#›</a:t>
            </a:fld>
            <a:endParaRPr lang="en-IN"/>
          </a:p>
        </p:txBody>
      </p:sp>
    </p:spTree>
    <p:extLst>
      <p:ext uri="{BB962C8B-B14F-4D97-AF65-F5344CB8AC3E}">
        <p14:creationId xmlns:p14="http://schemas.microsoft.com/office/powerpoint/2010/main" val="3443791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ADA96-29AC-4F65-ACCA-D882EF42735D}"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F725AA0-59E9-4EA2-88DF-215EA9EF3CE4}" type="slidenum">
              <a:rPr lang="en-IN" smtClean="0"/>
              <a:t>‹#›</a:t>
            </a:fld>
            <a:endParaRPr lang="en-IN"/>
          </a:p>
        </p:txBody>
      </p:sp>
    </p:spTree>
    <p:extLst>
      <p:ext uri="{BB962C8B-B14F-4D97-AF65-F5344CB8AC3E}">
        <p14:creationId xmlns:p14="http://schemas.microsoft.com/office/powerpoint/2010/main" val="436544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ADA96-29AC-4F65-ACCA-D882EF42735D}"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F725AA0-59E9-4EA2-88DF-215EA9EF3CE4}" type="slidenum">
              <a:rPr lang="en-IN" smtClean="0"/>
              <a:t>‹#›</a:t>
            </a:fld>
            <a:endParaRPr lang="en-IN"/>
          </a:p>
        </p:txBody>
      </p:sp>
    </p:spTree>
    <p:extLst>
      <p:ext uri="{BB962C8B-B14F-4D97-AF65-F5344CB8AC3E}">
        <p14:creationId xmlns:p14="http://schemas.microsoft.com/office/powerpoint/2010/main" val="4044262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ADA96-29AC-4F65-ACCA-D882EF42735D}"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F725AA0-59E9-4EA2-88DF-215EA9EF3CE4}" type="slidenum">
              <a:rPr lang="en-IN" smtClean="0"/>
              <a:t>‹#›</a:t>
            </a:fld>
            <a:endParaRPr lang="en-IN"/>
          </a:p>
        </p:txBody>
      </p:sp>
    </p:spTree>
    <p:extLst>
      <p:ext uri="{BB962C8B-B14F-4D97-AF65-F5344CB8AC3E}">
        <p14:creationId xmlns:p14="http://schemas.microsoft.com/office/powerpoint/2010/main" val="487540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4AADA96-29AC-4F65-ACCA-D882EF42735D}" type="datetimeFigureOut">
              <a:rPr lang="en-IN" smtClean="0"/>
              <a:t>04-04-2024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F725AA0-59E9-4EA2-88DF-215EA9EF3CE4}" type="slidenum">
              <a:rPr lang="en-IN" smtClean="0"/>
              <a:t>‹#›</a:t>
            </a:fld>
            <a:endParaRPr lang="en-IN"/>
          </a:p>
        </p:txBody>
      </p:sp>
    </p:spTree>
    <p:extLst>
      <p:ext uri="{BB962C8B-B14F-4D97-AF65-F5344CB8AC3E}">
        <p14:creationId xmlns:p14="http://schemas.microsoft.com/office/powerpoint/2010/main" val="1500929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9072" y="3675888"/>
            <a:ext cx="10472928" cy="2304288"/>
          </a:xfrm>
        </p:spPr>
        <p:txBody>
          <a:bodyPr>
            <a:normAutofit/>
          </a:bodyPr>
          <a:lstStyle/>
          <a:p>
            <a:pPr algn="ctr"/>
            <a:r>
              <a:rPr lang="en-US" sz="3200" dirty="0" smtClean="0">
                <a:latin typeface="Times New Roman" panose="02020603050405020304" pitchFamily="18" charset="0"/>
                <a:cs typeface="Times New Roman" panose="02020603050405020304" pitchFamily="18" charset="0"/>
              </a:rPr>
              <a:t>PRESENTATION ON </a:t>
            </a:r>
            <a:br>
              <a:rPr lang="en-US" sz="3200" dirty="0" smtClean="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SHALLOW COPY AND DEEP COPY IN JAVASCRIPT</a:t>
            </a:r>
            <a:r>
              <a:rPr lang="en-IN" sz="3600" dirty="0" smtClean="0">
                <a:latin typeface="Times New Roman" panose="02020603050405020304" pitchFamily="18" charset="0"/>
                <a:cs typeface="Times New Roman" panose="02020603050405020304" pitchFamily="18" charset="0"/>
              </a:rPr>
              <a:t/>
            </a:r>
            <a:br>
              <a:rPr lang="en-IN" sz="3600" dirty="0" smtClean="0">
                <a:latin typeface="Times New Roman" panose="02020603050405020304" pitchFamily="18" charset="0"/>
                <a:cs typeface="Times New Roman" panose="02020603050405020304" pitchFamily="18" charset="0"/>
              </a:rPr>
            </a:br>
            <a:r>
              <a:rPr lang="en-IN" sz="3600" dirty="0" smtClean="0">
                <a:latin typeface="Times New Roman" panose="02020603050405020304" pitchFamily="18" charset="0"/>
                <a:cs typeface="Times New Roman" panose="02020603050405020304" pitchFamily="18" charset="0"/>
              </a:rPr>
              <a:t/>
            </a:r>
            <a:br>
              <a:rPr lang="en-IN" sz="3600" dirty="0" smtClean="0">
                <a:latin typeface="Times New Roman" panose="02020603050405020304" pitchFamily="18" charset="0"/>
                <a:cs typeface="Times New Roman" panose="02020603050405020304" pitchFamily="18" charset="0"/>
              </a:rPr>
            </a:br>
            <a:r>
              <a:rPr lang="en-IN" sz="3600" dirty="0" smtClean="0">
                <a:latin typeface="Times New Roman" panose="02020603050405020304" pitchFamily="18" charset="0"/>
                <a:cs typeface="Times New Roman" panose="02020603050405020304" pitchFamily="18" charset="0"/>
              </a:rPr>
              <a:t>Presented by :- Omkar Narendra Patil</a:t>
            </a:r>
            <a:endParaRPr lang="en-IN"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280160" y="1984248"/>
            <a:ext cx="10003536" cy="923330"/>
          </a:xfrm>
          <a:prstGeom prst="rect">
            <a:avLst/>
          </a:prstGeom>
          <a:solidFill>
            <a:schemeClr val="tx2">
              <a:lumMod val="20000"/>
              <a:lumOff val="80000"/>
            </a:schemeClr>
          </a:solidFill>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5400" b="1" dirty="0" smtClean="0">
                <a:solidFill>
                  <a:srgbClr val="FF33CC"/>
                </a:solidFill>
                <a:latin typeface="Times New Roman" panose="02020603050405020304" pitchFamily="18" charset="0"/>
                <a:cs typeface="Times New Roman" panose="02020603050405020304" pitchFamily="18" charset="0"/>
              </a:rPr>
              <a:t>WELCOME</a:t>
            </a:r>
            <a:endParaRPr lang="en-IN" sz="5400" b="1" dirty="0">
              <a:solidFill>
                <a:srgbClr val="FF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27340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306235">
            <a:off x="1559653" y="2763807"/>
            <a:ext cx="8911687" cy="1280890"/>
          </a:xfrm>
        </p:spPr>
        <p:txBody>
          <a:bodyPr>
            <a:normAutofit/>
          </a:bodyPr>
          <a:lstStyle/>
          <a:p>
            <a:pPr algn="ctr"/>
            <a:r>
              <a:rPr lang="en-US" sz="7200" b="1" dirty="0" smtClean="0">
                <a:solidFill>
                  <a:srgbClr val="7030A0"/>
                </a:solidFill>
                <a:latin typeface="Times New Roman" panose="02020603050405020304" pitchFamily="18" charset="0"/>
                <a:cs typeface="Times New Roman" panose="02020603050405020304" pitchFamily="18" charset="0"/>
              </a:rPr>
              <a:t>THANK</a:t>
            </a:r>
            <a:r>
              <a:rPr lang="en-US" sz="7200" dirty="0" smtClean="0">
                <a:solidFill>
                  <a:srgbClr val="7030A0"/>
                </a:solidFill>
                <a:latin typeface="Times New Roman" panose="02020603050405020304" pitchFamily="18" charset="0"/>
                <a:cs typeface="Times New Roman" panose="02020603050405020304" pitchFamily="18" charset="0"/>
              </a:rPr>
              <a:t> </a:t>
            </a:r>
            <a:r>
              <a:rPr lang="en-US" sz="7200" b="1" dirty="0" smtClean="0">
                <a:solidFill>
                  <a:srgbClr val="7030A0"/>
                </a:solidFill>
                <a:latin typeface="Times New Roman" panose="02020603050405020304" pitchFamily="18" charset="0"/>
                <a:cs typeface="Times New Roman" panose="02020603050405020304" pitchFamily="18" charset="0"/>
              </a:rPr>
              <a:t>YOU</a:t>
            </a:r>
            <a:endParaRPr lang="en-IN" sz="7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6555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5084" y="185198"/>
            <a:ext cx="8911687" cy="1280890"/>
          </a:xfrm>
        </p:spPr>
        <p:txBody>
          <a:bodyPr>
            <a:normAutofit/>
          </a:bodyPr>
          <a:lstStyle/>
          <a:p>
            <a:r>
              <a:rPr lang="en-US" b="1" dirty="0" smtClean="0">
                <a:latin typeface="Times New Roman" panose="02020603050405020304" pitchFamily="18" charset="0"/>
                <a:cs typeface="Times New Roman" panose="02020603050405020304" pitchFamily="18" charset="0"/>
              </a:rPr>
              <a:t>OUTLINES:</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61371" y="1383792"/>
            <a:ext cx="8915400" cy="4184904"/>
          </a:xfrm>
        </p:spPr>
        <p:txBody>
          <a:bodyPr>
            <a:noAutofit/>
          </a:bodyPr>
          <a:lstStyle/>
          <a:p>
            <a:r>
              <a:rPr lang="en-US" sz="2000" dirty="0">
                <a:latin typeface="Times New Roman" panose="02020603050405020304" pitchFamily="18" charset="0"/>
                <a:cs typeface="Times New Roman" panose="02020603050405020304" pitchFamily="18" charset="0"/>
              </a:rPr>
              <a:t>Introduction to Copying in JavaScript</a:t>
            </a:r>
            <a:r>
              <a:rPr lang="en-IN"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Shallow </a:t>
            </a:r>
            <a:r>
              <a:rPr lang="en-IN" sz="2000" dirty="0" smtClean="0">
                <a:latin typeface="Times New Roman" panose="02020603050405020304" pitchFamily="18" charset="0"/>
                <a:cs typeface="Times New Roman" panose="02020603050405020304" pitchFamily="18" charset="0"/>
              </a:rPr>
              <a:t>Copy.</a:t>
            </a:r>
          </a:p>
          <a:p>
            <a:r>
              <a:rPr lang="en-US" sz="2000" dirty="0" smtClean="0">
                <a:latin typeface="Times New Roman" panose="02020603050405020304" pitchFamily="18" charset="0"/>
                <a:cs typeface="Times New Roman" panose="02020603050405020304" pitchFamily="18" charset="0"/>
              </a:rPr>
              <a:t>Shallow </a:t>
            </a:r>
            <a:r>
              <a:rPr lang="en-US" sz="2000" dirty="0">
                <a:latin typeface="Times New Roman" panose="02020603050405020304" pitchFamily="18" charset="0"/>
                <a:cs typeface="Times New Roman" panose="02020603050405020304" pitchFamily="18" charset="0"/>
              </a:rPr>
              <a:t>Copy in </a:t>
            </a:r>
            <a:r>
              <a:rPr lang="en-US" sz="2000" dirty="0" smtClean="0">
                <a:latin typeface="Times New Roman" panose="02020603050405020304" pitchFamily="18" charset="0"/>
                <a:cs typeface="Times New Roman" panose="02020603050405020304" pitchFamily="18" charset="0"/>
              </a:rPr>
              <a:t>Action</a:t>
            </a:r>
            <a:endParaRPr lang="en-IN" sz="2000" dirty="0" smtClean="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Deep Copy</a:t>
            </a:r>
            <a:r>
              <a:rPr lang="en-IN"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Deep Copy in </a:t>
            </a:r>
            <a:r>
              <a:rPr lang="en-IN" sz="2000" dirty="0" smtClean="0">
                <a:latin typeface="Times New Roman" panose="02020603050405020304" pitchFamily="18" charset="0"/>
                <a:cs typeface="Times New Roman" panose="02020603050405020304" pitchFamily="18" charset="0"/>
              </a:rPr>
              <a:t>Action</a:t>
            </a:r>
          </a:p>
          <a:p>
            <a:r>
              <a:rPr lang="en-US" sz="2000" dirty="0" smtClean="0">
                <a:latin typeface="Times New Roman" panose="02020603050405020304" pitchFamily="18" charset="0"/>
                <a:cs typeface="Times New Roman" panose="02020603050405020304" pitchFamily="18" charset="0"/>
              </a:rPr>
              <a:t>Conclusion.</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22638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677" y="189405"/>
            <a:ext cx="8911687" cy="1280890"/>
          </a:xfrm>
        </p:spPr>
        <p:txBody>
          <a:bodyPr/>
          <a:lstStyle/>
          <a:p>
            <a:r>
              <a:rPr lang="en-US" b="1" dirty="0">
                <a:latin typeface="Times New Roman" panose="02020603050405020304" pitchFamily="18" charset="0"/>
                <a:cs typeface="Times New Roman" panose="02020603050405020304" pitchFamily="18" charset="0"/>
              </a:rPr>
              <a:t>Introduction to Copying in </a:t>
            </a:r>
            <a:r>
              <a:rPr lang="en-US" b="1" dirty="0" smtClean="0">
                <a:latin typeface="Times New Roman" panose="02020603050405020304" pitchFamily="18" charset="0"/>
                <a:cs typeface="Times New Roman" panose="02020603050405020304" pitchFamily="18" charset="0"/>
              </a:rPr>
              <a:t>JavaScript</a:t>
            </a:r>
            <a:r>
              <a:rPr lang="en-IN"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77356" y="1362456"/>
            <a:ext cx="10440323" cy="5330952"/>
          </a:xfrm>
        </p:spPr>
        <p:txBody>
          <a:bodyPr>
            <a:normAutofit/>
          </a:bodyPr>
          <a:lstStyle/>
          <a:p>
            <a:pPr>
              <a:lnSpc>
                <a:spcPct val="150000"/>
              </a:lnSpc>
            </a:pPr>
            <a:r>
              <a:rPr lang="en-US" sz="2000" b="1" dirty="0">
                <a:latin typeface="Times New Roman" panose="02020603050405020304" pitchFamily="18" charset="0"/>
                <a:cs typeface="Times New Roman" panose="02020603050405020304" pitchFamily="18" charset="0"/>
              </a:rPr>
              <a:t>Definition of copying in JavaScript:</a:t>
            </a:r>
            <a:r>
              <a:rPr lang="en-US" sz="2000" dirty="0">
                <a:latin typeface="Times New Roman" panose="02020603050405020304" pitchFamily="18" charset="0"/>
                <a:cs typeface="Times New Roman" panose="02020603050405020304" pitchFamily="18" charset="0"/>
              </a:rPr>
              <a:t> Copying involves creating a new object or array with the same values as the original. However, the way this duplication is achieved can have significant implications for how changes to the copied data affect the original</a:t>
            </a:r>
            <a:r>
              <a:rPr lang="en-US" sz="2000" dirty="0" smtClean="0">
                <a:latin typeface="Times New Roman" panose="02020603050405020304" pitchFamily="18" charset="0"/>
                <a:cs typeface="Times New Roman" panose="02020603050405020304" pitchFamily="18" charset="0"/>
              </a:rPr>
              <a:t>.</a:t>
            </a: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Importance of understanding shallow and deep copy:</a:t>
            </a:r>
            <a:r>
              <a:rPr lang="en-US" sz="2000" dirty="0">
                <a:latin typeface="Times New Roman" panose="02020603050405020304" pitchFamily="18" charset="0"/>
                <a:cs typeface="Times New Roman" panose="02020603050405020304" pitchFamily="18" charset="0"/>
              </a:rPr>
              <a:t> Shallow copy and deep copy are two common approaches to copying in JavaScript, each with its own advantages and use cases. Choosing the appropriate method depends on the structure and complexity of the data being copied.</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5865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0" y="228600"/>
            <a:ext cx="8911687" cy="1280890"/>
          </a:xfrm>
        </p:spPr>
        <p:txBody>
          <a:bodyPr/>
          <a:lstStyle/>
          <a:p>
            <a:r>
              <a:rPr lang="en-IN" b="1" dirty="0" smtClean="0">
                <a:latin typeface="Times New Roman" panose="02020603050405020304" pitchFamily="18" charset="0"/>
                <a:cs typeface="Times New Roman" panose="02020603050405020304" pitchFamily="18" charset="0"/>
              </a:rPr>
              <a:t>Shallow Copy:</a:t>
            </a:r>
            <a:endParaRPr lang="en-IN" b="1"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1435608" y="1235170"/>
            <a:ext cx="10479024" cy="5221224"/>
          </a:xfrm>
        </p:spPr>
        <p:txBody>
          <a:bodyPr>
            <a:normAutofit/>
          </a:bodyPr>
          <a:lstStyle/>
          <a:p>
            <a:pPr lvl="0">
              <a:lnSpc>
                <a:spcPct val="150000"/>
              </a:lnSpc>
            </a:pPr>
            <a:r>
              <a:rPr lang="en-US" sz="2000" b="1" dirty="0">
                <a:latin typeface="Times New Roman" panose="02020603050405020304" pitchFamily="18" charset="0"/>
                <a:cs typeface="Times New Roman" panose="02020603050405020304" pitchFamily="18" charset="0"/>
              </a:rPr>
              <a:t>Definition of shallow copy:</a:t>
            </a:r>
            <a:r>
              <a:rPr lang="en-US" sz="2000" dirty="0">
                <a:latin typeface="Times New Roman" panose="02020603050405020304" pitchFamily="18" charset="0"/>
                <a:cs typeface="Times New Roman" panose="02020603050405020304" pitchFamily="18" charset="0"/>
              </a:rPr>
              <a:t> Shallow copy creates a new object or array and copies only the top-level properties or elements of the original. Nested objects or arrays are copied by reference, not </a:t>
            </a:r>
            <a:r>
              <a:rPr lang="en-US" sz="2000" dirty="0" smtClean="0">
                <a:latin typeface="Times New Roman" panose="02020603050405020304" pitchFamily="18" charset="0"/>
                <a:cs typeface="Times New Roman" panose="02020603050405020304" pitchFamily="18" charset="0"/>
              </a:rPr>
              <a:t>value.</a:t>
            </a:r>
          </a:p>
          <a:p>
            <a:pPr lvl="0">
              <a:lnSpc>
                <a:spcPct val="150000"/>
              </a:lnSpc>
            </a:pPr>
            <a:r>
              <a:rPr lang="en-US" sz="2000" b="1" dirty="0">
                <a:latin typeface="Times New Roman" panose="02020603050405020304" pitchFamily="18" charset="0"/>
                <a:cs typeface="Times New Roman" panose="02020603050405020304" pitchFamily="18" charset="0"/>
              </a:rPr>
              <a:t>Explanation of how shallow copy works:</a:t>
            </a:r>
            <a:r>
              <a:rPr lang="en-US" sz="2000" dirty="0">
                <a:latin typeface="Times New Roman" panose="02020603050405020304" pitchFamily="18" charset="0"/>
                <a:cs typeface="Times New Roman" panose="02020603050405020304" pitchFamily="18" charset="0"/>
              </a:rPr>
              <a:t> Shallow copying duplicates the immediate properties or elements of the original object or array. However, if these properties or elements contain nested objects or arrays, only references to them are copied, resulting in a shallow relationship between the original and copied data.</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sz="2000" dirty="0" smtClean="0">
              <a:latin typeface="Times New Roman" panose="02020603050405020304" pitchFamily="18" charset="0"/>
              <a:cs typeface="Times New Roman" panose="02020603050405020304" pitchFamily="18" charset="0"/>
            </a:endParaRP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a:p>
            <a:pPr marL="0" indent="0">
              <a:lnSpc>
                <a:spcPct val="150000"/>
              </a:lnSpc>
              <a:buNone/>
            </a:pPr>
            <a:endParaRPr lang="en-US" sz="2000" dirty="0" smtClean="0">
              <a:latin typeface="Times New Roman" panose="02020603050405020304" pitchFamily="18" charset="0"/>
              <a:cs typeface="Times New Roman" panose="02020603050405020304" pitchFamily="18" charset="0"/>
            </a:endParaRP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a:p>
            <a:pPr marL="0" indent="0">
              <a:lnSpc>
                <a:spcPct val="150000"/>
              </a:lnSpc>
              <a:buNone/>
            </a:pPr>
            <a:endParaRPr lang="en-US" sz="2000" dirty="0" smtClean="0">
              <a:latin typeface="Times New Roman" panose="02020603050405020304" pitchFamily="18" charset="0"/>
              <a:cs typeface="Times New Roman" panose="02020603050405020304" pitchFamily="18" charset="0"/>
            </a:endParaRPr>
          </a:p>
        </p:txBody>
      </p:sp>
      <p:sp>
        <p:nvSpPr>
          <p:cNvPr id="18" name="Rectangle 1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6695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341" y="-6341"/>
            <a:ext cx="9895268" cy="1280890"/>
          </a:xfrm>
        </p:spPr>
        <p:txBody>
          <a:bodyPr/>
          <a:lstStyle/>
          <a:p>
            <a:r>
              <a:rPr lang="en-US" b="1" dirty="0">
                <a:latin typeface="Times New Roman" panose="02020603050405020304" pitchFamily="18" charset="0"/>
                <a:cs typeface="Times New Roman" panose="02020603050405020304" pitchFamily="18" charset="0"/>
              </a:rPr>
              <a:t>Shallow Copy in </a:t>
            </a:r>
            <a:r>
              <a:rPr lang="en-US" b="1" dirty="0" smtClean="0">
                <a:latin typeface="Times New Roman" panose="02020603050405020304" pitchFamily="18" charset="0"/>
                <a:cs typeface="Times New Roman" panose="02020603050405020304" pitchFamily="18" charset="0"/>
              </a:rPr>
              <a:t>Action:</a:t>
            </a:r>
            <a:endParaRPr lang="en-IN"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67057" y="1280890"/>
            <a:ext cx="5914287" cy="2715038"/>
          </a:xfrm>
          <a:prstGeom prst="rect">
            <a:avLst/>
          </a:prstGeom>
        </p:spPr>
      </p:pic>
      <p:pic>
        <p:nvPicPr>
          <p:cNvPr id="7" name="Picture 6"/>
          <p:cNvPicPr>
            <a:picLocks noChangeAspect="1"/>
          </p:cNvPicPr>
          <p:nvPr/>
        </p:nvPicPr>
        <p:blipFill>
          <a:blip r:embed="rId3"/>
          <a:stretch>
            <a:fillRect/>
          </a:stretch>
        </p:blipFill>
        <p:spPr>
          <a:xfrm>
            <a:off x="6868605" y="1997771"/>
            <a:ext cx="4636007" cy="1670072"/>
          </a:xfrm>
          <a:prstGeom prst="rect">
            <a:avLst/>
          </a:prstGeom>
        </p:spPr>
      </p:pic>
      <p:sp>
        <p:nvSpPr>
          <p:cNvPr id="9" name="TextBox 8"/>
          <p:cNvSpPr txBox="1"/>
          <p:nvPr/>
        </p:nvSpPr>
        <p:spPr>
          <a:xfrm>
            <a:off x="6868605" y="4117743"/>
            <a:ext cx="2148839" cy="369332"/>
          </a:xfrm>
          <a:prstGeom prst="rect">
            <a:avLst/>
          </a:prstGeom>
          <a:noFill/>
        </p:spPr>
        <p:txBody>
          <a:bodyPr wrap="square" rtlCol="0">
            <a:spAutoFit/>
          </a:bodyPr>
          <a:lstStyle/>
          <a:p>
            <a:r>
              <a:rPr lang="en-US" dirty="0" smtClean="0"/>
              <a:t>Output:-</a:t>
            </a:r>
            <a:endParaRPr lang="en-IN" dirty="0"/>
          </a:p>
        </p:txBody>
      </p:sp>
      <p:sp>
        <p:nvSpPr>
          <p:cNvPr id="11" name="TextBox 10"/>
          <p:cNvSpPr txBox="1"/>
          <p:nvPr/>
        </p:nvSpPr>
        <p:spPr>
          <a:xfrm>
            <a:off x="6868605" y="1325782"/>
            <a:ext cx="2148839" cy="369332"/>
          </a:xfrm>
          <a:prstGeom prst="rect">
            <a:avLst/>
          </a:prstGeom>
          <a:noFill/>
        </p:spPr>
        <p:txBody>
          <a:bodyPr wrap="square" rtlCol="0">
            <a:spAutoFit/>
          </a:bodyPr>
          <a:lstStyle/>
          <a:p>
            <a:r>
              <a:rPr lang="en-US" dirty="0" smtClean="0"/>
              <a:t>Output:-</a:t>
            </a:r>
            <a:endParaRPr lang="en-IN" dirty="0"/>
          </a:p>
        </p:txBody>
      </p:sp>
      <p:pic>
        <p:nvPicPr>
          <p:cNvPr id="12" name="Picture 11"/>
          <p:cNvPicPr>
            <a:picLocks noChangeAspect="1"/>
          </p:cNvPicPr>
          <p:nvPr/>
        </p:nvPicPr>
        <p:blipFill>
          <a:blip r:embed="rId4"/>
          <a:stretch>
            <a:fillRect/>
          </a:stretch>
        </p:blipFill>
        <p:spPr>
          <a:xfrm>
            <a:off x="6868605" y="4800600"/>
            <a:ext cx="4668694" cy="1525284"/>
          </a:xfrm>
          <a:prstGeom prst="rect">
            <a:avLst/>
          </a:prstGeom>
        </p:spPr>
      </p:pic>
      <p:pic>
        <p:nvPicPr>
          <p:cNvPr id="13" name="Picture 12"/>
          <p:cNvPicPr>
            <a:picLocks noChangeAspect="1"/>
          </p:cNvPicPr>
          <p:nvPr/>
        </p:nvPicPr>
        <p:blipFill>
          <a:blip r:embed="rId5"/>
          <a:stretch>
            <a:fillRect/>
          </a:stretch>
        </p:blipFill>
        <p:spPr>
          <a:xfrm>
            <a:off x="267057" y="4154914"/>
            <a:ext cx="5914287" cy="2609470"/>
          </a:xfrm>
          <a:prstGeom prst="rect">
            <a:avLst/>
          </a:prstGeom>
        </p:spPr>
      </p:pic>
    </p:spTree>
    <p:extLst>
      <p:ext uri="{BB962C8B-B14F-4D97-AF65-F5344CB8AC3E}">
        <p14:creationId xmlns:p14="http://schemas.microsoft.com/office/powerpoint/2010/main" val="1770256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0" y="228600"/>
            <a:ext cx="8911687" cy="1280890"/>
          </a:xfrm>
        </p:spPr>
        <p:txBody>
          <a:bodyPr/>
          <a:lstStyle/>
          <a:p>
            <a:r>
              <a:rPr lang="en-IN" b="1" dirty="0">
                <a:latin typeface="Times New Roman" panose="02020603050405020304" pitchFamily="18" charset="0"/>
                <a:cs typeface="Times New Roman" panose="02020603050405020304" pitchFamily="18" charset="0"/>
              </a:rPr>
              <a:t>Deep </a:t>
            </a:r>
            <a:r>
              <a:rPr lang="en-IN" b="1" dirty="0" smtClean="0">
                <a:latin typeface="Times New Roman" panose="02020603050405020304" pitchFamily="18" charset="0"/>
                <a:cs typeface="Times New Roman" panose="02020603050405020304" pitchFamily="18" charset="0"/>
              </a:rPr>
              <a:t>Copy:</a:t>
            </a:r>
            <a:endParaRPr lang="en-IN" b="1"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1435608" y="1235170"/>
            <a:ext cx="10479024" cy="5221224"/>
          </a:xfrm>
        </p:spPr>
        <p:txBody>
          <a:bodyPr>
            <a:normAutofit lnSpcReduction="10000"/>
          </a:bodyPr>
          <a:lstStyle/>
          <a:p>
            <a:pPr>
              <a:lnSpc>
                <a:spcPct val="150000"/>
              </a:lnSpc>
            </a:pPr>
            <a:r>
              <a:rPr lang="en-US" sz="2000" b="1" dirty="0" smtClean="0">
                <a:solidFill>
                  <a:srgbClr val="0D0D0D"/>
                </a:solidFill>
                <a:latin typeface="Söhne"/>
              </a:rPr>
              <a:t>Definition </a:t>
            </a:r>
            <a:r>
              <a:rPr lang="en-US" sz="2000" b="1" dirty="0">
                <a:solidFill>
                  <a:srgbClr val="0D0D0D"/>
                </a:solidFill>
                <a:latin typeface="Söhne"/>
              </a:rPr>
              <a:t>of deep copy:</a:t>
            </a:r>
            <a:r>
              <a:rPr lang="en-US" sz="2000" dirty="0">
                <a:solidFill>
                  <a:srgbClr val="0D0D0D"/>
                </a:solidFill>
                <a:latin typeface="Söhne"/>
              </a:rPr>
              <a:t> Deep copy involves recursively copying all properties or elements of an object or array, including nested objects or arrays, to create a completely independent duplicate</a:t>
            </a:r>
            <a:r>
              <a:rPr lang="en-US" sz="2000" dirty="0" smtClean="0">
                <a:solidFill>
                  <a:srgbClr val="0D0D0D"/>
                </a:solidFill>
                <a:latin typeface="Söhne"/>
              </a:rPr>
              <a:t>.</a:t>
            </a:r>
          </a:p>
          <a:p>
            <a:pPr>
              <a:lnSpc>
                <a:spcPct val="150000"/>
              </a:lnSpc>
            </a:pPr>
            <a:r>
              <a:rPr lang="en-US" sz="2000" b="1" dirty="0">
                <a:solidFill>
                  <a:srgbClr val="0D0D0D"/>
                </a:solidFill>
                <a:latin typeface="Söhne"/>
              </a:rPr>
              <a:t>Example code demonstrating deep copy:</a:t>
            </a:r>
            <a:r>
              <a:rPr lang="en-US" sz="2000" dirty="0">
                <a:solidFill>
                  <a:srgbClr val="0D0D0D"/>
                </a:solidFill>
                <a:latin typeface="Söhne"/>
              </a:rPr>
              <a:t> Achieving deep copy in JavaScript often requires custom implementations, as built-in methods like </a:t>
            </a:r>
            <a:r>
              <a:rPr lang="en-US" sz="2000" b="1" dirty="0" err="1">
                <a:solidFill>
                  <a:srgbClr val="0D0D0D"/>
                </a:solidFill>
                <a:latin typeface="Söhne Mono"/>
              </a:rPr>
              <a:t>Object.assign</a:t>
            </a:r>
            <a:r>
              <a:rPr lang="en-US" sz="2000" b="1" dirty="0">
                <a:solidFill>
                  <a:srgbClr val="0D0D0D"/>
                </a:solidFill>
                <a:latin typeface="Söhne Mono"/>
              </a:rPr>
              <a:t>()</a:t>
            </a:r>
            <a:r>
              <a:rPr lang="en-US" sz="2000" dirty="0">
                <a:solidFill>
                  <a:srgbClr val="0D0D0D"/>
                </a:solidFill>
                <a:latin typeface="Söhne"/>
              </a:rPr>
              <a:t> and spread syntax (</a:t>
            </a:r>
            <a:r>
              <a:rPr lang="en-US" sz="2000" b="1" dirty="0">
                <a:solidFill>
                  <a:srgbClr val="0D0D0D"/>
                </a:solidFill>
                <a:latin typeface="Söhne Mono"/>
              </a:rPr>
              <a:t>...</a:t>
            </a:r>
            <a:r>
              <a:rPr lang="en-US" sz="2000" dirty="0">
                <a:solidFill>
                  <a:srgbClr val="0D0D0D"/>
                </a:solidFill>
                <a:latin typeface="Söhne"/>
              </a:rPr>
              <a:t>) only perform shallow copy. Recursive functions or libraries like </a:t>
            </a:r>
            <a:r>
              <a:rPr lang="en-US" sz="2000" dirty="0" err="1">
                <a:solidFill>
                  <a:srgbClr val="0D0D0D"/>
                </a:solidFill>
                <a:latin typeface="Söhne"/>
              </a:rPr>
              <a:t>Lodash</a:t>
            </a:r>
            <a:r>
              <a:rPr lang="en-US" sz="2000" dirty="0">
                <a:solidFill>
                  <a:srgbClr val="0D0D0D"/>
                </a:solidFill>
                <a:latin typeface="Söhne"/>
              </a:rPr>
              <a:t> can be used to deep copy complex data structures</a:t>
            </a:r>
            <a:r>
              <a:rPr lang="en-US" sz="2000" dirty="0" smtClean="0">
                <a:solidFill>
                  <a:srgbClr val="0D0D0D"/>
                </a:solidFill>
                <a:latin typeface="Söhne"/>
              </a:rPr>
              <a:t>.</a:t>
            </a:r>
          </a:p>
          <a:p>
            <a:pPr lvl="0">
              <a:lnSpc>
                <a:spcPct val="150000"/>
              </a:lnSpc>
            </a:pPr>
            <a:r>
              <a:rPr lang="en-US" sz="2000" b="1" dirty="0">
                <a:solidFill>
                  <a:srgbClr val="0D0D0D"/>
                </a:solidFill>
                <a:latin typeface="Söhne"/>
              </a:rPr>
              <a:t>Explanation of how deep copy works:</a:t>
            </a:r>
            <a:r>
              <a:rPr lang="en-US" sz="2000" dirty="0">
                <a:solidFill>
                  <a:srgbClr val="0D0D0D"/>
                </a:solidFill>
                <a:latin typeface="Söhne"/>
              </a:rPr>
              <a:t> Deep copy traverses through the entire data structure, creating new objects or arrays for each nested level. This ensures that every piece of data is duplicated, eliminating any shared references between the original and copied data.</a:t>
            </a:r>
          </a:p>
          <a:p>
            <a:pPr marL="0" indent="0">
              <a:lnSpc>
                <a:spcPct val="150000"/>
              </a:lnSpc>
              <a:buNone/>
            </a:pPr>
            <a:endParaRPr lang="en-US" sz="2000" dirty="0">
              <a:solidFill>
                <a:srgbClr val="0D0D0D"/>
              </a:solidFill>
              <a:latin typeface="Söhne"/>
            </a:endParaRPr>
          </a:p>
          <a:p>
            <a:pPr lvl="0">
              <a:lnSpc>
                <a:spcPct val="150000"/>
              </a:lnSpc>
            </a:pPr>
            <a:endParaRPr lang="en-US" sz="2000" dirty="0">
              <a:solidFill>
                <a:srgbClr val="0D0D0D"/>
              </a:solidFill>
              <a:latin typeface="Söhne"/>
            </a:endParaRPr>
          </a:p>
          <a:p>
            <a:pPr>
              <a:lnSpc>
                <a:spcPct val="150000"/>
              </a:lnSpc>
            </a:pPr>
            <a:endParaRPr lang="en-US" sz="2000" dirty="0" smtClean="0">
              <a:latin typeface="Times New Roman" panose="02020603050405020304" pitchFamily="18" charset="0"/>
              <a:cs typeface="Times New Roman" panose="02020603050405020304" pitchFamily="18" charset="0"/>
            </a:endParaRPr>
          </a:p>
          <a:p>
            <a:pPr marL="0" indent="0">
              <a:lnSpc>
                <a:spcPct val="150000"/>
              </a:lnSpc>
              <a:buNone/>
            </a:pPr>
            <a:endParaRPr lang="en-US" sz="2000" dirty="0" smtClean="0">
              <a:latin typeface="Times New Roman" panose="02020603050405020304" pitchFamily="18" charset="0"/>
              <a:cs typeface="Times New Roman" panose="02020603050405020304" pitchFamily="18" charset="0"/>
            </a:endParaRPr>
          </a:p>
          <a:p>
            <a:pPr marL="0" indent="0">
              <a:lnSpc>
                <a:spcPct val="150000"/>
              </a:lnSpc>
              <a:buNone/>
            </a:pPr>
            <a:endParaRPr lang="en-US" sz="2000" dirty="0" smtClean="0">
              <a:latin typeface="Times New Roman" panose="02020603050405020304" pitchFamily="18" charset="0"/>
              <a:cs typeface="Times New Roman" panose="02020603050405020304" pitchFamily="18" charset="0"/>
            </a:endParaRPr>
          </a:p>
          <a:p>
            <a:pPr marL="0" indent="0">
              <a:lnSpc>
                <a:spcPct val="150000"/>
              </a:lnSpc>
              <a:buNone/>
            </a:pPr>
            <a:endParaRPr lang="en-US" sz="2000" dirty="0" smtClean="0">
              <a:latin typeface="Times New Roman" panose="02020603050405020304" pitchFamily="18" charset="0"/>
              <a:cs typeface="Times New Roman" panose="02020603050405020304" pitchFamily="18" charset="0"/>
            </a:endParaRPr>
          </a:p>
          <a:p>
            <a:pPr marL="0" indent="0">
              <a:lnSpc>
                <a:spcPct val="150000"/>
              </a:lnSpc>
              <a:buNone/>
            </a:pPr>
            <a:endParaRPr lang="en-US" sz="2000" dirty="0" smtClean="0">
              <a:latin typeface="Times New Roman" panose="02020603050405020304" pitchFamily="18" charset="0"/>
              <a:cs typeface="Times New Roman" panose="02020603050405020304" pitchFamily="18" charset="0"/>
            </a:endParaRPr>
          </a:p>
        </p:txBody>
      </p:sp>
      <p:sp>
        <p:nvSpPr>
          <p:cNvPr id="18" name="Rectangle 1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6066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341" y="-6341"/>
            <a:ext cx="9895268" cy="1280890"/>
          </a:xfrm>
        </p:spPr>
        <p:txBody>
          <a:bodyPr/>
          <a:lstStyle/>
          <a:p>
            <a:r>
              <a:rPr lang="en-US" b="1" dirty="0" smtClean="0">
                <a:latin typeface="Times New Roman" panose="02020603050405020304" pitchFamily="18" charset="0"/>
                <a:cs typeface="Times New Roman" panose="02020603050405020304" pitchFamily="18" charset="0"/>
              </a:rPr>
              <a:t>Deep Copy </a:t>
            </a:r>
            <a:r>
              <a:rPr lang="en-US" b="1" dirty="0">
                <a:latin typeface="Times New Roman" panose="02020603050405020304" pitchFamily="18" charset="0"/>
                <a:cs typeface="Times New Roman" panose="02020603050405020304" pitchFamily="18" charset="0"/>
              </a:rPr>
              <a:t>in </a:t>
            </a:r>
            <a:r>
              <a:rPr lang="en-US" b="1" dirty="0" smtClean="0">
                <a:latin typeface="Times New Roman" panose="02020603050405020304" pitchFamily="18" charset="0"/>
                <a:cs typeface="Times New Roman" panose="02020603050405020304" pitchFamily="18" charset="0"/>
              </a:rPr>
              <a:t>Action:</a:t>
            </a:r>
            <a:endParaRPr lang="en-IN"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6565699" y="1773936"/>
            <a:ext cx="2148839" cy="369332"/>
          </a:xfrm>
          <a:prstGeom prst="rect">
            <a:avLst/>
          </a:prstGeom>
          <a:noFill/>
        </p:spPr>
        <p:txBody>
          <a:bodyPr wrap="square" rtlCol="0">
            <a:spAutoFit/>
          </a:bodyPr>
          <a:lstStyle/>
          <a:p>
            <a:r>
              <a:rPr lang="en-US" dirty="0" smtClean="0"/>
              <a:t>Output:-</a:t>
            </a:r>
            <a:endParaRPr lang="en-IN" dirty="0"/>
          </a:p>
        </p:txBody>
      </p:sp>
      <p:pic>
        <p:nvPicPr>
          <p:cNvPr id="3" name="Picture 2"/>
          <p:cNvPicPr>
            <a:picLocks noChangeAspect="1"/>
          </p:cNvPicPr>
          <p:nvPr/>
        </p:nvPicPr>
        <p:blipFill rotWithShape="1">
          <a:blip r:embed="rId2"/>
          <a:srcRect t="-890" r="7115"/>
          <a:stretch/>
        </p:blipFill>
        <p:spPr>
          <a:xfrm>
            <a:off x="1" y="1773936"/>
            <a:ext cx="6446520" cy="4136393"/>
          </a:xfrm>
          <a:prstGeom prst="rect">
            <a:avLst/>
          </a:prstGeom>
        </p:spPr>
      </p:pic>
      <p:pic>
        <p:nvPicPr>
          <p:cNvPr id="5" name="Picture 4"/>
          <p:cNvPicPr>
            <a:picLocks noChangeAspect="1"/>
          </p:cNvPicPr>
          <p:nvPr/>
        </p:nvPicPr>
        <p:blipFill>
          <a:blip r:embed="rId3"/>
          <a:stretch>
            <a:fillRect/>
          </a:stretch>
        </p:blipFill>
        <p:spPr>
          <a:xfrm>
            <a:off x="6565699" y="2320977"/>
            <a:ext cx="5223912" cy="2470479"/>
          </a:xfrm>
          <a:prstGeom prst="rect">
            <a:avLst/>
          </a:prstGeom>
        </p:spPr>
      </p:pic>
    </p:spTree>
    <p:extLst>
      <p:ext uri="{BB962C8B-B14F-4D97-AF65-F5344CB8AC3E}">
        <p14:creationId xmlns:p14="http://schemas.microsoft.com/office/powerpoint/2010/main" val="1257720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341" y="-6341"/>
            <a:ext cx="9895268" cy="1280890"/>
          </a:xfrm>
        </p:spPr>
        <p:txBody>
          <a:bodyPr/>
          <a:lstStyle/>
          <a:p>
            <a:r>
              <a:rPr lang="en-US" b="1" dirty="0" smtClean="0">
                <a:latin typeface="Times New Roman" panose="02020603050405020304" pitchFamily="18" charset="0"/>
                <a:cs typeface="Times New Roman" panose="02020603050405020304" pitchFamily="18" charset="0"/>
              </a:rPr>
              <a:t>Deep Copy </a:t>
            </a:r>
            <a:r>
              <a:rPr lang="en-US" b="1" dirty="0">
                <a:latin typeface="Times New Roman" panose="02020603050405020304" pitchFamily="18" charset="0"/>
                <a:cs typeface="Times New Roman" panose="02020603050405020304" pitchFamily="18" charset="0"/>
              </a:rPr>
              <a:t>in </a:t>
            </a:r>
            <a:r>
              <a:rPr lang="en-US" b="1" dirty="0" smtClean="0">
                <a:latin typeface="Times New Roman" panose="02020603050405020304" pitchFamily="18" charset="0"/>
                <a:cs typeface="Times New Roman" panose="02020603050405020304" pitchFamily="18" charset="0"/>
              </a:rPr>
              <a:t>Action:</a:t>
            </a:r>
            <a:endParaRPr lang="en-IN"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6686834" y="1688520"/>
            <a:ext cx="2148839" cy="369332"/>
          </a:xfrm>
          <a:prstGeom prst="rect">
            <a:avLst/>
          </a:prstGeom>
          <a:noFill/>
        </p:spPr>
        <p:txBody>
          <a:bodyPr wrap="square" rtlCol="0">
            <a:spAutoFit/>
          </a:bodyPr>
          <a:lstStyle/>
          <a:p>
            <a:r>
              <a:rPr lang="en-US" dirty="0" smtClean="0"/>
              <a:t>Output:-</a:t>
            </a:r>
            <a:endParaRPr lang="en-IN" dirty="0"/>
          </a:p>
        </p:txBody>
      </p:sp>
      <p:pic>
        <p:nvPicPr>
          <p:cNvPr id="4" name="Picture 3"/>
          <p:cNvPicPr>
            <a:picLocks noChangeAspect="1"/>
          </p:cNvPicPr>
          <p:nvPr/>
        </p:nvPicPr>
        <p:blipFill>
          <a:blip r:embed="rId2"/>
          <a:stretch>
            <a:fillRect/>
          </a:stretch>
        </p:blipFill>
        <p:spPr>
          <a:xfrm>
            <a:off x="6686834" y="2304288"/>
            <a:ext cx="5354968" cy="3337560"/>
          </a:xfrm>
          <a:prstGeom prst="rect">
            <a:avLst/>
          </a:prstGeom>
        </p:spPr>
      </p:pic>
      <p:pic>
        <p:nvPicPr>
          <p:cNvPr id="7" name="Picture 6"/>
          <p:cNvPicPr>
            <a:picLocks noChangeAspect="1"/>
          </p:cNvPicPr>
          <p:nvPr/>
        </p:nvPicPr>
        <p:blipFill>
          <a:blip r:embed="rId3"/>
          <a:stretch>
            <a:fillRect/>
          </a:stretch>
        </p:blipFill>
        <p:spPr>
          <a:xfrm>
            <a:off x="34793" y="1646493"/>
            <a:ext cx="6530906" cy="4351397"/>
          </a:xfrm>
          <a:prstGeom prst="rect">
            <a:avLst/>
          </a:prstGeom>
        </p:spPr>
      </p:pic>
    </p:spTree>
    <p:extLst>
      <p:ext uri="{BB962C8B-B14F-4D97-AF65-F5344CB8AC3E}">
        <p14:creationId xmlns:p14="http://schemas.microsoft.com/office/powerpoint/2010/main" val="2115469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344" y="121190"/>
            <a:ext cx="10582655" cy="1280890"/>
          </a:xfrm>
        </p:spPr>
        <p:txBody>
          <a:bodyPr>
            <a:noAutofit/>
          </a:bodyPr>
          <a:lstStyle/>
          <a:p>
            <a:r>
              <a:rPr lang="en-IN" b="1" dirty="0">
                <a:latin typeface="Times New Roman" panose="02020603050405020304" pitchFamily="18" charset="0"/>
                <a:cs typeface="Times New Roman" panose="02020603050405020304" pitchFamily="18" charset="0"/>
              </a:rPr>
              <a:t>Conclusion:</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09344" y="1283208"/>
            <a:ext cx="10442448" cy="5510784"/>
          </a:xfrm>
        </p:spPr>
        <p:txBody>
          <a:bodyPr>
            <a:normAutofit/>
          </a:bodyPr>
          <a:lstStyle/>
          <a:p>
            <a:r>
              <a:rPr lang="en-US" sz="2000" b="1" dirty="0" smtClean="0">
                <a:latin typeface="Times New Roman" panose="02020603050405020304" pitchFamily="18" charset="0"/>
                <a:cs typeface="Times New Roman" panose="02020603050405020304" pitchFamily="18" charset="0"/>
              </a:rPr>
              <a:t>Recap </a:t>
            </a:r>
            <a:r>
              <a:rPr lang="en-US" sz="2000" b="1" dirty="0">
                <a:latin typeface="Times New Roman" panose="02020603050405020304" pitchFamily="18" charset="0"/>
                <a:cs typeface="Times New Roman" panose="02020603050405020304" pitchFamily="18" charset="0"/>
              </a:rPr>
              <a:t>of key points:</a:t>
            </a:r>
            <a:r>
              <a:rPr lang="en-US" sz="2000" dirty="0">
                <a:latin typeface="Times New Roman" panose="02020603050405020304" pitchFamily="18" charset="0"/>
                <a:cs typeface="Times New Roman" panose="02020603050405020304" pitchFamily="18" charset="0"/>
              </a:rPr>
              <a:t> Shallow copy creates a new object or array with only the top-level properties or elements copied, while deep copy creates a completely independent duplicate, including all nested objects or arrays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In conclusion, understanding the concepts of shallow copy and deep copy in JavaScript is crucial for effective data management and manipulation</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By mastering shallow copy and deep copy in JavaScript, you'll be better equipped to handle complex data structures and ensure data integrity throughout your applications. Keep exploring, experimenting, and applying these concepts in your development endeavors.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658747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595</TotalTime>
  <Words>477</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Century Gothic</vt:lpstr>
      <vt:lpstr>Söhne</vt:lpstr>
      <vt:lpstr>Söhne Mono</vt:lpstr>
      <vt:lpstr>Times New Roman</vt:lpstr>
      <vt:lpstr>Wingdings 3</vt:lpstr>
      <vt:lpstr>Wisp</vt:lpstr>
      <vt:lpstr>PRESENTATION ON  SHALLOW COPY AND DEEP COPY IN JAVASCRIPT  Presented by :- Omkar Narendra Patil</vt:lpstr>
      <vt:lpstr>OUTLINES: </vt:lpstr>
      <vt:lpstr>Introduction to Copying in JavaScript:</vt:lpstr>
      <vt:lpstr>Shallow Copy:</vt:lpstr>
      <vt:lpstr>Shallow Copy in Action:</vt:lpstr>
      <vt:lpstr>Deep Copy:</vt:lpstr>
      <vt:lpstr>Deep Copy in Action:</vt:lpstr>
      <vt:lpstr>Deep Copy in Action:</vt:lpstr>
      <vt:lpstr>Conclusion: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dc:creator>
  <cp:lastModifiedBy>Omkar</cp:lastModifiedBy>
  <cp:revision>57</cp:revision>
  <dcterms:created xsi:type="dcterms:W3CDTF">2023-08-20T13:04:45Z</dcterms:created>
  <dcterms:modified xsi:type="dcterms:W3CDTF">2024-04-04T07:55:22Z</dcterms:modified>
</cp:coreProperties>
</file>