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5" r:id="rId10"/>
    <p:sldId id="275" r:id="rId11"/>
    <p:sldId id="268" r:id="rId12"/>
    <p:sldId id="269" r:id="rId13"/>
    <p:sldId id="273" r:id="rId14"/>
    <p:sldId id="274" r:id="rId15"/>
    <p:sldId id="270" r:id="rId16"/>
    <p:sldId id="271" r:id="rId17"/>
    <p:sldId id="276" r:id="rId18"/>
    <p:sldId id="277" r:id="rId19"/>
    <p:sldId id="272" r:id="rId20"/>
    <p:sldId id="278" r:id="rId21"/>
    <p:sldId id="263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4660"/>
  </p:normalViewPr>
  <p:slideViewPr>
    <p:cSldViewPr>
      <p:cViewPr varScale="1">
        <p:scale>
          <a:sx n="81" d="100"/>
          <a:sy n="81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ega.nz/#!BSJjWaIL!a2or0xzGJaS0CxCHri0cLwS4LFhqQQrTKotFro7hWQk" TargetMode="External"/><Relationship Id="rId3" Type="http://schemas.openxmlformats.org/officeDocument/2006/relationships/hyperlink" Target="https://docs.microsoft.com/en-us/windows-hardware/drivers/kernel/introduction-to-device-objects" TargetMode="External"/><Relationship Id="rId7" Type="http://schemas.openxmlformats.org/officeDocument/2006/relationships/hyperlink" Target="https://msdn.microsoft.com/en-us/library/windows/hardware" TargetMode="External"/><Relationship Id="rId2" Type="http://schemas.openxmlformats.org/officeDocument/2006/relationships/hyperlink" Target="https://docs.microsoft.com/en-us/windows-hardware/drivers/ifs/irps-are-different-from-fast-i-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-hardware/drivers/kernel/overview-of-the-windows-i-o-model" TargetMode="External"/><Relationship Id="rId5" Type="http://schemas.openxmlformats.org/officeDocument/2006/relationships/hyperlink" Target="https://github.com/apriorit/file-system-filter/blob/master/readme.md" TargetMode="External"/><Relationship Id="rId10" Type="http://schemas.openxmlformats.org/officeDocument/2006/relationships/hyperlink" Target="https://www.youtube.com/watch?v=ukUf3kSSTOU" TargetMode="External"/><Relationship Id="rId4" Type="http://schemas.openxmlformats.org/officeDocument/2006/relationships/hyperlink" Target="https://docs.microsoft.com/en-us/windows-hardware/drivers/kernel/handling-irps" TargetMode="External"/><Relationship Id="rId9" Type="http://schemas.openxmlformats.org/officeDocument/2006/relationships/hyperlink" Target="https://github.com/Microsoft/Windows-driver-sampl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6400800" cy="152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Hyung Lee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Acharya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EDEMPTION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Ransomware at End-hosts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22A4-8BE4-4849-B23B-69535C6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9216-0AE4-4E6D-A4E6-3CC874BDF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Enabled Windows Driver kit in Microsoft Visual Studio 17</a:t>
            </a:r>
          </a:p>
          <a:p>
            <a:r>
              <a:rPr lang="en-US" dirty="0"/>
              <a:t>Developed File System Filter Driver</a:t>
            </a:r>
          </a:p>
          <a:p>
            <a:r>
              <a:rPr lang="en-US" dirty="0"/>
              <a:t>Loaded the driver using driver loading tool</a:t>
            </a:r>
          </a:p>
          <a:p>
            <a:r>
              <a:rPr lang="en-US" dirty="0"/>
              <a:t>Captured Debug View </a:t>
            </a:r>
          </a:p>
          <a:p>
            <a:r>
              <a:rPr lang="en-US" dirty="0"/>
              <a:t>Simulated Ransomware attack ( </a:t>
            </a:r>
            <a:r>
              <a:rPr lang="en-US" dirty="0" err="1"/>
              <a:t>Wanacry</a:t>
            </a:r>
            <a:r>
              <a:rPr lang="en-US" dirty="0"/>
              <a:t> 2.0 Sample)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7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A813-8364-492F-B993-67A9D53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WDK AND Windows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D80D-BCA9-4F1F-9001-00D09880D9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dirty="0"/>
              <a:t>It provides support for windows driver development</a:t>
            </a:r>
          </a:p>
          <a:p>
            <a:pPr marL="0">
              <a:spcBef>
                <a:spcPts val="0"/>
              </a:spcBef>
            </a:pP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Multiple support for windows libraries</a:t>
            </a:r>
          </a:p>
          <a:p>
            <a:pPr marL="0">
              <a:spcBef>
                <a:spcPts val="0"/>
              </a:spcBef>
            </a:pP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Gives ability to develop for KMDF, WDM, UMDF for driver design</a:t>
            </a:r>
          </a:p>
        </p:txBody>
      </p:sp>
    </p:spTree>
    <p:extLst>
      <p:ext uri="{BB962C8B-B14F-4D97-AF65-F5344CB8AC3E}">
        <p14:creationId xmlns:p14="http://schemas.microsoft.com/office/powerpoint/2010/main" val="353803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0EF2-D983-4B95-A3DD-653F5EAE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075B-1472-4ED1-AD4B-A349D911A2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interacts with the given targeted disk volume </a:t>
            </a:r>
          </a:p>
          <a:p>
            <a:endParaRPr lang="en-US" dirty="0"/>
          </a:p>
          <a:p>
            <a:r>
              <a:rPr lang="en-US" dirty="0"/>
              <a:t>Attaches volumes as device object for filter functions</a:t>
            </a:r>
          </a:p>
          <a:p>
            <a:endParaRPr lang="en-US" dirty="0"/>
          </a:p>
          <a:p>
            <a:r>
              <a:rPr lang="en-US" dirty="0"/>
              <a:t>Filter manager finds number of volumes to be attached</a:t>
            </a:r>
          </a:p>
          <a:p>
            <a:endParaRPr lang="en-US" dirty="0"/>
          </a:p>
          <a:p>
            <a:r>
              <a:rPr lang="en-US" dirty="0"/>
              <a:t>Monitors operations on the device objects</a:t>
            </a:r>
          </a:p>
          <a:p>
            <a:endParaRPr lang="en-US" dirty="0"/>
          </a:p>
          <a:p>
            <a:r>
              <a:rPr lang="en-US" dirty="0"/>
              <a:t>Any modification to file is captured in the </a:t>
            </a:r>
            <a:r>
              <a:rPr lang="en-US" dirty="0" err="1"/>
              <a:t>debugview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4" y="1752600"/>
            <a:ext cx="6726566" cy="3276600"/>
          </a:xfrm>
        </p:spPr>
      </p:pic>
    </p:spTree>
    <p:extLst>
      <p:ext uri="{BB962C8B-B14F-4D97-AF65-F5344CB8AC3E}">
        <p14:creationId xmlns:p14="http://schemas.microsoft.com/office/powerpoint/2010/main" val="56423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007484" cy="5257800"/>
          </a:xfrm>
        </p:spPr>
      </p:pic>
      <p:sp>
        <p:nvSpPr>
          <p:cNvPr id="5" name="TextBox 4"/>
          <p:cNvSpPr txBox="1"/>
          <p:nvPr/>
        </p:nvSpPr>
        <p:spPr>
          <a:xfrm>
            <a:off x="2819400" y="583241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Fig: Legacy File System Filter Driver Output</a:t>
            </a:r>
          </a:p>
        </p:txBody>
      </p:sp>
    </p:spTree>
    <p:extLst>
      <p:ext uri="{BB962C8B-B14F-4D97-AF65-F5344CB8AC3E}">
        <p14:creationId xmlns:p14="http://schemas.microsoft.com/office/powerpoint/2010/main" val="173000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EB70-F5C9-4281-910D-B90C9C46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591A-1823-42B1-9FB6-95FA118A80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special feature which enables direct entry to driver stack run flow</a:t>
            </a:r>
          </a:p>
          <a:p>
            <a:endParaRPr lang="en-US" dirty="0"/>
          </a:p>
          <a:p>
            <a:r>
              <a:rPr lang="en-US" dirty="0"/>
              <a:t>Maps file residing on the disk volume </a:t>
            </a:r>
          </a:p>
          <a:p>
            <a:endParaRPr lang="en-US" dirty="0"/>
          </a:p>
          <a:p>
            <a:r>
              <a:rPr lang="en-US" dirty="0"/>
              <a:t>Uses windows caches depending on the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C6DE-F6C7-4063-9906-FC3220C5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3F3B-9FCB-43A1-88D4-3BBA0659E1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IRP stands for I/O Request Packet.</a:t>
            </a:r>
          </a:p>
          <a:p>
            <a:endParaRPr lang="en-US" dirty="0"/>
          </a:p>
          <a:p>
            <a:r>
              <a:rPr lang="en-US" dirty="0"/>
              <a:t>I/O Manager creates IRP’s to store information related to I/O operations.</a:t>
            </a:r>
          </a:p>
          <a:p>
            <a:endParaRPr lang="en-US" dirty="0"/>
          </a:p>
          <a:p>
            <a:r>
              <a:rPr lang="en-US" dirty="0"/>
              <a:t>IRP’s are default means to perform IO operations </a:t>
            </a:r>
          </a:p>
        </p:txBody>
      </p:sp>
    </p:spTree>
    <p:extLst>
      <p:ext uri="{BB962C8B-B14F-4D97-AF65-F5344CB8AC3E}">
        <p14:creationId xmlns:p14="http://schemas.microsoft.com/office/powerpoint/2010/main" val="149720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3020-4C08-45B8-900D-F51F8493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3367-BF9A-4137-AA1A-2EAF8FE480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has embedded file manager to interact with kernel</a:t>
            </a:r>
          </a:p>
          <a:p>
            <a:r>
              <a:rPr lang="en-US" dirty="0"/>
              <a:t>Loads at the entry point of file filter driver</a:t>
            </a:r>
          </a:p>
          <a:p>
            <a:r>
              <a:rPr lang="en-US" dirty="0"/>
              <a:t>It can perform both IRP based or Fast I/O based Filter callback operations</a:t>
            </a:r>
          </a:p>
          <a:p>
            <a:r>
              <a:rPr lang="en-US" dirty="0"/>
              <a:t>Can choose between type of file I/O operations </a:t>
            </a:r>
          </a:p>
          <a:p>
            <a:r>
              <a:rPr lang="en-US" dirty="0"/>
              <a:t>Post operation and Pre operation </a:t>
            </a:r>
          </a:p>
          <a:p>
            <a:r>
              <a:rPr lang="en-US" dirty="0"/>
              <a:t>Includes INF file for its start type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6CC-74BA-4A21-B9F8-0EE0E90B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680A8B3-6C83-4B86-99A7-E39363648A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1" y="914400"/>
            <a:ext cx="6823966" cy="510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9CEB0-DF9C-494E-AFF2-EBA7817CD582}"/>
              </a:ext>
            </a:extLst>
          </p:cNvPr>
          <p:cNvSpPr txBox="1"/>
          <p:nvPr/>
        </p:nvSpPr>
        <p:spPr>
          <a:xfrm>
            <a:off x="2971800" y="61928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Fig.: </a:t>
            </a:r>
            <a:r>
              <a:rPr lang="en-US" dirty="0" err="1"/>
              <a:t>Minifilter</a:t>
            </a:r>
            <a:r>
              <a:rPr lang="en-US" dirty="0"/>
              <a:t> File Filter Driver Output</a:t>
            </a:r>
          </a:p>
        </p:txBody>
      </p:sp>
    </p:spTree>
    <p:extLst>
      <p:ext uri="{BB962C8B-B14F-4D97-AF65-F5344CB8AC3E}">
        <p14:creationId xmlns:p14="http://schemas.microsoft.com/office/powerpoint/2010/main" val="325374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8804-0B85-4253-9C65-621EE81B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3740"/>
            <a:ext cx="7772400" cy="1143000"/>
          </a:xfrm>
        </p:spPr>
        <p:txBody>
          <a:bodyPr/>
          <a:lstStyle/>
          <a:p>
            <a:pPr algn="ctr"/>
            <a:r>
              <a:rPr lang="en-US" sz="54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78EA-D6F9-4CDF-A6DA-AD4E9A0489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Systems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WDK and Windows SDK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Demo- Attack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563D-1743-4B6D-B109-9458963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864C-E503-47DC-8C17-8B01882D81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still not able to get notified about attack</a:t>
            </a:r>
          </a:p>
          <a:p>
            <a:r>
              <a:rPr lang="en-US" dirty="0"/>
              <a:t>No automatic cease of the attack operation</a:t>
            </a:r>
          </a:p>
          <a:p>
            <a:r>
              <a:rPr lang="en-US" dirty="0"/>
              <a:t>No sufficient developer liberties provided by Microsoft</a:t>
            </a:r>
          </a:p>
          <a:p>
            <a:r>
              <a:rPr lang="en-US" dirty="0"/>
              <a:t>Complexity rises when it comes to revive Windows Kernel mode development </a:t>
            </a:r>
          </a:p>
        </p:txBody>
      </p:sp>
    </p:spTree>
    <p:extLst>
      <p:ext uri="{BB962C8B-B14F-4D97-AF65-F5344CB8AC3E}">
        <p14:creationId xmlns:p14="http://schemas.microsoft.com/office/powerpoint/2010/main" val="208003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723F-7455-48FC-96CF-7770DBD5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0707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423-D5E5-43F3-87F8-531C5D669E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13430"/>
            <a:ext cx="7772400" cy="551597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https://docs.microsoft.com/en-us/windows-hardware/drivers/ifs/irps-are-different-from-fast-i-o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https://docs.microsoft.com/en-us/windows-hardware/drivers/kernel/introduction-to-device-objects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https://docs.microsoft.com/en-us/windows-hardware/drivers/kernel/handling-irps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Redemption: Real-Time Protection against Ransomware At End-Hosts [Amin Kharraz1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Kirda1 {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mkharraz,ek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}@ccs.neu.edu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Northeastern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Boston, USA]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https://github.com/apriorit/file-system-filter/blob/master/readme.md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https://docs.microsoft.com/en-us/windows-hardware/drivers/kernel/overview-of-the-windows-i-o-model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https://msdn.microsoft.com/en-us/library/windows/hardware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https://mega.nz/#!BSJjWaIL!a2or0xzGJaS0CxCHri0cLwS4LFhqQQrTKotFro7hWQk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Online Ransomware Sample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https://github.com/Microsoft/Windows-driver-samples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hlinkClick r:id="rId10"/>
              </a:rPr>
              <a:t>https://www.youtube.com/watch?v=ukUf3kSSTOU</a:t>
            </a:r>
            <a:endParaRPr lang="en-IN" dirty="0"/>
          </a:p>
          <a:p>
            <a:r>
              <a:rPr lang="en-IN" dirty="0"/>
              <a:t>https://docs.microsoft.com/en-us/windows-hardware/drivers/ifs/file-system-minifilter-drivers</a:t>
            </a:r>
          </a:p>
          <a:p>
            <a:endParaRPr lang="en-IN" dirty="0"/>
          </a:p>
          <a:p>
            <a:endParaRPr lang="en-IN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b="1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910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is a form of extortion, where system is locked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 pays the demanded payment to unlock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a system via network services or downloaded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40 seconds, a Company gets hit with a Ransomware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Ransomware : Scareware, Screen Locker, Encrypting Ransomware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283-595D-406C-B7E1-BC008E1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077C-8956-4C44-981B-ED4038BA88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looks like: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http://cdn2.techadvisor.co.uk/cmsdata/features/3635730/cryptolocker-ransomware.jpg]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BA13E-31B1-423C-AE7D-B35FAAB3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5410200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TO RANSOMWARE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known Ransomware attack “AIDS Trojan” was in 1989,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notable in mid 2006, Trojan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Krotten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Cryzip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 2013,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currency provoked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$27 Million Dollars where extorted by the attackers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2,00,000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affected by WanaCry ransomware attack in May, 2017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F385-E85B-4A04-97FB-1BF3A3CD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2A58-6A70-4E79-8FCF-2382DF5E65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WanaCry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https://upload.wikimedia.org/wikipedia/en/1/18/Wana_Decrypt0r_screenshot.png]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F2D93-F827-43A4-B802-7BB29AB8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5714286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Ransomware affects IT sectors including Finance, Health, Manufacturing firms</a:t>
            </a:r>
          </a:p>
          <a:p>
            <a:r>
              <a:rPr lang="en-US" dirty="0"/>
              <a:t>To reduce the vulnerability of the system to cyber attacks</a:t>
            </a:r>
          </a:p>
          <a:p>
            <a:r>
              <a:rPr lang="en-US" dirty="0"/>
              <a:t>It can cause huge economical loss to the organization</a:t>
            </a:r>
          </a:p>
          <a:p>
            <a:r>
              <a:rPr lang="en-US" dirty="0"/>
              <a:t>Only 21 percent say their current anti-malware solution is completely effective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form of malware which blocks user’s access to the data on his computer.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attacks has resulted into a need for a full-proof solution against this malware.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 is a robust defence mechanism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OS more strong to Ransomware attacks.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the application request patterns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attack can refrain user from using his/her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sensitive user data is encrypted by attacker’s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 amount is dependent on attacker’s will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affect in stagnancy of operations in Organization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and monitoring of such attacks is necessary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measures and timely system updates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effective malware detection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9231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1679</TotalTime>
  <Words>880</Words>
  <Application>Microsoft Office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Franklin Gothic Book</vt:lpstr>
      <vt:lpstr>Perpetua</vt:lpstr>
      <vt:lpstr>Times New Roman</vt:lpstr>
      <vt:lpstr>Wingdings 2</vt:lpstr>
      <vt:lpstr>Equity</vt:lpstr>
      <vt:lpstr>REDEMPTION: Real-Time Protection Against Ransomware at End-hosts</vt:lpstr>
      <vt:lpstr>CONTENT </vt:lpstr>
      <vt:lpstr>INTRODUCTION</vt:lpstr>
      <vt:lpstr>Contd..</vt:lpstr>
      <vt:lpstr>HISTORY TO RANSOMWARE ATTACK</vt:lpstr>
      <vt:lpstr>Contd..</vt:lpstr>
      <vt:lpstr>WHY PROTECT SYSTEM?</vt:lpstr>
      <vt:lpstr>ABSTRACT</vt:lpstr>
      <vt:lpstr>PROBLEM STATEMENT</vt:lpstr>
      <vt:lpstr>OUR WORK</vt:lpstr>
      <vt:lpstr>WDK AND Windows SDK</vt:lpstr>
      <vt:lpstr>FILE SYSTEM FILTER DRIVER</vt:lpstr>
      <vt:lpstr>FILE SYSTEM FILTER STRUCTURE</vt:lpstr>
      <vt:lpstr>PowerPoint Presentation</vt:lpstr>
      <vt:lpstr>FAST I/O HANDLER</vt:lpstr>
      <vt:lpstr>IRP FILE FILTER DRIVE</vt:lpstr>
      <vt:lpstr>MINIFILTER DRIVER</vt:lpstr>
      <vt:lpstr>PowerPoint Presentation</vt:lpstr>
      <vt:lpstr>Demo</vt:lpstr>
      <vt:lpstr>LIMITATIONS</vt:lpstr>
      <vt:lpstr>REFERENCES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Redemption: Real-Time Protection Against Ransomware at End-hosts</dc:title>
  <dc:creator>Aditya</dc:creator>
  <cp:lastModifiedBy>akshay</cp:lastModifiedBy>
  <cp:revision>61</cp:revision>
  <dcterms:created xsi:type="dcterms:W3CDTF">2017-09-12T16:37:31Z</dcterms:created>
  <dcterms:modified xsi:type="dcterms:W3CDTF">2017-11-29T13:03:18Z</dcterms:modified>
</cp:coreProperties>
</file>