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59" r:id="rId6"/>
    <p:sldId id="262" r:id="rId7"/>
    <p:sldId id="260" r:id="rId8"/>
    <p:sldId id="264" r:id="rId9"/>
    <p:sldId id="265" r:id="rId10"/>
    <p:sldId id="275" r:id="rId11"/>
    <p:sldId id="268" r:id="rId12"/>
    <p:sldId id="269" r:id="rId13"/>
    <p:sldId id="273" r:id="rId14"/>
    <p:sldId id="274" r:id="rId15"/>
    <p:sldId id="270" r:id="rId16"/>
    <p:sldId id="271" r:id="rId17"/>
    <p:sldId id="272" r:id="rId18"/>
    <p:sldId id="263" r:id="rId19"/>
    <p:sldId id="266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324" autoAdjust="0"/>
    <p:restoredTop sz="94660"/>
  </p:normalViewPr>
  <p:slideViewPr>
    <p:cSldViewPr>
      <p:cViewPr varScale="1">
        <p:scale>
          <a:sx n="81" d="100"/>
          <a:sy n="81" d="100"/>
        </p:scale>
        <p:origin x="169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CBD11-8346-4C99-A9FF-A5E65280ED77}" type="datetimeFigureOut">
              <a:rPr lang="en-US" smtClean="0"/>
              <a:pPr/>
              <a:t>11/28/2017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E8E8A512-7819-47D6-BC77-0696468DA19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CBD11-8346-4C99-A9FF-A5E65280ED77}" type="datetimeFigureOut">
              <a:rPr lang="en-US" smtClean="0"/>
              <a:pPr/>
              <a:t>11/28/2017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8A512-7819-47D6-BC77-0696468DA1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CBD11-8346-4C99-A9FF-A5E65280ED77}" type="datetimeFigureOut">
              <a:rPr lang="en-US" smtClean="0"/>
              <a:pPr/>
              <a:t>11/28/2017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8A512-7819-47D6-BC77-0696468DA1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CBD11-8346-4C99-A9FF-A5E65280ED77}" type="datetimeFigureOut">
              <a:rPr lang="en-US" smtClean="0"/>
              <a:pPr/>
              <a:t>11/28/2017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8A512-7819-47D6-BC77-0696468DA19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CBD11-8346-4C99-A9FF-A5E65280ED77}" type="datetimeFigureOut">
              <a:rPr lang="en-US" smtClean="0"/>
              <a:pPr/>
              <a:t>11/28/2017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E8E8A512-7819-47D6-BC77-0696468DA1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CBD11-8346-4C99-A9FF-A5E65280ED77}" type="datetimeFigureOut">
              <a:rPr lang="en-US" smtClean="0"/>
              <a:pPr/>
              <a:t>11/28/2017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8A512-7819-47D6-BC77-0696468DA19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CBD11-8346-4C99-A9FF-A5E65280ED77}" type="datetimeFigureOut">
              <a:rPr lang="en-US" smtClean="0"/>
              <a:pPr/>
              <a:t>11/28/2017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8A512-7819-47D6-BC77-0696468DA19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CBD11-8346-4C99-A9FF-A5E65280ED77}" type="datetimeFigureOut">
              <a:rPr lang="en-US" smtClean="0"/>
              <a:pPr/>
              <a:t>11/28/2017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8A512-7819-47D6-BC77-0696468DA1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CBD11-8346-4C99-A9FF-A5E65280ED77}" type="datetimeFigureOut">
              <a:rPr lang="en-US" smtClean="0"/>
              <a:pPr/>
              <a:t>11/28/2017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8A512-7819-47D6-BC77-0696468DA1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CBD11-8346-4C99-A9FF-A5E65280ED77}" type="datetimeFigureOut">
              <a:rPr lang="en-US" smtClean="0"/>
              <a:pPr/>
              <a:t>11/28/2017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8A512-7819-47D6-BC77-0696468DA19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CBD11-8346-4C99-A9FF-A5E65280ED77}" type="datetimeFigureOut">
              <a:rPr lang="en-US" smtClean="0"/>
              <a:pPr/>
              <a:t>11/28/2017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E8E8A512-7819-47D6-BC77-0696468DA19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BACBD11-8346-4C99-A9FF-A5E65280ED77}" type="datetimeFigureOut">
              <a:rPr lang="en-US" smtClean="0"/>
              <a:pPr/>
              <a:t>11/28/2017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E8E8A512-7819-47D6-BC77-0696468DA19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mega.nz/#!BSJjWaIL!a2or0xzGJaS0CxCHri0cLwS4LFhqQQrTKotFro7hWQk" TargetMode="External"/><Relationship Id="rId3" Type="http://schemas.openxmlformats.org/officeDocument/2006/relationships/hyperlink" Target="https://docs.microsoft.com/en-us/windows-hardware/drivers/ifs/irps-are-different-from-fast-i-o" TargetMode="External"/><Relationship Id="rId7" Type="http://schemas.openxmlformats.org/officeDocument/2006/relationships/hyperlink" Target="https://msdn.microsoft.com/en-us/library/windows/hardware" TargetMode="External"/><Relationship Id="rId2" Type="http://schemas.openxmlformats.org/officeDocument/2006/relationships/hyperlink" Target="https://github.com/apriorit/file-system-filter/blob/master/readme.md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microsoft.com/en-us/windows-hardware/drivers/kernel/overview-of-the-windows-i-o-model" TargetMode="External"/><Relationship Id="rId5" Type="http://schemas.openxmlformats.org/officeDocument/2006/relationships/hyperlink" Target="https://docs.microsoft.com/en-us/windows-hardware/drivers/kernel/handling-irps" TargetMode="External"/><Relationship Id="rId4" Type="http://schemas.openxmlformats.org/officeDocument/2006/relationships/hyperlink" Target="https://docs.microsoft.com/en-us/windows-hardware/drivers/kernel/introduction-to-device-objects" TargetMode="External"/><Relationship Id="rId9" Type="http://schemas.openxmlformats.org/officeDocument/2006/relationships/hyperlink" Target="https://github.com/Microsoft/Windows-driver-samples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419600"/>
            <a:ext cx="6400800" cy="1524000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Instructor: Dr.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Kyu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Hyung Lee</a:t>
            </a: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</a:t>
            </a:r>
          </a:p>
          <a:p>
            <a:pPr algn="l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Omkar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Acharya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Akshay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Jagtap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524000"/>
            <a:ext cx="8229600" cy="1470025"/>
          </a:xfrm>
        </p:spPr>
        <p:txBody>
          <a:bodyPr>
            <a:normAutofit/>
          </a:bodyPr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EDEMPTION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Real-Time Protection Against Ransomware at End-hosts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B22A4-8BE4-4849-B23B-69535C6DD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4E9216-0AE4-4E6D-A4E6-3CC874BDF7F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Enabled Windows Driver kit in Microsoft Visual Studio 17</a:t>
            </a:r>
          </a:p>
          <a:p>
            <a:r>
              <a:rPr lang="en-US" dirty="0"/>
              <a:t>Developed File System Filter Driver</a:t>
            </a:r>
          </a:p>
          <a:p>
            <a:r>
              <a:rPr lang="en-US" dirty="0"/>
              <a:t>Loaded the driver using driver loading tool</a:t>
            </a:r>
          </a:p>
          <a:p>
            <a:r>
              <a:rPr lang="en-US" dirty="0"/>
              <a:t>Captured Debug View </a:t>
            </a:r>
          </a:p>
          <a:p>
            <a:r>
              <a:rPr lang="en-US" dirty="0"/>
              <a:t>Simulated Ransomware attack ( </a:t>
            </a:r>
            <a:r>
              <a:rPr lang="en-US" dirty="0" err="1"/>
              <a:t>Wanacry</a:t>
            </a:r>
            <a:r>
              <a:rPr lang="en-US" dirty="0"/>
              <a:t> 2.0 Sample)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4723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4A813-8364-492F-B993-67A9D53B2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WDK AND Windows SDK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02D80D-BCA9-4F1F-9001-00D09880D92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It provides support for windows driver development</a:t>
            </a:r>
          </a:p>
          <a:p>
            <a:endParaRPr lang="en-US" dirty="0"/>
          </a:p>
          <a:p>
            <a:r>
              <a:rPr lang="en-US" dirty="0"/>
              <a:t>Multiple support for windows libraries</a:t>
            </a:r>
          </a:p>
          <a:p>
            <a:endParaRPr lang="en-US" dirty="0"/>
          </a:p>
          <a:p>
            <a:r>
              <a:rPr lang="en-US" dirty="0"/>
              <a:t>Gives ability to choose between KMDF, WDM, UMDF for driver design</a:t>
            </a:r>
          </a:p>
        </p:txBody>
      </p:sp>
    </p:spTree>
    <p:extLst>
      <p:ext uri="{BB962C8B-B14F-4D97-AF65-F5344CB8AC3E}">
        <p14:creationId xmlns:p14="http://schemas.microsoft.com/office/powerpoint/2010/main" val="35380380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10EF2-D983-4B95-A3DD-653F5EAED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 System Filter Driver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2075B-1472-4ED1-AD4B-A349D911A25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It interacts with the given targeted disk volume </a:t>
            </a:r>
          </a:p>
          <a:p>
            <a:endParaRPr lang="en-US" dirty="0"/>
          </a:p>
          <a:p>
            <a:r>
              <a:rPr lang="en-US" dirty="0"/>
              <a:t>Attaches volumes as device object for filter functions</a:t>
            </a:r>
          </a:p>
          <a:p>
            <a:endParaRPr lang="en-US" dirty="0"/>
          </a:p>
          <a:p>
            <a:r>
              <a:rPr lang="en-US" dirty="0"/>
              <a:t>Filter manager finds number of volumes to be attached</a:t>
            </a:r>
          </a:p>
        </p:txBody>
      </p:sp>
    </p:spTree>
    <p:extLst>
      <p:ext uri="{BB962C8B-B14F-4D97-AF65-F5344CB8AC3E}">
        <p14:creationId xmlns:p14="http://schemas.microsoft.com/office/powerpoint/2010/main" val="27226737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 STRUCTURE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374" y="1752600"/>
            <a:ext cx="6726566" cy="3276600"/>
          </a:xfrm>
        </p:spPr>
      </p:pic>
    </p:spTree>
    <p:extLst>
      <p:ext uri="{BB962C8B-B14F-4D97-AF65-F5344CB8AC3E}">
        <p14:creationId xmlns:p14="http://schemas.microsoft.com/office/powerpoint/2010/main" val="5642322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533400"/>
            <a:ext cx="7007484" cy="5257800"/>
          </a:xfrm>
        </p:spPr>
      </p:pic>
      <p:sp>
        <p:nvSpPr>
          <p:cNvPr id="5" name="TextBox 4"/>
          <p:cNvSpPr txBox="1"/>
          <p:nvPr/>
        </p:nvSpPr>
        <p:spPr>
          <a:xfrm>
            <a:off x="3200400" y="5865296"/>
            <a:ext cx="289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Fig: </a:t>
            </a:r>
            <a:r>
              <a:rPr lang="en-IN"/>
              <a:t>File System Filter </a:t>
            </a:r>
            <a:r>
              <a:rPr lang="en-IN" dirty="0"/>
              <a:t>Driver Output</a:t>
            </a:r>
          </a:p>
        </p:txBody>
      </p:sp>
    </p:spTree>
    <p:extLst>
      <p:ext uri="{BB962C8B-B14F-4D97-AF65-F5344CB8AC3E}">
        <p14:creationId xmlns:p14="http://schemas.microsoft.com/office/powerpoint/2010/main" val="17300068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0EB70-F5C9-4281-910D-B90C9C464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Fast I/O Handler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4E591A-1823-42B1-9FB6-95FA118A804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special feature which enables direct entry to driver stack run flow</a:t>
            </a:r>
          </a:p>
          <a:p>
            <a:endParaRPr lang="en-US" dirty="0"/>
          </a:p>
          <a:p>
            <a:r>
              <a:rPr lang="en-US" dirty="0"/>
              <a:t>Maps file residing on the disk volume </a:t>
            </a:r>
          </a:p>
          <a:p>
            <a:endParaRPr lang="en-US" dirty="0"/>
          </a:p>
          <a:p>
            <a:r>
              <a:rPr lang="en-US" dirty="0"/>
              <a:t>Uses windows caches depending on the size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5643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1C6DE-F6C7-4063-9906-FC3220C5E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IRP File Filter Driver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F83F3B-9FCB-43A1-88D4-3BBA0659E17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IRP stands for I/O Request Packet.</a:t>
            </a:r>
          </a:p>
          <a:p>
            <a:endParaRPr lang="en-US" dirty="0"/>
          </a:p>
          <a:p>
            <a:r>
              <a:rPr lang="en-US" dirty="0"/>
              <a:t>I/O Manager creates IRP’s to store information related to I/O operations.</a:t>
            </a:r>
          </a:p>
          <a:p>
            <a:endParaRPr lang="en-US" dirty="0"/>
          </a:p>
          <a:p>
            <a:r>
              <a:rPr lang="en-US" dirty="0"/>
              <a:t>IRP’s are default means to perform IO operations </a:t>
            </a:r>
          </a:p>
        </p:txBody>
      </p:sp>
    </p:spTree>
    <p:extLst>
      <p:ext uri="{BB962C8B-B14F-4D97-AF65-F5344CB8AC3E}">
        <p14:creationId xmlns:p14="http://schemas.microsoft.com/office/powerpoint/2010/main" val="14972041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E8804-0B85-4253-9C65-621EE81B1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573740"/>
            <a:ext cx="7772400" cy="1143000"/>
          </a:xfrm>
        </p:spPr>
        <p:txBody>
          <a:bodyPr/>
          <a:lstStyle/>
          <a:p>
            <a:pPr algn="ctr"/>
            <a:r>
              <a:rPr lang="en-US" sz="5400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778EA-D6F9-4CDF-A6DA-AD4E9A04894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308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3723F-7455-48FC-96CF-7770DBD52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-30707"/>
            <a:ext cx="7772400" cy="114300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A0423-D5E5-43F3-87F8-531C5D669E53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914400" y="1113430"/>
            <a:ext cx="7772400" cy="5515970"/>
          </a:xfrm>
        </p:spPr>
        <p:txBody>
          <a:bodyPr>
            <a:normAutofit fontScale="77500" lnSpcReduction="20000"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https://github.com/apriorit/file-system-filter/blob/master/readme.md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https://docs.microsoft.com/en-us/windows-hardware/drivers/ifs/irps-are-different-from-fast-i-o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https://docs.microsoft.com/en-us/windows-hardware/drivers/kernel/introduction-to-device-objects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https://docs.microsoft.com/en-us/windows-hardware/drivers/kernel/handling-irps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Redemption: Real-Time Protection against Ransomware At End-Hosts [Amin Kharraz1 and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Engin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Kirda1 {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mkharraz,ek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}@ccs.neu.edu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Northeastern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University, Boston, USA]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https://docs.microsoft.com/en-us/windows-hardware/drivers/kernel/overview-of-the-windows-i-o-model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hlinkClick r:id="rId7"/>
              </a:rPr>
              <a:t>https://msdn.microsoft.com/en-us/library/windows/hardware</a:t>
            </a:r>
            <a:endParaRPr lang="en-IN" dirty="0"/>
          </a:p>
          <a:p>
            <a:r>
              <a:rPr lang="en-IN" dirty="0">
                <a:hlinkClick r:id="rId8"/>
              </a:rPr>
              <a:t>https://mega.nz/#!BSJjWaIL!a2or0xzGJaS0CxCHri0cLwS4LFhqQQrTKotFro7hWQk</a:t>
            </a:r>
            <a:r>
              <a:rPr lang="en-IN" dirty="0"/>
              <a:t> – Online Ransomware Sample</a:t>
            </a:r>
          </a:p>
          <a:p>
            <a:r>
              <a:rPr lang="en-IN" dirty="0">
                <a:hlinkClick r:id="rId9"/>
              </a:rPr>
              <a:t>https://github.com/Microsoft/Windows-driver-samples</a:t>
            </a:r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0065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 algn="ctr">
              <a:buNone/>
            </a:pPr>
            <a:r>
              <a:rPr lang="en-IN" sz="4800" b="1" dirty="0">
                <a:solidFill>
                  <a:srgbClr val="002060"/>
                </a:solidFill>
              </a:rPr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839109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Protect Systems ?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WDK and Windows SDK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system Filter Driver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 I/O Handler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IRP File Filter Driver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Demo- Attack simulation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Questions</a:t>
            </a:r>
          </a:p>
          <a:p>
            <a:pPr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Ransomware is a form of extortion, where system is locked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Victim pays the demanded payment to unlock the system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Enters a system via network services or downloaded files.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Every 40 seconds, a Company gets hit with a Ransomware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Ransomware : Scareware, Screen Locker, Encrypting Ransomware</a:t>
            </a:r>
          </a:p>
          <a:p>
            <a:pPr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66283-595D-406C-B7E1-BC008E1B1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Contd..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EF077C-8956-4C44-981B-ED4038BA88AA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029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how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Ransomware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Attack looks like:</a:t>
            </a:r>
          </a:p>
          <a:p>
            <a:pPr marL="0" indent="0">
              <a:buNone/>
            </a:pP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[Image Source: http://cdn2.techadvisor.co.uk/cmsdata/features/3635730/cryptolocker-ransomware.jpg]</a:t>
            </a:r>
          </a:p>
          <a:p>
            <a:pPr marL="0" indent="0">
              <a:buNone/>
            </a:pPr>
            <a:endParaRPr lang="en-US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FBA13E-31B1-423C-AE7D-B35FAAB3E3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905000"/>
            <a:ext cx="5410200" cy="3916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938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HISTORY TO RANSOMWARE ATTACK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known Ransomware attack “AIDS Trojan” was in 1989, 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Became notable in mid 2006, Trojan such as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-code,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Archiveus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Krotten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Cryzip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Late 2013,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Bitcoin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digital currency provoked more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ransomware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attacks.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 $27 Million Dollars where extorted by the attackers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than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2,00,000 systems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were affected by WanaCry ransomware attack in May, 2017</a:t>
            </a:r>
          </a:p>
          <a:p>
            <a:pPr>
              <a:buNone/>
            </a:pP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3F385-E85B-4A04-97FB-1BF3A3CD1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868362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Contd..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1C2A58-6A70-4E79-8FCF-2382DF5E6597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914400" y="1143000"/>
            <a:ext cx="7772400" cy="54864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WanaCry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Ransomware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Sample : 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[Image Source: https://upload.wikimedia.org/wikipedia/en/1/18/Wana_Decrypt0r_screenshot.png]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4F2D93-F827-43A4-B802-7BB29AB8FA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524000"/>
            <a:ext cx="5714286" cy="43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200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PROTECT SYSTEM?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Ransomware affects IT sectors including Finance, Health, Manufacturing firms</a:t>
            </a:r>
          </a:p>
          <a:p>
            <a:r>
              <a:rPr lang="en-US" dirty="0"/>
              <a:t>To reduce the vulnerability of the system to cyber attacks</a:t>
            </a:r>
          </a:p>
          <a:p>
            <a:r>
              <a:rPr lang="en-US" dirty="0"/>
              <a:t>It can cause huge economical loss to the organization</a:t>
            </a:r>
          </a:p>
          <a:p>
            <a:r>
              <a:rPr lang="en-US" dirty="0"/>
              <a:t>Only 21 percent say their current anti-malware solution is completely effective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Ransomware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form of malware which blocks user’s access to the data on his computer.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Increasing number of attacks has resulted into a need for a full-proof solution against this malware.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Redemption is a robust defence mechanism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makes OS more strong to Ransomware attacks.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Monitors the application request patterns 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16099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Ransomware attack can refrain user from using his/her system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the sensitive user data is encrypted by attacker’s code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Ransom amount is dependent on attacker’s will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can affect in stagnancy of operations in Organization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Limiting and monitoring of such attacks is necessary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Better security measures and timely system updates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of effective malware detection techniques</a:t>
            </a:r>
          </a:p>
        </p:txBody>
      </p:sp>
    </p:spTree>
    <p:extLst>
      <p:ext uri="{BB962C8B-B14F-4D97-AF65-F5344CB8AC3E}">
        <p14:creationId xmlns:p14="http://schemas.microsoft.com/office/powerpoint/2010/main" val="3923186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1429</TotalTime>
  <Words>728</Words>
  <Application>Microsoft Office PowerPoint</Application>
  <PresentationFormat>On-screen Show (4:3)</PresentationFormat>
  <Paragraphs>130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Franklin Gothic Book</vt:lpstr>
      <vt:lpstr>Perpetua</vt:lpstr>
      <vt:lpstr>Times New Roman</vt:lpstr>
      <vt:lpstr>Wingdings 2</vt:lpstr>
      <vt:lpstr>Equity</vt:lpstr>
      <vt:lpstr>REDEMPTION: Real-Time Protection Against Ransomware at End-hosts</vt:lpstr>
      <vt:lpstr>CONTENT </vt:lpstr>
      <vt:lpstr>INTRODUCTION</vt:lpstr>
      <vt:lpstr>Contd..</vt:lpstr>
      <vt:lpstr>HISTORY TO RANSOMWARE ATTACK</vt:lpstr>
      <vt:lpstr>Contd..</vt:lpstr>
      <vt:lpstr>WHY PROTECT SYSTEM?</vt:lpstr>
      <vt:lpstr>ABSTRACT</vt:lpstr>
      <vt:lpstr>PROBLEM STATEMENT</vt:lpstr>
      <vt:lpstr>OUR WORK</vt:lpstr>
      <vt:lpstr>WDK AND Windows SDK</vt:lpstr>
      <vt:lpstr>File System Filter Driver</vt:lpstr>
      <vt:lpstr>FILE STRUCTURE</vt:lpstr>
      <vt:lpstr>PowerPoint Presentation</vt:lpstr>
      <vt:lpstr>Fast I/O Handler</vt:lpstr>
      <vt:lpstr>IRP File Filter Driver</vt:lpstr>
      <vt:lpstr>Demo</vt:lpstr>
      <vt:lpstr>REFERENCES</vt:lpstr>
      <vt:lpstr>PowerPoint Presentation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Redemption: Real-Time Protection Against Ransomware at End-hosts</dc:title>
  <dc:creator>Aditya</dc:creator>
  <cp:lastModifiedBy>akshay</cp:lastModifiedBy>
  <cp:revision>53</cp:revision>
  <dcterms:created xsi:type="dcterms:W3CDTF">2017-09-12T16:37:31Z</dcterms:created>
  <dcterms:modified xsi:type="dcterms:W3CDTF">2017-11-28T16:42:35Z</dcterms:modified>
</cp:coreProperties>
</file>