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7" r:id="rId8"/>
    <p:sldId id="268" r:id="rId9"/>
    <p:sldId id="269" r:id="rId10"/>
    <p:sldId id="270" r:id="rId11"/>
    <p:sldId id="271" r:id="rId12"/>
    <p:sldId id="260" r:id="rId13"/>
    <p:sldId id="263" r:id="rId14"/>
    <p:sldId id="266" r:id="rId15"/>
    <p:sldId id="264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18:45.1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18:45.9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0"/>
      <inkml:brushProperty name="anchorY" value="-1270"/>
      <inkml:brushProperty name="scaleFactor" value="0.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19:12.7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7:20:25.0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40"/>
      <inkml:brushProperty name="anchorY" value="-2540"/>
      <inkml:brushProperty name="scaleFactor" value="0.5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3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5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7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1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3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59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9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7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2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2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4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3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EEB51B-D158-4A9F-8513-1BFFAC548F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BF8C6B-CE66-44AC-8CF9-B2B54A16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2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34D9-E7EF-104B-74F8-2E8AB3A3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170"/>
            <a:ext cx="10430435" cy="865935"/>
          </a:xfrm>
        </p:spPr>
        <p:txBody>
          <a:bodyPr/>
          <a:lstStyle/>
          <a:p>
            <a:r>
              <a:rPr lang="en-IN" dirty="0"/>
              <a:t>Project Name – Global Business Insights 360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2AE-4940-96BF-4131-B4548F1E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6" y="3035860"/>
            <a:ext cx="10264589" cy="29081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Tools used </a:t>
            </a:r>
            <a:r>
              <a:rPr lang="en-IN" dirty="0"/>
              <a:t>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Data Visualization:- </a:t>
            </a:r>
            <a:r>
              <a:rPr lang="en-IN" b="1" dirty="0"/>
              <a:t>Power BI Software</a:t>
            </a:r>
          </a:p>
          <a:p>
            <a:pPr marL="0" indent="0">
              <a:buNone/>
            </a:pPr>
            <a:r>
              <a:rPr lang="en-IN" dirty="0"/>
              <a:t>For Data Collection and Retrieval :- </a:t>
            </a:r>
            <a:r>
              <a:rPr lang="en-IN" b="1" dirty="0"/>
              <a:t>MySQL  Workbench </a:t>
            </a:r>
          </a:p>
          <a:p>
            <a:pPr marL="0" indent="0">
              <a:buNone/>
            </a:pPr>
            <a:r>
              <a:rPr lang="en-IN" dirty="0"/>
              <a:t>For Miscellaneous Files import and analysis :- </a:t>
            </a:r>
            <a:r>
              <a:rPr lang="en-IN" b="1" dirty="0"/>
              <a:t>Microsoft Excel</a:t>
            </a:r>
          </a:p>
          <a:p>
            <a:pPr marL="0" indent="0">
              <a:buNone/>
            </a:pPr>
            <a:r>
              <a:rPr lang="en-IN" dirty="0"/>
              <a:t>For Publishing and Sharing Dashboard:- </a:t>
            </a:r>
            <a:r>
              <a:rPr lang="en-IN" b="1" dirty="0"/>
              <a:t>PowerBI Service (app.powerbi.com)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E5F4D8-A11E-3B7F-CFD0-77201D690883}"/>
                  </a:ext>
                </a:extLst>
              </p14:cNvPr>
              <p14:cNvContentPartPr/>
              <p14:nvPr/>
            </p14:nvContentPartPr>
            <p14:xfrm>
              <a:off x="11124854" y="9139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E5F4D8-A11E-3B7F-CFD0-77201D690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6214" y="9053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6D95AA-C09F-C40F-D38F-64A5551EFCF7}"/>
                  </a:ext>
                </a:extLst>
              </p14:cNvPr>
              <p14:cNvContentPartPr/>
              <p14:nvPr/>
            </p14:nvContentPartPr>
            <p14:xfrm>
              <a:off x="10659014" y="94999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6D95AA-C09F-C40F-D38F-64A5551EFC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0374" y="94135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46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89BC3A-10D2-897B-63C0-4E9F4AD1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79" y="1952906"/>
            <a:ext cx="7969442" cy="3891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65AA6-6AB0-566E-7D72-D107D81857C1}"/>
              </a:ext>
            </a:extLst>
          </p:cNvPr>
          <p:cNvSpPr txBox="1"/>
          <p:nvPr/>
        </p:nvSpPr>
        <p:spPr>
          <a:xfrm>
            <a:off x="1189822" y="1013551"/>
            <a:ext cx="696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Relationships:- (One to Many) </a:t>
            </a:r>
          </a:p>
        </p:txBody>
      </p:sp>
    </p:spTree>
    <p:extLst>
      <p:ext uri="{BB962C8B-B14F-4D97-AF65-F5344CB8AC3E}">
        <p14:creationId xmlns:p14="http://schemas.microsoft.com/office/powerpoint/2010/main" val="379606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7C9A5B-4893-F13D-E0F3-DC96A3F3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60" y="1891893"/>
            <a:ext cx="7452214" cy="3952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CAA12-3AF6-C082-CA6A-C46FEBC647D0}"/>
              </a:ext>
            </a:extLst>
          </p:cNvPr>
          <p:cNvSpPr txBox="1"/>
          <p:nvPr/>
        </p:nvSpPr>
        <p:spPr>
          <a:xfrm>
            <a:off x="1189822" y="1013551"/>
            <a:ext cx="696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Relationships:- (One to Many) </a:t>
            </a:r>
          </a:p>
        </p:txBody>
      </p:sp>
    </p:spTree>
    <p:extLst>
      <p:ext uri="{BB962C8B-B14F-4D97-AF65-F5344CB8AC3E}">
        <p14:creationId xmlns:p14="http://schemas.microsoft.com/office/powerpoint/2010/main" val="21889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F5C-FEC1-07A0-E94F-E179F6C5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5788"/>
            <a:ext cx="9601196" cy="1147483"/>
          </a:xfrm>
        </p:spPr>
        <p:txBody>
          <a:bodyPr/>
          <a:lstStyle/>
          <a:p>
            <a:r>
              <a:rPr lang="en-IN" dirty="0"/>
              <a:t>Dashboard details:-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2ADD-163F-B6AC-87B4-B75B5BCB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3" y="1963271"/>
            <a:ext cx="9601196" cy="3039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 Finance View </a:t>
            </a:r>
            <a:r>
              <a:rPr lang="en-IN" sz="2000" dirty="0"/>
              <a:t>: -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/>
              <a:t>P&amp;L</a:t>
            </a:r>
            <a:r>
              <a:rPr lang="en-IN" sz="2000" dirty="0"/>
              <a:t> (Profit &amp; Loss Statement) matrix</a:t>
            </a:r>
          </a:p>
          <a:p>
            <a:r>
              <a:rPr lang="en-IN" sz="2000" b="1" dirty="0"/>
              <a:t>KPIs</a:t>
            </a:r>
            <a:r>
              <a:rPr lang="en-IN" sz="2000" dirty="0"/>
              <a:t> (Key Performance Index) </a:t>
            </a:r>
          </a:p>
          <a:p>
            <a:r>
              <a:rPr lang="en-IN" sz="2000" b="1" dirty="0"/>
              <a:t>Area Chart </a:t>
            </a:r>
            <a:r>
              <a:rPr lang="en-IN" sz="2000" dirty="0"/>
              <a:t>(Comparison between Selected year and Benchmark)</a:t>
            </a:r>
          </a:p>
          <a:p>
            <a:r>
              <a:rPr lang="en-IN" sz="2000" b="1" dirty="0"/>
              <a:t>Top/ Bottom</a:t>
            </a:r>
            <a:r>
              <a:rPr lang="en-IN" sz="2000" dirty="0"/>
              <a:t> Products/ Region wise analysis based on P&amp;L values</a:t>
            </a:r>
          </a:p>
          <a:p>
            <a:r>
              <a:rPr lang="en-IN" sz="2000" b="1" dirty="0"/>
              <a:t>Filters</a:t>
            </a:r>
            <a:r>
              <a:rPr lang="en-IN" sz="2000" dirty="0"/>
              <a:t> based on Benchmarks, Regions, Customers, Segments/Categories/Products</a:t>
            </a:r>
          </a:p>
        </p:txBody>
      </p:sp>
    </p:spTree>
    <p:extLst>
      <p:ext uri="{BB962C8B-B14F-4D97-AF65-F5344CB8AC3E}">
        <p14:creationId xmlns:p14="http://schemas.microsoft.com/office/powerpoint/2010/main" val="423425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C69-F1AA-6ED0-6788-586193E5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1803"/>
            <a:ext cx="9601196" cy="828739"/>
          </a:xfrm>
        </p:spPr>
        <p:txBody>
          <a:bodyPr/>
          <a:lstStyle/>
          <a:p>
            <a:r>
              <a:rPr lang="en-IN" dirty="0"/>
              <a:t>Dashboard details:-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66AA-3B7D-D8B2-F7CF-595DD966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18447"/>
            <a:ext cx="9601196" cy="369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</a:t>
            </a:r>
            <a:r>
              <a:rPr lang="en-IN" sz="2000" b="1" dirty="0"/>
              <a:t>Sales View </a:t>
            </a:r>
            <a:r>
              <a:rPr lang="en-IN" sz="2000" dirty="0"/>
              <a:t>: - </a:t>
            </a:r>
          </a:p>
          <a:p>
            <a:r>
              <a:rPr lang="en-IN" sz="2000" dirty="0"/>
              <a:t>Customer/Product wise Performance </a:t>
            </a:r>
            <a:r>
              <a:rPr lang="en-IN" sz="2000" b="1" dirty="0"/>
              <a:t>Matrix table</a:t>
            </a:r>
          </a:p>
          <a:p>
            <a:r>
              <a:rPr lang="en-IN" sz="2000" b="1" dirty="0"/>
              <a:t>Scatter Chart </a:t>
            </a:r>
            <a:r>
              <a:rPr lang="en-IN" sz="2000" dirty="0"/>
              <a:t>showing Performance of various Customers</a:t>
            </a:r>
          </a:p>
          <a:p>
            <a:r>
              <a:rPr lang="en-IN" sz="2000" b="1" dirty="0"/>
              <a:t>Unit Economics – Doughnut </a:t>
            </a:r>
            <a:r>
              <a:rPr lang="en-IN" sz="2000" dirty="0"/>
              <a:t>Chart (Proportions or Section wise Performance)</a:t>
            </a:r>
          </a:p>
          <a:p>
            <a:r>
              <a:rPr lang="en-IN" sz="2000" b="1" dirty="0"/>
              <a:t>Filters</a:t>
            </a:r>
            <a:r>
              <a:rPr lang="en-IN" sz="2000" dirty="0"/>
              <a:t> based on Benchmarks, Regions, Customers, Segments/Categories/Products, Fiscal Years and Quarters.</a:t>
            </a:r>
          </a:p>
          <a:p>
            <a:r>
              <a:rPr lang="en-IN" sz="2000" b="1" dirty="0"/>
              <a:t>Switch</a:t>
            </a:r>
            <a:r>
              <a:rPr lang="en-IN" sz="2000" dirty="0"/>
              <a:t> between scatter chart to matrix table for Customer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09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C69-F1AA-6ED0-6788-586193E5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1803"/>
            <a:ext cx="9601196" cy="828739"/>
          </a:xfrm>
        </p:spPr>
        <p:txBody>
          <a:bodyPr/>
          <a:lstStyle/>
          <a:p>
            <a:r>
              <a:rPr lang="en-IN" dirty="0"/>
              <a:t>Dashboard details:-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66AA-3B7D-D8B2-F7CF-595DD966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18447"/>
            <a:ext cx="9601196" cy="369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</a:t>
            </a:r>
            <a:r>
              <a:rPr lang="en-IN" sz="2000" b="1" dirty="0"/>
              <a:t>Marketing View </a:t>
            </a:r>
            <a:r>
              <a:rPr lang="en-IN" sz="2000" dirty="0"/>
              <a:t>: - </a:t>
            </a:r>
          </a:p>
          <a:p>
            <a:r>
              <a:rPr lang="en-IN" sz="2000" dirty="0"/>
              <a:t>Product/Region wise Performance </a:t>
            </a:r>
            <a:r>
              <a:rPr lang="en-IN" sz="2000" b="1" dirty="0"/>
              <a:t>Matrix table</a:t>
            </a:r>
          </a:p>
          <a:p>
            <a:r>
              <a:rPr lang="en-IN" sz="2000" b="1" dirty="0"/>
              <a:t>Scatter Chart </a:t>
            </a:r>
            <a:r>
              <a:rPr lang="en-IN" sz="2000" dirty="0"/>
              <a:t>showing Performance of various </a:t>
            </a:r>
            <a:r>
              <a:rPr lang="en-IN" sz="2000" b="1" dirty="0"/>
              <a:t>Segment/Category/Product</a:t>
            </a:r>
          </a:p>
          <a:p>
            <a:r>
              <a:rPr lang="en-IN" sz="2000" b="1" dirty="0"/>
              <a:t>Unit Economics – Doughnut </a:t>
            </a:r>
            <a:r>
              <a:rPr lang="en-IN" sz="2000" dirty="0"/>
              <a:t>Chart (Proportions or Section wise Performance)</a:t>
            </a:r>
          </a:p>
          <a:p>
            <a:r>
              <a:rPr lang="en-IN" sz="2000" b="1" dirty="0"/>
              <a:t>Filters</a:t>
            </a:r>
            <a:r>
              <a:rPr lang="en-IN" sz="2000" dirty="0"/>
              <a:t> based on Benchmarks, Regions, Customers, Segments/Categories/Products, Fiscal Years and Quarters.</a:t>
            </a:r>
          </a:p>
          <a:p>
            <a:r>
              <a:rPr lang="en-IN" sz="2000" b="1" dirty="0"/>
              <a:t>Switch</a:t>
            </a:r>
            <a:r>
              <a:rPr lang="en-IN" sz="2000" dirty="0"/>
              <a:t> between (</a:t>
            </a:r>
            <a:r>
              <a:rPr lang="en-IN" sz="2000" b="1" dirty="0"/>
              <a:t>NP% and GM%</a:t>
            </a:r>
            <a:r>
              <a:rPr lang="en-IN" sz="2000" dirty="0"/>
              <a:t>) metrics in scatter chart for analysing Performance based on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92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C69-F1AA-6ED0-6788-586193E5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1803"/>
            <a:ext cx="9601196" cy="828739"/>
          </a:xfrm>
        </p:spPr>
        <p:txBody>
          <a:bodyPr/>
          <a:lstStyle/>
          <a:p>
            <a:r>
              <a:rPr lang="en-IN" dirty="0"/>
              <a:t>Dashboard details:-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66AA-3B7D-D8B2-F7CF-595DD966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94" y="1909482"/>
            <a:ext cx="10174941" cy="40430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    Supply Chain View </a:t>
            </a:r>
            <a:r>
              <a:rPr lang="en-IN" dirty="0"/>
              <a:t>: -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Matrix table </a:t>
            </a:r>
            <a:r>
              <a:rPr lang="en-IN" dirty="0"/>
              <a:t>for analysing </a:t>
            </a:r>
            <a:r>
              <a:rPr lang="en-IN" b="1" dirty="0"/>
              <a:t>Supply Chain Metrics </a:t>
            </a:r>
            <a:r>
              <a:rPr lang="en-IN" dirty="0"/>
              <a:t>w.r.t Customers and Products</a:t>
            </a:r>
          </a:p>
          <a:p>
            <a:endParaRPr lang="en-IN" dirty="0"/>
          </a:p>
          <a:p>
            <a:r>
              <a:rPr lang="en-IN" b="1" dirty="0"/>
              <a:t> KPIs displaying performance of Supply Chain Metrics </a:t>
            </a:r>
            <a:r>
              <a:rPr lang="en-IN" sz="2000" b="1" dirty="0"/>
              <a:t>(FCA%, NE, Abs Error)</a:t>
            </a:r>
          </a:p>
          <a:p>
            <a:endParaRPr lang="en-IN" sz="2000" b="1" dirty="0"/>
          </a:p>
          <a:p>
            <a:r>
              <a:rPr lang="en-IN" b="1" dirty="0"/>
              <a:t> Line and Clustered Column Chart </a:t>
            </a:r>
            <a:r>
              <a:rPr lang="en-IN" dirty="0"/>
              <a:t>for comparison between Supply Chain Metrics (</a:t>
            </a:r>
            <a:r>
              <a:rPr lang="en-IN" sz="2000" b="1" dirty="0"/>
              <a:t>FCA%,      FCA% LY, Net Error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b="1" dirty="0"/>
              <a:t>Filters</a:t>
            </a:r>
            <a:r>
              <a:rPr lang="en-IN" dirty="0"/>
              <a:t> based on Regions, Customers, Segments/Categories/Products, Fiscal Years and Quarters.</a:t>
            </a:r>
          </a:p>
        </p:txBody>
      </p:sp>
    </p:spTree>
    <p:extLst>
      <p:ext uri="{BB962C8B-B14F-4D97-AF65-F5344CB8AC3E}">
        <p14:creationId xmlns:p14="http://schemas.microsoft.com/office/powerpoint/2010/main" val="217112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C69-F1AA-6ED0-6788-586193E5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1803"/>
            <a:ext cx="9601196" cy="828739"/>
          </a:xfrm>
        </p:spPr>
        <p:txBody>
          <a:bodyPr/>
          <a:lstStyle/>
          <a:p>
            <a:r>
              <a:rPr lang="en-IN" dirty="0"/>
              <a:t>Dashboard details:-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66AA-3B7D-D8B2-F7CF-595DD966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99128"/>
            <a:ext cx="9601196" cy="3576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  Executive View </a:t>
            </a:r>
            <a:r>
              <a:rPr lang="en-IN" sz="2000" dirty="0"/>
              <a:t>: - </a:t>
            </a:r>
          </a:p>
          <a:p>
            <a:r>
              <a:rPr lang="en-IN" sz="2000" b="1" dirty="0"/>
              <a:t>Ribbon Chart </a:t>
            </a:r>
            <a:r>
              <a:rPr lang="en-IN" sz="2000" dirty="0"/>
              <a:t>for displaying Market Share % data of Rivals and AtliQ</a:t>
            </a:r>
          </a:p>
          <a:p>
            <a:r>
              <a:rPr lang="en-IN" sz="2000" b="1" dirty="0"/>
              <a:t>Line and Clustered Column Chart </a:t>
            </a:r>
            <a:r>
              <a:rPr lang="en-IN" sz="2000" dirty="0"/>
              <a:t>showing Performance of various metrics limited to Atiq</a:t>
            </a:r>
          </a:p>
          <a:p>
            <a:r>
              <a:rPr lang="en-IN" sz="2000" b="1" dirty="0"/>
              <a:t>Key Insights by Subzone </a:t>
            </a:r>
            <a:r>
              <a:rPr lang="en-IN" sz="2000" dirty="0"/>
              <a:t>Table </a:t>
            </a:r>
          </a:p>
          <a:p>
            <a:r>
              <a:rPr lang="en-IN" sz="2000" b="1" dirty="0"/>
              <a:t>Filters</a:t>
            </a:r>
            <a:r>
              <a:rPr lang="en-IN" sz="2000" dirty="0"/>
              <a:t> based on Benchmarks, Regions, Customers, Segments/Categories/Products, Fiscal Years and Quarters.</a:t>
            </a:r>
          </a:p>
          <a:p>
            <a:r>
              <a:rPr lang="en-IN" sz="2000" b="1" dirty="0"/>
              <a:t>Doughnut Chart </a:t>
            </a:r>
            <a:r>
              <a:rPr lang="en-IN" sz="2000" dirty="0"/>
              <a:t>for Revenue Contribution by different metrics</a:t>
            </a:r>
          </a:p>
        </p:txBody>
      </p:sp>
    </p:spTree>
    <p:extLst>
      <p:ext uri="{BB962C8B-B14F-4D97-AF65-F5344CB8AC3E}">
        <p14:creationId xmlns:p14="http://schemas.microsoft.com/office/powerpoint/2010/main" val="379555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5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4971-0F8C-5AB6-3560-FFF69C221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972" y="1872238"/>
            <a:ext cx="7466520" cy="858837"/>
          </a:xfrm>
        </p:spPr>
        <p:txBody>
          <a:bodyPr>
            <a:normAutofit fontScale="90000"/>
          </a:bodyPr>
          <a:lstStyle/>
          <a:p>
            <a:r>
              <a:rPr lang="en-IN" dirty="0"/>
              <a:t> Problem Statement:-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0592F-BF8C-64A6-4B29-504C72C54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668" y="3602038"/>
            <a:ext cx="4222379" cy="1758856"/>
          </a:xfrm>
        </p:spPr>
        <p:txBody>
          <a:bodyPr>
            <a:noAutofit/>
          </a:bodyPr>
          <a:lstStyle/>
          <a:p>
            <a:pPr algn="l"/>
            <a:r>
              <a:rPr lang="en-US" sz="1400" b="1" i="0" u="none" strike="noStrike" baseline="0" dirty="0">
                <a:latin typeface="ProximaNova-Regular"/>
              </a:rPr>
              <a:t>AtliQ</a:t>
            </a:r>
            <a:r>
              <a:rPr lang="en-US" sz="1400" b="0" i="0" u="none" strike="noStrike" baseline="0" dirty="0">
                <a:latin typeface="ProximaNova-Regular"/>
              </a:rPr>
              <a:t> wants to make data driven decision</a:t>
            </a:r>
          </a:p>
          <a:p>
            <a:pPr algn="l"/>
            <a:r>
              <a:rPr lang="en-US" sz="1400" b="0" i="0" u="none" strike="noStrike" baseline="0" dirty="0">
                <a:latin typeface="ProximaNova-Regular"/>
              </a:rPr>
              <a:t>making as a part of their work culture</a:t>
            </a:r>
          </a:p>
          <a:p>
            <a:pPr algn="l"/>
            <a:r>
              <a:rPr lang="en-US" sz="1400" b="0" i="0" u="none" strike="noStrike" baseline="0" dirty="0">
                <a:latin typeface="ProximaNova-Regular"/>
              </a:rPr>
              <a:t>and taking their first big step towards</a:t>
            </a:r>
          </a:p>
          <a:p>
            <a:pPr algn="l"/>
            <a:r>
              <a:rPr lang="en-US" sz="1400" b="0" i="0" u="none" strike="noStrike" baseline="0" dirty="0">
                <a:latin typeface="ProximaNova-Regular"/>
              </a:rPr>
              <a:t>that by embedding a Power BI tool in the </a:t>
            </a:r>
            <a:r>
              <a:rPr lang="en-IN" sz="1400" b="0" i="0" u="none" strike="noStrike" baseline="0" dirty="0">
                <a:latin typeface="ProximaNova-Regular"/>
              </a:rPr>
              <a:t>organisation</a:t>
            </a:r>
            <a:endParaRPr lang="en-IN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68963E-EE76-CEC6-55FC-A165857F915F}"/>
              </a:ext>
            </a:extLst>
          </p:cNvPr>
          <p:cNvSpPr txBox="1">
            <a:spLocks/>
          </p:cNvSpPr>
          <p:nvPr/>
        </p:nvSpPr>
        <p:spPr>
          <a:xfrm>
            <a:off x="-905435" y="227667"/>
            <a:ext cx="91440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09548B-1FF0-E3D7-CEB4-FA28054D70D5}"/>
              </a:ext>
            </a:extLst>
          </p:cNvPr>
          <p:cNvSpPr txBox="1">
            <a:spLocks/>
          </p:cNvSpPr>
          <p:nvPr/>
        </p:nvSpPr>
        <p:spPr>
          <a:xfrm>
            <a:off x="313765" y="98612"/>
            <a:ext cx="2752164" cy="636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  <a:r>
              <a:rPr lang="en-IN" sz="1800" b="0" i="0" u="none" strike="noStrike" baseline="0" dirty="0">
                <a:latin typeface="ProximaNova-Regular"/>
              </a:rPr>
              <a:t>Global Business Insights 360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EC4461-624E-69E1-20D7-8344FAA890BD}"/>
                  </a:ext>
                </a:extLst>
              </p14:cNvPr>
              <p14:cNvContentPartPr/>
              <p14:nvPr/>
            </p14:nvContentPartPr>
            <p14:xfrm>
              <a:off x="6759134" y="147919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EC4461-624E-69E1-20D7-8344FAA89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0494" y="14701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64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1632-BBCA-8A91-CE0B-B1BDE67D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Agency FB" panose="020B050302020202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Objective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E061-3085-E809-D7EC-2F1EA46B7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3183191"/>
            <a:ext cx="10182826" cy="1998049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roximaNova-Regular"/>
              </a:rPr>
              <a:t>Enable quick Insights for business across markets and data driven decision making.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ProximaNova-Regular"/>
            </a:endParaRPr>
          </a:p>
          <a:p>
            <a:pPr algn="l"/>
            <a:r>
              <a:rPr lang="en-US" sz="1800" b="0" i="0" u="none" strike="noStrike" baseline="0" dirty="0">
                <a:latin typeface="ProximaNova-Regular"/>
              </a:rPr>
              <a:t>Enable  </a:t>
            </a:r>
            <a:r>
              <a:rPr lang="en-US" sz="1800" b="1" i="0" u="none" strike="noStrike" baseline="0" dirty="0">
                <a:latin typeface="ProximaNova-Regular"/>
              </a:rPr>
              <a:t>'Start the day with analysis</a:t>
            </a:r>
            <a:r>
              <a:rPr lang="en-US" sz="1800" b="0" i="0" u="none" strike="noStrike" baseline="0" dirty="0">
                <a:latin typeface="ProximaNova-Regular"/>
              </a:rPr>
              <a:t>’  Practice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7BEE15-3300-B54F-F3E6-754C4240899E}"/>
                  </a:ext>
                </a:extLst>
              </p14:cNvPr>
              <p14:cNvContentPartPr/>
              <p14:nvPr/>
            </p14:nvContentPartPr>
            <p14:xfrm>
              <a:off x="5046974" y="28687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7BEE15-3300-B54F-F3E6-754C42408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974" y="28597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14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57CB-8CD4-9D36-8C6A-14C4069A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BBA4-0B19-5641-3EE8-992AC8E9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94" y="3324415"/>
            <a:ext cx="9986682" cy="1830292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roximaNova-Regular"/>
              </a:rPr>
              <a:t>A functional dashboard is implemented with key business metrics as specified.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ProximaNova-Regular"/>
            </a:endParaRPr>
          </a:p>
          <a:p>
            <a:pPr algn="l"/>
            <a:r>
              <a:rPr lang="en-US" sz="1800" b="0" i="0" u="none" strike="noStrike" baseline="0" dirty="0">
                <a:latin typeface="ProximaNova-Regular"/>
              </a:rPr>
              <a:t>Users are able to use the tool in their business review meetings and in their decision making process such as customer negotiation, new product launch, marketing, </a:t>
            </a:r>
            <a:r>
              <a:rPr lang="en-IN" sz="1800" b="0" i="0" u="none" strike="noStrike" baseline="0" dirty="0">
                <a:latin typeface="ProximaNova-Regular"/>
              </a:rPr>
              <a:t>promotions, finance budgeting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3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839D-D245-B19E-B14C-2BB90B8E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412D-8A2E-5804-8E54-671BED6F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7694"/>
            <a:ext cx="9601196" cy="325817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ProximaNova-Bold"/>
              </a:rPr>
              <a:t>Who ?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roximaNova-Regular"/>
              </a:rPr>
              <a:t>Executives, Finance, Supply Chain, Sales &amp; Marketing teams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ProximaNova-Regular"/>
            </a:endParaRPr>
          </a:p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ProximaNova-Bold"/>
              </a:rPr>
              <a:t>What ?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roximaNova-Regular"/>
              </a:rPr>
              <a:t>Unlock insights and enable data driven decision making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ProximaNova-Regular"/>
            </a:endParaRPr>
          </a:p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ProximaNova-Bold"/>
              </a:rPr>
              <a:t>When/Where ?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accent4"/>
                </a:solidFill>
                <a:latin typeface="ProximaNova-Regular"/>
              </a:rPr>
              <a:t>From FY 2018 to Q2 of FY 2022</a:t>
            </a:r>
          </a:p>
          <a:p>
            <a:pPr algn="l"/>
            <a:endParaRPr lang="en-IN" sz="1800" b="1" i="0" u="none" strike="noStrike" baseline="0" dirty="0">
              <a:solidFill>
                <a:srgbClr val="FFFFFF"/>
              </a:solidFill>
              <a:latin typeface="ProximaNova-Bold"/>
            </a:endParaRPr>
          </a:p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ProximaNova-Bold"/>
              </a:rPr>
              <a:t>Why ?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ProximaNova-Regular"/>
              </a:rPr>
              <a:t>care about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748-737B-DEB5-B3C0-B6F29B14A4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2978" y="3044481"/>
            <a:ext cx="2008188" cy="727075"/>
          </a:xfrm>
        </p:spPr>
        <p:txBody>
          <a:bodyPr>
            <a:normAutofit/>
          </a:bodyPr>
          <a:lstStyle/>
          <a:p>
            <a:r>
              <a:rPr lang="en-IN" sz="2400" dirty="0"/>
              <a:t>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83641-2DAC-995D-AAF0-249ED4EE849C}"/>
              </a:ext>
            </a:extLst>
          </p:cNvPr>
          <p:cNvSpPr txBox="1"/>
          <p:nvPr/>
        </p:nvSpPr>
        <p:spPr>
          <a:xfrm>
            <a:off x="7095391" y="1011733"/>
            <a:ext cx="25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Finance 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44748-30B2-5AAA-A545-A3D641512879}"/>
              </a:ext>
            </a:extLst>
          </p:cNvPr>
          <p:cNvSpPr txBox="1"/>
          <p:nvPr/>
        </p:nvSpPr>
        <p:spPr>
          <a:xfrm>
            <a:off x="7095391" y="3126156"/>
            <a:ext cx="300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Marketing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CB221-3CD0-49F2-FBCD-C8160E3A58A1}"/>
              </a:ext>
            </a:extLst>
          </p:cNvPr>
          <p:cNvSpPr txBox="1"/>
          <p:nvPr/>
        </p:nvSpPr>
        <p:spPr>
          <a:xfrm>
            <a:off x="7095391" y="4019773"/>
            <a:ext cx="322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Supply Chain View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1976-B398-040A-5ACA-37724B240882}"/>
              </a:ext>
            </a:extLst>
          </p:cNvPr>
          <p:cNvSpPr txBox="1"/>
          <p:nvPr/>
        </p:nvSpPr>
        <p:spPr>
          <a:xfrm>
            <a:off x="7095391" y="5215945"/>
            <a:ext cx="275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Executive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99054-72BF-B548-0D73-4FE49A28263A}"/>
              </a:ext>
            </a:extLst>
          </p:cNvPr>
          <p:cNvSpPr txBox="1"/>
          <p:nvPr/>
        </p:nvSpPr>
        <p:spPr>
          <a:xfrm>
            <a:off x="7073066" y="2260784"/>
            <a:ext cx="25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Sales View 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467EAA3-BF69-8BCD-8830-B79567338627}"/>
              </a:ext>
            </a:extLst>
          </p:cNvPr>
          <p:cNvCxnSpPr>
            <a:cxnSpLocks/>
          </p:cNvCxnSpPr>
          <p:nvPr/>
        </p:nvCxnSpPr>
        <p:spPr>
          <a:xfrm flipV="1">
            <a:off x="3597095" y="1196399"/>
            <a:ext cx="3290043" cy="218169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03C9437-79BD-B961-85A3-20E9D82E7B70}"/>
              </a:ext>
            </a:extLst>
          </p:cNvPr>
          <p:cNvCxnSpPr>
            <a:cxnSpLocks/>
          </p:cNvCxnSpPr>
          <p:nvPr/>
        </p:nvCxnSpPr>
        <p:spPr>
          <a:xfrm flipV="1">
            <a:off x="3597095" y="2445450"/>
            <a:ext cx="3290043" cy="932641"/>
          </a:xfrm>
          <a:prstGeom prst="curvedConnector3">
            <a:avLst>
              <a:gd name="adj1" fmla="val 529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D6FD590-0AC9-1A44-1F5B-35C135B4B673}"/>
              </a:ext>
            </a:extLst>
          </p:cNvPr>
          <p:cNvCxnSpPr>
            <a:cxnSpLocks/>
          </p:cNvCxnSpPr>
          <p:nvPr/>
        </p:nvCxnSpPr>
        <p:spPr>
          <a:xfrm flipV="1">
            <a:off x="3597095" y="3314912"/>
            <a:ext cx="3290043" cy="6317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9DB6066-5383-3031-D7AC-E962D2BB1AD7}"/>
              </a:ext>
            </a:extLst>
          </p:cNvPr>
          <p:cNvCxnSpPr>
            <a:cxnSpLocks/>
          </p:cNvCxnSpPr>
          <p:nvPr/>
        </p:nvCxnSpPr>
        <p:spPr>
          <a:xfrm>
            <a:off x="3597095" y="3366581"/>
            <a:ext cx="3290043" cy="809951"/>
          </a:xfrm>
          <a:prstGeom prst="curvedConnector3">
            <a:avLst>
              <a:gd name="adj1" fmla="val 521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2570E59-3669-E633-2102-393AC4C8821F}"/>
              </a:ext>
            </a:extLst>
          </p:cNvPr>
          <p:cNvCxnSpPr>
            <a:cxnSpLocks/>
          </p:cNvCxnSpPr>
          <p:nvPr/>
        </p:nvCxnSpPr>
        <p:spPr>
          <a:xfrm>
            <a:off x="3597094" y="3366581"/>
            <a:ext cx="3290044" cy="2034030"/>
          </a:xfrm>
          <a:prstGeom prst="curvedConnector3">
            <a:avLst>
              <a:gd name="adj1" fmla="val 4945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4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1F961-EF71-9594-2F92-60C629966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71" y="3056717"/>
            <a:ext cx="760866" cy="744566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41F5F6B-3756-E3A4-FDE8-4FADB584EBBC}"/>
              </a:ext>
            </a:extLst>
          </p:cNvPr>
          <p:cNvCxnSpPr>
            <a:cxnSpLocks/>
          </p:cNvCxnSpPr>
          <p:nvPr/>
        </p:nvCxnSpPr>
        <p:spPr>
          <a:xfrm flipV="1">
            <a:off x="2522804" y="1739153"/>
            <a:ext cx="2077574" cy="16898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8F2A43C-C5E7-C7A7-D2C2-F17094092054}"/>
              </a:ext>
            </a:extLst>
          </p:cNvPr>
          <p:cNvCxnSpPr>
            <a:cxnSpLocks/>
          </p:cNvCxnSpPr>
          <p:nvPr/>
        </p:nvCxnSpPr>
        <p:spPr>
          <a:xfrm>
            <a:off x="2501246" y="3429000"/>
            <a:ext cx="191812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2BD2A2C-D6CD-BBE8-1840-9E4B59DC0787}"/>
              </a:ext>
            </a:extLst>
          </p:cNvPr>
          <p:cNvCxnSpPr>
            <a:cxnSpLocks/>
          </p:cNvCxnSpPr>
          <p:nvPr/>
        </p:nvCxnSpPr>
        <p:spPr>
          <a:xfrm>
            <a:off x="2522804" y="3429000"/>
            <a:ext cx="2084296" cy="17167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B39047-5744-5B23-A622-57C461AFFFAC}"/>
              </a:ext>
            </a:extLst>
          </p:cNvPr>
          <p:cNvCxnSpPr>
            <a:cxnSpLocks/>
          </p:cNvCxnSpPr>
          <p:nvPr/>
        </p:nvCxnSpPr>
        <p:spPr>
          <a:xfrm>
            <a:off x="7157304" y="2252519"/>
            <a:ext cx="1057283" cy="80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7EED1F-348D-32C6-1CB5-15E1BED90E7B}"/>
              </a:ext>
            </a:extLst>
          </p:cNvPr>
          <p:cNvCxnSpPr>
            <a:cxnSpLocks/>
          </p:cNvCxnSpPr>
          <p:nvPr/>
        </p:nvCxnSpPr>
        <p:spPr>
          <a:xfrm>
            <a:off x="7157304" y="3649512"/>
            <a:ext cx="791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2A968-BD8C-C084-246C-8B5C2968DD32}"/>
              </a:ext>
            </a:extLst>
          </p:cNvPr>
          <p:cNvCxnSpPr>
            <a:cxnSpLocks/>
          </p:cNvCxnSpPr>
          <p:nvPr/>
        </p:nvCxnSpPr>
        <p:spPr>
          <a:xfrm flipV="1">
            <a:off x="7119383" y="4373516"/>
            <a:ext cx="1095204" cy="91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4607F942-1FC6-0E03-07B9-295400A66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87" y="3303454"/>
            <a:ext cx="2952333" cy="876474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141419C-D7FC-D820-B6F8-4A6C02B7DB8B}"/>
              </a:ext>
            </a:extLst>
          </p:cNvPr>
          <p:cNvSpPr/>
          <p:nvPr/>
        </p:nvSpPr>
        <p:spPr>
          <a:xfrm>
            <a:off x="4690661" y="791058"/>
            <a:ext cx="2306173" cy="527588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001455-84A0-B523-346D-60CEBC98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46" y="1840739"/>
            <a:ext cx="1524000" cy="101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6FD1AC-3F8E-F832-AB15-B08CA80C3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50" y="3072373"/>
            <a:ext cx="1263651" cy="12636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3DEBA8-EF87-9431-474B-D306B3852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24" y="4763246"/>
            <a:ext cx="1846727" cy="87647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BA3607F-F6DE-9F12-9ED1-17ED08679F57}"/>
              </a:ext>
            </a:extLst>
          </p:cNvPr>
          <p:cNvSpPr txBox="1"/>
          <p:nvPr/>
        </p:nvSpPr>
        <p:spPr>
          <a:xfrm>
            <a:off x="4922769" y="1218280"/>
            <a:ext cx="18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4DD700-86E8-2E12-DFD4-B6B91338F732}"/>
              </a:ext>
            </a:extLst>
          </p:cNvPr>
          <p:cNvSpPr txBox="1"/>
          <p:nvPr/>
        </p:nvSpPr>
        <p:spPr>
          <a:xfrm>
            <a:off x="8670275" y="2400648"/>
            <a:ext cx="228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Consumer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E0394E-7B32-E8E9-8E14-C95CEA5EF1DA}"/>
              </a:ext>
            </a:extLst>
          </p:cNvPr>
          <p:cNvSpPr txBox="1"/>
          <p:nvPr/>
        </p:nvSpPr>
        <p:spPr>
          <a:xfrm>
            <a:off x="789034" y="3995262"/>
            <a:ext cx="18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AtliQ Hardware's</a:t>
            </a:r>
          </a:p>
        </p:txBody>
      </p:sp>
    </p:spTree>
    <p:extLst>
      <p:ext uri="{BB962C8B-B14F-4D97-AF65-F5344CB8AC3E}">
        <p14:creationId xmlns:p14="http://schemas.microsoft.com/office/powerpoint/2010/main" val="31750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0BE41-9CC3-653C-C009-008125AD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05" y="2533879"/>
            <a:ext cx="5853189" cy="3591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F560FB-B61C-048E-BBD1-C66946D2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and Loss Statement</a:t>
            </a:r>
          </a:p>
        </p:txBody>
      </p:sp>
    </p:spTree>
    <p:extLst>
      <p:ext uri="{BB962C8B-B14F-4D97-AF65-F5344CB8AC3E}">
        <p14:creationId xmlns:p14="http://schemas.microsoft.com/office/powerpoint/2010/main" val="96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AFE8-3DD7-9112-0B7C-F8DBFFD2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Fiscal Year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3B32-8D6B-7951-97F3-B130CA13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7597"/>
          </a:xfrm>
        </p:spPr>
        <p:txBody>
          <a:bodyPr>
            <a:normAutofit/>
          </a:bodyPr>
          <a:lstStyle/>
          <a:p>
            <a:r>
              <a:rPr lang="en-IN" b="1" dirty="0"/>
              <a:t>AtliQ Hardware's </a:t>
            </a:r>
            <a:r>
              <a:rPr lang="en-IN" dirty="0"/>
              <a:t>has a Fiscal Year From months:-</a:t>
            </a:r>
          </a:p>
          <a:p>
            <a:r>
              <a:rPr lang="en-IN" dirty="0"/>
              <a:t> Sept 2017 to Aug 2018</a:t>
            </a:r>
          </a:p>
          <a:p>
            <a:r>
              <a:rPr lang="en-IN" dirty="0"/>
              <a:t> Sept 2018 to Aug 2019</a:t>
            </a:r>
          </a:p>
          <a:p>
            <a:r>
              <a:rPr lang="en-IN" dirty="0"/>
              <a:t> Sept 2019 to Aug 2020</a:t>
            </a:r>
          </a:p>
          <a:p>
            <a:r>
              <a:rPr lang="en-IN" dirty="0"/>
              <a:t> Sept 2020 to Aug 2021</a:t>
            </a:r>
          </a:p>
          <a:p>
            <a:r>
              <a:rPr lang="en-IN" dirty="0"/>
              <a:t> Sept 2021 to Aug 2022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E50276-BDC0-4518-A0A2-BF4DD78A5183}"/>
              </a:ext>
            </a:extLst>
          </p:cNvPr>
          <p:cNvCxnSpPr>
            <a:cxnSpLocks/>
          </p:cNvCxnSpPr>
          <p:nvPr/>
        </p:nvCxnSpPr>
        <p:spPr>
          <a:xfrm>
            <a:off x="4834569" y="3272010"/>
            <a:ext cx="371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12EE31-0154-0D5D-61C5-A45E2FF6E9E5}"/>
              </a:ext>
            </a:extLst>
          </p:cNvPr>
          <p:cNvCxnSpPr>
            <a:cxnSpLocks/>
          </p:cNvCxnSpPr>
          <p:nvPr/>
        </p:nvCxnSpPr>
        <p:spPr>
          <a:xfrm>
            <a:off x="4834569" y="3776950"/>
            <a:ext cx="371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F676E0-E3A0-CF09-13F8-1B46E4B50A14}"/>
              </a:ext>
            </a:extLst>
          </p:cNvPr>
          <p:cNvCxnSpPr>
            <a:cxnSpLocks/>
          </p:cNvCxnSpPr>
          <p:nvPr/>
        </p:nvCxnSpPr>
        <p:spPr>
          <a:xfrm>
            <a:off x="4834569" y="4303922"/>
            <a:ext cx="371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93359-A9BC-C4FC-1C7B-F2805D2B3B08}"/>
              </a:ext>
            </a:extLst>
          </p:cNvPr>
          <p:cNvCxnSpPr>
            <a:cxnSpLocks/>
          </p:cNvCxnSpPr>
          <p:nvPr/>
        </p:nvCxnSpPr>
        <p:spPr>
          <a:xfrm>
            <a:off x="4834569" y="4830897"/>
            <a:ext cx="371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516BCB-BD2B-2C9F-6987-E36F9B12BBB7}"/>
              </a:ext>
            </a:extLst>
          </p:cNvPr>
          <p:cNvCxnSpPr>
            <a:cxnSpLocks/>
          </p:cNvCxnSpPr>
          <p:nvPr/>
        </p:nvCxnSpPr>
        <p:spPr>
          <a:xfrm>
            <a:off x="4834569" y="5368887"/>
            <a:ext cx="371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4E9381-0858-CA94-9C6D-8BD1AF495323}"/>
              </a:ext>
            </a:extLst>
          </p:cNvPr>
          <p:cNvSpPr txBox="1"/>
          <p:nvPr/>
        </p:nvSpPr>
        <p:spPr>
          <a:xfrm>
            <a:off x="8846545" y="3059668"/>
            <a:ext cx="213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 - 2018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96EC3-277A-FBE7-A3B8-35DD43BAFFBB}"/>
              </a:ext>
            </a:extLst>
          </p:cNvPr>
          <p:cNvSpPr txBox="1"/>
          <p:nvPr/>
        </p:nvSpPr>
        <p:spPr>
          <a:xfrm>
            <a:off x="8864443" y="3592284"/>
            <a:ext cx="213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 - 2019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4DA85-F808-7BC5-5652-0AC1E4E59C3C}"/>
              </a:ext>
            </a:extLst>
          </p:cNvPr>
          <p:cNvSpPr txBox="1"/>
          <p:nvPr/>
        </p:nvSpPr>
        <p:spPr>
          <a:xfrm>
            <a:off x="8864443" y="4124900"/>
            <a:ext cx="213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 - 2020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DDB63-2C47-C93D-8583-343F26AB4E4B}"/>
              </a:ext>
            </a:extLst>
          </p:cNvPr>
          <p:cNvSpPr txBox="1"/>
          <p:nvPr/>
        </p:nvSpPr>
        <p:spPr>
          <a:xfrm>
            <a:off x="8864443" y="4657516"/>
            <a:ext cx="213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 - 2021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3D834-FB1B-3BF6-D0E6-0E7430631D93}"/>
              </a:ext>
            </a:extLst>
          </p:cNvPr>
          <p:cNvSpPr txBox="1"/>
          <p:nvPr/>
        </p:nvSpPr>
        <p:spPr>
          <a:xfrm>
            <a:off x="8864443" y="5184221"/>
            <a:ext cx="213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 – 2022 Estimate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686A9F-0335-B968-BE2A-9DFD9A70A836}"/>
              </a:ext>
            </a:extLst>
          </p:cNvPr>
          <p:cNvSpPr txBox="1"/>
          <p:nvPr/>
        </p:nvSpPr>
        <p:spPr>
          <a:xfrm>
            <a:off x="1090670" y="5691202"/>
            <a:ext cx="40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Actual Sales Data available till Dec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DC983-4669-F96D-4EFA-C74725DE1BD2}"/>
              </a:ext>
            </a:extLst>
          </p:cNvPr>
          <p:cNvSpPr txBox="1"/>
          <p:nvPr/>
        </p:nvSpPr>
        <p:spPr>
          <a:xfrm>
            <a:off x="7608985" y="5691202"/>
            <a:ext cx="361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Forecast Data Available till Aug 2022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4580D-7037-554E-55A9-B24D172AB742}"/>
              </a:ext>
            </a:extLst>
          </p:cNvPr>
          <p:cNvSpPr txBox="1"/>
          <p:nvPr/>
        </p:nvSpPr>
        <p:spPr>
          <a:xfrm>
            <a:off x="1641513" y="771181"/>
            <a:ext cx="97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We are analysing around 1.8 Million Rows Data spanning across 15 Tables in our Data Model</a:t>
            </a:r>
          </a:p>
        </p:txBody>
      </p:sp>
    </p:spTree>
    <p:extLst>
      <p:ext uri="{BB962C8B-B14F-4D97-AF65-F5344CB8AC3E}">
        <p14:creationId xmlns:p14="http://schemas.microsoft.com/office/powerpoint/2010/main" val="4088862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4295</TotalTime>
  <Words>675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Aptos Display</vt:lpstr>
      <vt:lpstr>Arial</vt:lpstr>
      <vt:lpstr>Calibri Light</vt:lpstr>
      <vt:lpstr>Garamond</vt:lpstr>
      <vt:lpstr>ProximaNova-Bold</vt:lpstr>
      <vt:lpstr>ProximaNova-Regular</vt:lpstr>
      <vt:lpstr>Organic</vt:lpstr>
      <vt:lpstr>Project Name – Global Business Insights 360</vt:lpstr>
      <vt:lpstr> Problem Statement:-</vt:lpstr>
      <vt:lpstr> Objective </vt:lpstr>
      <vt:lpstr>Outcomes</vt:lpstr>
      <vt:lpstr>Project Goals</vt:lpstr>
      <vt:lpstr>Dashboard</vt:lpstr>
      <vt:lpstr>PowerPoint Presentation</vt:lpstr>
      <vt:lpstr>Profit and Loss Statement</vt:lpstr>
      <vt:lpstr>Fiscal Year Duration</vt:lpstr>
      <vt:lpstr>PowerPoint Presentation</vt:lpstr>
      <vt:lpstr>PowerPoint Presentation</vt:lpstr>
      <vt:lpstr>Dashboard details:-</vt:lpstr>
      <vt:lpstr>Dashboard details:-</vt:lpstr>
      <vt:lpstr>Dashboard details:-</vt:lpstr>
      <vt:lpstr>Dashboard details:-</vt:lpstr>
      <vt:lpstr>Dashboard details:-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– Global Business Insights 360</dc:title>
  <dc:creator>Omkar Gadade</dc:creator>
  <cp:lastModifiedBy>Omkar Gadade</cp:lastModifiedBy>
  <cp:revision>8</cp:revision>
  <dcterms:created xsi:type="dcterms:W3CDTF">2024-05-03T06:29:56Z</dcterms:created>
  <dcterms:modified xsi:type="dcterms:W3CDTF">2024-05-06T13:14:35Z</dcterms:modified>
</cp:coreProperties>
</file>