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00A6-4196-486E-5D84-BBBD0B870604}"/>
              </a:ext>
            </a:extLst>
          </p:cNvPr>
          <p:cNvSpPr>
            <a:spLocks noGrp="1"/>
          </p:cNvSpPr>
          <p:nvPr>
            <p:ph type="ctrTitle"/>
          </p:nvPr>
        </p:nvSpPr>
        <p:spPr/>
        <p:txBody>
          <a:bodyPr/>
          <a:lstStyle/>
          <a:p>
            <a:r>
              <a:rPr lang="en-IN" dirty="0"/>
              <a:t>Telecom domain </a:t>
            </a:r>
          </a:p>
        </p:txBody>
      </p:sp>
      <p:sp>
        <p:nvSpPr>
          <p:cNvPr id="3" name="Subtitle 2">
            <a:extLst>
              <a:ext uri="{FF2B5EF4-FFF2-40B4-BE49-F238E27FC236}">
                <a16:creationId xmlns:a16="http://schemas.microsoft.com/office/drawing/2014/main" id="{93C36235-59DD-1FE2-5F4F-C2225225832F}"/>
              </a:ext>
            </a:extLst>
          </p:cNvPr>
          <p:cNvSpPr>
            <a:spLocks noGrp="1"/>
          </p:cNvSpPr>
          <p:nvPr>
            <p:ph type="subTitle" idx="1"/>
          </p:nvPr>
        </p:nvSpPr>
        <p:spPr/>
        <p:txBody>
          <a:bodyPr/>
          <a:lstStyle/>
          <a:p>
            <a:r>
              <a:rPr lang="en-IN" dirty="0"/>
              <a:t>POWER BI PROJECT</a:t>
            </a:r>
          </a:p>
        </p:txBody>
      </p:sp>
    </p:spTree>
    <p:extLst>
      <p:ext uri="{BB962C8B-B14F-4D97-AF65-F5344CB8AC3E}">
        <p14:creationId xmlns:p14="http://schemas.microsoft.com/office/powerpoint/2010/main" val="85944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431-13AF-87BF-AB0A-1B20B2D4BD4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3420390-91B9-3ED3-F5EB-2E8C6FE92193}"/>
              </a:ext>
            </a:extLst>
          </p:cNvPr>
          <p:cNvSpPr>
            <a:spLocks noGrp="1"/>
          </p:cNvSpPr>
          <p:nvPr>
            <p:ph idx="1"/>
          </p:nvPr>
        </p:nvSpPr>
        <p:spPr/>
        <p:txBody>
          <a:bodyPr/>
          <a:lstStyle/>
          <a:p>
            <a:r>
              <a:rPr lang="en-US" dirty="0"/>
              <a:t>AtliQ is one of the leading telecom providers in India and launched its 5G plans in May 2022 along with other telecom providers.</a:t>
            </a:r>
          </a:p>
          <a:p>
            <a:endParaRPr lang="en-US" dirty="0"/>
          </a:p>
          <a:p>
            <a:r>
              <a:rPr lang="en-US" dirty="0"/>
              <a:t>However, the management noticed a decline in their active users and revenue growth post 5G launch in May 2022. AtliQ’s business director requested their analytics team to provide a comparison report of KPIs between pre and post-periods of the 5G launch. The management is keen to compare the performance between these periods and get insights that would enable them to make informed decisions to recover their active user rate and other key metrics. </a:t>
            </a:r>
            <a:endParaRPr lang="en-IN" dirty="0"/>
          </a:p>
        </p:txBody>
      </p:sp>
    </p:spTree>
    <p:extLst>
      <p:ext uri="{BB962C8B-B14F-4D97-AF65-F5344CB8AC3E}">
        <p14:creationId xmlns:p14="http://schemas.microsoft.com/office/powerpoint/2010/main" val="37214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D361-0E5F-9F8B-8D91-B78ED3AF72AF}"/>
              </a:ext>
            </a:extLst>
          </p:cNvPr>
          <p:cNvSpPr>
            <a:spLocks noGrp="1"/>
          </p:cNvSpPr>
          <p:nvPr>
            <p:ph type="title"/>
          </p:nvPr>
        </p:nvSpPr>
        <p:spPr>
          <a:xfrm>
            <a:off x="1676400" y="283375"/>
            <a:ext cx="8141029" cy="1188720"/>
          </a:xfrm>
        </p:spPr>
        <p:txBody>
          <a:bodyPr/>
          <a:lstStyle/>
          <a:p>
            <a:r>
              <a:rPr lang="en-IN" dirty="0"/>
              <a:t>KPI FOR TELECOM DOMAIN</a:t>
            </a:r>
          </a:p>
        </p:txBody>
      </p:sp>
      <p:sp>
        <p:nvSpPr>
          <p:cNvPr id="3" name="Content Placeholder 2">
            <a:extLst>
              <a:ext uri="{FF2B5EF4-FFF2-40B4-BE49-F238E27FC236}">
                <a16:creationId xmlns:a16="http://schemas.microsoft.com/office/drawing/2014/main" id="{89E1125B-B74B-A963-956D-029421689F89}"/>
              </a:ext>
            </a:extLst>
          </p:cNvPr>
          <p:cNvSpPr>
            <a:spLocks noGrp="1"/>
          </p:cNvSpPr>
          <p:nvPr>
            <p:ph idx="1"/>
          </p:nvPr>
        </p:nvSpPr>
        <p:spPr>
          <a:xfrm>
            <a:off x="1676400" y="1748118"/>
            <a:ext cx="8284464" cy="4419600"/>
          </a:xfrm>
        </p:spPr>
        <p:txBody>
          <a:bodyPr>
            <a:normAutofit fontScale="85000" lnSpcReduction="20000"/>
          </a:bodyPr>
          <a:lstStyle/>
          <a:p>
            <a:r>
              <a:rPr lang="en-IN" dirty="0"/>
              <a:t>Total Revenue</a:t>
            </a:r>
          </a:p>
          <a:p>
            <a:r>
              <a:rPr lang="en-IN" dirty="0"/>
              <a:t>Avg. Revenue </a:t>
            </a:r>
          </a:p>
          <a:p>
            <a:r>
              <a:rPr lang="en-IN" dirty="0"/>
              <a:t>Average Revenue Per User (ARPU)</a:t>
            </a:r>
          </a:p>
          <a:p>
            <a:r>
              <a:rPr lang="en-IN" dirty="0"/>
              <a:t>Total Active Users </a:t>
            </a:r>
          </a:p>
          <a:p>
            <a:r>
              <a:rPr lang="en-IN" dirty="0"/>
              <a:t>Total Unsubscribed Users</a:t>
            </a:r>
          </a:p>
          <a:p>
            <a:r>
              <a:rPr lang="en-IN" dirty="0"/>
              <a:t>Market Share %</a:t>
            </a:r>
          </a:p>
          <a:p>
            <a:r>
              <a:rPr lang="en-IN" dirty="0"/>
              <a:t>Revenue Before 5G</a:t>
            </a:r>
          </a:p>
          <a:p>
            <a:r>
              <a:rPr lang="en-IN" dirty="0"/>
              <a:t>Revenue After 5G</a:t>
            </a:r>
          </a:p>
          <a:p>
            <a:r>
              <a:rPr lang="en-IN" dirty="0"/>
              <a:t>ARPU Before 5G</a:t>
            </a:r>
          </a:p>
          <a:p>
            <a:r>
              <a:rPr lang="en-IN" dirty="0"/>
              <a:t>ARPU After 5G</a:t>
            </a:r>
          </a:p>
          <a:p>
            <a:r>
              <a:rPr lang="en-IN" dirty="0"/>
              <a:t>Active Users Before 5G</a:t>
            </a:r>
          </a:p>
          <a:p>
            <a:r>
              <a:rPr lang="en-IN" dirty="0"/>
              <a:t>Active Users After 5G</a:t>
            </a:r>
          </a:p>
          <a:p>
            <a:r>
              <a:rPr lang="en-IN" dirty="0"/>
              <a:t>Unsubscribed users Before 5G</a:t>
            </a:r>
          </a:p>
          <a:p>
            <a:r>
              <a:rPr lang="en-IN" dirty="0"/>
              <a:t>Unsubscribed users After 5G</a:t>
            </a:r>
          </a:p>
          <a:p>
            <a:endParaRPr lang="en-IN" dirty="0"/>
          </a:p>
          <a:p>
            <a:endParaRPr lang="en-IN" dirty="0"/>
          </a:p>
        </p:txBody>
      </p:sp>
    </p:spTree>
    <p:extLst>
      <p:ext uri="{BB962C8B-B14F-4D97-AF65-F5344CB8AC3E}">
        <p14:creationId xmlns:p14="http://schemas.microsoft.com/office/powerpoint/2010/main" val="342145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107E-07C7-67D3-6C5E-FB111581D3D0}"/>
              </a:ext>
            </a:extLst>
          </p:cNvPr>
          <p:cNvSpPr>
            <a:spLocks noGrp="1"/>
          </p:cNvSpPr>
          <p:nvPr>
            <p:ph type="title"/>
          </p:nvPr>
        </p:nvSpPr>
        <p:spPr>
          <a:xfrm>
            <a:off x="2231136" y="265445"/>
            <a:ext cx="7771280" cy="1188720"/>
          </a:xfrm>
        </p:spPr>
        <p:txBody>
          <a:bodyPr/>
          <a:lstStyle/>
          <a:p>
            <a:r>
              <a:rPr lang="en-IN" dirty="0"/>
              <a:t>Data duration</a:t>
            </a:r>
          </a:p>
        </p:txBody>
      </p:sp>
      <p:sp>
        <p:nvSpPr>
          <p:cNvPr id="3" name="Content Placeholder 2">
            <a:extLst>
              <a:ext uri="{FF2B5EF4-FFF2-40B4-BE49-F238E27FC236}">
                <a16:creationId xmlns:a16="http://schemas.microsoft.com/office/drawing/2014/main" id="{E2022187-1A3A-5A6D-BA51-7167202CEE3F}"/>
              </a:ext>
            </a:extLst>
          </p:cNvPr>
          <p:cNvSpPr>
            <a:spLocks noGrp="1"/>
          </p:cNvSpPr>
          <p:nvPr>
            <p:ph idx="1"/>
          </p:nvPr>
        </p:nvSpPr>
        <p:spPr>
          <a:xfrm>
            <a:off x="2231136" y="2295331"/>
            <a:ext cx="7771280" cy="3979963"/>
          </a:xfrm>
        </p:spPr>
        <p:txBody>
          <a:bodyPr/>
          <a:lstStyle/>
          <a:p>
            <a:r>
              <a:rPr lang="en-IN" dirty="0"/>
              <a:t>Data available for following Time Frame:-</a:t>
            </a:r>
          </a:p>
        </p:txBody>
      </p:sp>
      <p:cxnSp>
        <p:nvCxnSpPr>
          <p:cNvPr id="5" name="Straight Arrow Connector 4">
            <a:extLst>
              <a:ext uri="{FF2B5EF4-FFF2-40B4-BE49-F238E27FC236}">
                <a16:creationId xmlns:a16="http://schemas.microsoft.com/office/drawing/2014/main" id="{A9976395-79F5-59AA-6CE3-C32F69FDF74C}"/>
              </a:ext>
            </a:extLst>
          </p:cNvPr>
          <p:cNvCxnSpPr>
            <a:cxnSpLocks/>
          </p:cNvCxnSpPr>
          <p:nvPr/>
        </p:nvCxnSpPr>
        <p:spPr>
          <a:xfrm>
            <a:off x="5212976" y="3899647"/>
            <a:ext cx="1887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9B06D70-3AB2-AD03-E532-BB4A7FFC1ACA}"/>
              </a:ext>
            </a:extLst>
          </p:cNvPr>
          <p:cNvSpPr txBox="1"/>
          <p:nvPr/>
        </p:nvSpPr>
        <p:spPr>
          <a:xfrm>
            <a:off x="2886635" y="3714981"/>
            <a:ext cx="2008094" cy="369332"/>
          </a:xfrm>
          <a:prstGeom prst="rect">
            <a:avLst/>
          </a:prstGeom>
          <a:noFill/>
        </p:spPr>
        <p:txBody>
          <a:bodyPr wrap="square" rtlCol="0">
            <a:spAutoFit/>
          </a:bodyPr>
          <a:lstStyle/>
          <a:p>
            <a:r>
              <a:rPr lang="en-IN" dirty="0"/>
              <a:t>Jan, Feb, Mar &amp; Apr </a:t>
            </a:r>
          </a:p>
        </p:txBody>
      </p:sp>
      <p:sp>
        <p:nvSpPr>
          <p:cNvPr id="8" name="TextBox 7">
            <a:extLst>
              <a:ext uri="{FF2B5EF4-FFF2-40B4-BE49-F238E27FC236}">
                <a16:creationId xmlns:a16="http://schemas.microsoft.com/office/drawing/2014/main" id="{CEE6CF30-A93E-25E9-8B99-775262ABBEED}"/>
              </a:ext>
            </a:extLst>
          </p:cNvPr>
          <p:cNvSpPr txBox="1"/>
          <p:nvPr/>
        </p:nvSpPr>
        <p:spPr>
          <a:xfrm>
            <a:off x="3554504" y="4164054"/>
            <a:ext cx="672353" cy="369332"/>
          </a:xfrm>
          <a:prstGeom prst="rect">
            <a:avLst/>
          </a:prstGeom>
          <a:noFill/>
        </p:spPr>
        <p:txBody>
          <a:bodyPr wrap="square" rtlCol="0">
            <a:spAutoFit/>
          </a:bodyPr>
          <a:lstStyle/>
          <a:p>
            <a:r>
              <a:rPr lang="en-IN" dirty="0"/>
              <a:t>2022 </a:t>
            </a:r>
          </a:p>
        </p:txBody>
      </p:sp>
      <p:sp>
        <p:nvSpPr>
          <p:cNvPr id="9" name="TextBox 8">
            <a:extLst>
              <a:ext uri="{FF2B5EF4-FFF2-40B4-BE49-F238E27FC236}">
                <a16:creationId xmlns:a16="http://schemas.microsoft.com/office/drawing/2014/main" id="{961DB50D-5823-696C-259A-401BA0232D90}"/>
              </a:ext>
            </a:extLst>
          </p:cNvPr>
          <p:cNvSpPr txBox="1"/>
          <p:nvPr/>
        </p:nvSpPr>
        <p:spPr>
          <a:xfrm>
            <a:off x="3256427" y="3265908"/>
            <a:ext cx="1268508" cy="369332"/>
          </a:xfrm>
          <a:prstGeom prst="rect">
            <a:avLst/>
          </a:prstGeom>
          <a:noFill/>
        </p:spPr>
        <p:txBody>
          <a:bodyPr wrap="square" rtlCol="0">
            <a:spAutoFit/>
          </a:bodyPr>
          <a:lstStyle/>
          <a:p>
            <a:r>
              <a:rPr lang="en-IN" dirty="0"/>
              <a:t>Before 5G </a:t>
            </a:r>
          </a:p>
        </p:txBody>
      </p:sp>
      <p:sp>
        <p:nvSpPr>
          <p:cNvPr id="10" name="TextBox 9">
            <a:extLst>
              <a:ext uri="{FF2B5EF4-FFF2-40B4-BE49-F238E27FC236}">
                <a16:creationId xmlns:a16="http://schemas.microsoft.com/office/drawing/2014/main" id="{58846AFD-8729-6D0F-E0B2-91FA8BF6B4F0}"/>
              </a:ext>
            </a:extLst>
          </p:cNvPr>
          <p:cNvSpPr txBox="1"/>
          <p:nvPr/>
        </p:nvSpPr>
        <p:spPr>
          <a:xfrm>
            <a:off x="8086162" y="4164054"/>
            <a:ext cx="672353" cy="369332"/>
          </a:xfrm>
          <a:prstGeom prst="rect">
            <a:avLst/>
          </a:prstGeom>
          <a:noFill/>
        </p:spPr>
        <p:txBody>
          <a:bodyPr wrap="square" rtlCol="0">
            <a:spAutoFit/>
          </a:bodyPr>
          <a:lstStyle/>
          <a:p>
            <a:r>
              <a:rPr lang="en-IN" dirty="0"/>
              <a:t>2022 </a:t>
            </a:r>
          </a:p>
        </p:txBody>
      </p:sp>
      <p:sp>
        <p:nvSpPr>
          <p:cNvPr id="12" name="TextBox 11">
            <a:extLst>
              <a:ext uri="{FF2B5EF4-FFF2-40B4-BE49-F238E27FC236}">
                <a16:creationId xmlns:a16="http://schemas.microsoft.com/office/drawing/2014/main" id="{5AE011A2-6259-34C0-053D-0F722B1CEA2F}"/>
              </a:ext>
            </a:extLst>
          </p:cNvPr>
          <p:cNvSpPr txBox="1"/>
          <p:nvPr/>
        </p:nvSpPr>
        <p:spPr>
          <a:xfrm>
            <a:off x="7481044" y="3714981"/>
            <a:ext cx="1882590" cy="369332"/>
          </a:xfrm>
          <a:prstGeom prst="rect">
            <a:avLst/>
          </a:prstGeom>
          <a:noFill/>
        </p:spPr>
        <p:txBody>
          <a:bodyPr wrap="square" rtlCol="0">
            <a:spAutoFit/>
          </a:bodyPr>
          <a:lstStyle/>
          <a:p>
            <a:r>
              <a:rPr lang="en-IN" dirty="0"/>
              <a:t>May, Jun, Jul &amp; Aug </a:t>
            </a:r>
          </a:p>
        </p:txBody>
      </p:sp>
      <p:sp>
        <p:nvSpPr>
          <p:cNvPr id="15" name="TextBox 14">
            <a:extLst>
              <a:ext uri="{FF2B5EF4-FFF2-40B4-BE49-F238E27FC236}">
                <a16:creationId xmlns:a16="http://schemas.microsoft.com/office/drawing/2014/main" id="{D5E5F3BB-6710-D648-A24D-9FF71E6C860E}"/>
              </a:ext>
            </a:extLst>
          </p:cNvPr>
          <p:cNvSpPr txBox="1"/>
          <p:nvPr/>
        </p:nvSpPr>
        <p:spPr>
          <a:xfrm>
            <a:off x="7911350" y="3265908"/>
            <a:ext cx="1021976" cy="369332"/>
          </a:xfrm>
          <a:prstGeom prst="rect">
            <a:avLst/>
          </a:prstGeom>
          <a:noFill/>
        </p:spPr>
        <p:txBody>
          <a:bodyPr wrap="square" rtlCol="0">
            <a:spAutoFit/>
          </a:bodyPr>
          <a:lstStyle/>
          <a:p>
            <a:r>
              <a:rPr lang="en-IN" dirty="0"/>
              <a:t>After 5G </a:t>
            </a:r>
          </a:p>
        </p:txBody>
      </p:sp>
      <p:sp>
        <p:nvSpPr>
          <p:cNvPr id="16" name="Rectangle: Rounded Corners 15">
            <a:extLst>
              <a:ext uri="{FF2B5EF4-FFF2-40B4-BE49-F238E27FC236}">
                <a16:creationId xmlns:a16="http://schemas.microsoft.com/office/drawing/2014/main" id="{3CB3244E-8F88-47D3-5D6D-9585F3D9F80D}"/>
              </a:ext>
            </a:extLst>
          </p:cNvPr>
          <p:cNvSpPr/>
          <p:nvPr/>
        </p:nvSpPr>
        <p:spPr>
          <a:xfrm>
            <a:off x="2711825" y="3101788"/>
            <a:ext cx="2294965" cy="1511312"/>
          </a:xfrm>
          <a:prstGeom prst="roundRect">
            <a:avLst/>
          </a:prstGeom>
          <a:solidFill>
            <a:schemeClr val="accent1">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BCEADC1F-3535-CE22-ECC3-72EDED7495C2}"/>
              </a:ext>
            </a:extLst>
          </p:cNvPr>
          <p:cNvSpPr/>
          <p:nvPr/>
        </p:nvSpPr>
        <p:spPr>
          <a:xfrm>
            <a:off x="7274855" y="3101788"/>
            <a:ext cx="2294965" cy="1511312"/>
          </a:xfrm>
          <a:prstGeom prst="roundRect">
            <a:avLst/>
          </a:prstGeom>
          <a:solidFill>
            <a:schemeClr val="accent1">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986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D0E5C5-54F1-331A-BAD1-9B6B866D5631}"/>
              </a:ext>
            </a:extLst>
          </p:cNvPr>
          <p:cNvPicPr>
            <a:picLocks noChangeAspect="1"/>
          </p:cNvPicPr>
          <p:nvPr/>
        </p:nvPicPr>
        <p:blipFill>
          <a:blip r:embed="rId2"/>
          <a:stretch>
            <a:fillRect/>
          </a:stretch>
        </p:blipFill>
        <p:spPr>
          <a:xfrm>
            <a:off x="2398073" y="1408922"/>
            <a:ext cx="7109822" cy="5225143"/>
          </a:xfrm>
          <a:prstGeom prst="rect">
            <a:avLst/>
          </a:prstGeom>
        </p:spPr>
      </p:pic>
      <p:sp>
        <p:nvSpPr>
          <p:cNvPr id="7" name="Rectangle: Rounded Corners 6">
            <a:extLst>
              <a:ext uri="{FF2B5EF4-FFF2-40B4-BE49-F238E27FC236}">
                <a16:creationId xmlns:a16="http://schemas.microsoft.com/office/drawing/2014/main" id="{0CBD834A-A634-BE9A-344B-0795CA6ECB37}"/>
              </a:ext>
            </a:extLst>
          </p:cNvPr>
          <p:cNvSpPr/>
          <p:nvPr/>
        </p:nvSpPr>
        <p:spPr>
          <a:xfrm>
            <a:off x="5551714" y="1558211"/>
            <a:ext cx="1492898" cy="4469365"/>
          </a:xfrm>
          <a:prstGeom prst="roundRect">
            <a:avLst/>
          </a:prstGeom>
          <a:solidFill>
            <a:schemeClr val="accent4">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BE6232-429B-6148-44BA-6497425EEDB7}"/>
              </a:ext>
            </a:extLst>
          </p:cNvPr>
          <p:cNvSpPr txBox="1"/>
          <p:nvPr/>
        </p:nvSpPr>
        <p:spPr>
          <a:xfrm>
            <a:off x="5710335" y="6112191"/>
            <a:ext cx="1492898" cy="369332"/>
          </a:xfrm>
          <a:prstGeom prst="rect">
            <a:avLst/>
          </a:prstGeom>
          <a:noFill/>
        </p:spPr>
        <p:txBody>
          <a:bodyPr wrap="square" rtlCol="0">
            <a:spAutoFit/>
          </a:bodyPr>
          <a:lstStyle/>
          <a:p>
            <a:r>
              <a:rPr lang="en-IN" dirty="0"/>
              <a:t>FACT Table</a:t>
            </a:r>
          </a:p>
        </p:txBody>
      </p:sp>
      <p:sp>
        <p:nvSpPr>
          <p:cNvPr id="9" name="TextBox 8">
            <a:extLst>
              <a:ext uri="{FF2B5EF4-FFF2-40B4-BE49-F238E27FC236}">
                <a16:creationId xmlns:a16="http://schemas.microsoft.com/office/drawing/2014/main" id="{74657155-BFF8-878F-1C72-F0543B722C85}"/>
              </a:ext>
            </a:extLst>
          </p:cNvPr>
          <p:cNvSpPr txBox="1"/>
          <p:nvPr/>
        </p:nvSpPr>
        <p:spPr>
          <a:xfrm>
            <a:off x="653143" y="363894"/>
            <a:ext cx="7296539" cy="707886"/>
          </a:xfrm>
          <a:prstGeom prst="rect">
            <a:avLst/>
          </a:prstGeom>
          <a:noFill/>
        </p:spPr>
        <p:txBody>
          <a:bodyPr wrap="square" rtlCol="0">
            <a:spAutoFit/>
          </a:bodyPr>
          <a:lstStyle/>
          <a:p>
            <a:r>
              <a:rPr lang="en-IN" sz="4000" dirty="0"/>
              <a:t>DATA MODELLING </a:t>
            </a:r>
            <a:r>
              <a:rPr lang="en-IN" dirty="0"/>
              <a:t>:-</a:t>
            </a:r>
          </a:p>
        </p:txBody>
      </p:sp>
    </p:spTree>
    <p:extLst>
      <p:ext uri="{BB962C8B-B14F-4D97-AF65-F5344CB8AC3E}">
        <p14:creationId xmlns:p14="http://schemas.microsoft.com/office/powerpoint/2010/main" val="25967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06970-9658-6C1E-DA2F-2BDAB1DF0EEE}"/>
              </a:ext>
            </a:extLst>
          </p:cNvPr>
          <p:cNvPicPr>
            <a:picLocks noChangeAspect="1"/>
          </p:cNvPicPr>
          <p:nvPr/>
        </p:nvPicPr>
        <p:blipFill>
          <a:blip r:embed="rId2"/>
          <a:stretch>
            <a:fillRect/>
          </a:stretch>
        </p:blipFill>
        <p:spPr>
          <a:xfrm>
            <a:off x="1570993" y="1591596"/>
            <a:ext cx="9050013" cy="4925112"/>
          </a:xfrm>
          <a:prstGeom prst="rect">
            <a:avLst/>
          </a:prstGeom>
        </p:spPr>
      </p:pic>
      <p:sp>
        <p:nvSpPr>
          <p:cNvPr id="4" name="TextBox 3">
            <a:extLst>
              <a:ext uri="{FF2B5EF4-FFF2-40B4-BE49-F238E27FC236}">
                <a16:creationId xmlns:a16="http://schemas.microsoft.com/office/drawing/2014/main" id="{8A8A69B9-E2BA-2F56-EB95-B1A9CF2BFFEF}"/>
              </a:ext>
            </a:extLst>
          </p:cNvPr>
          <p:cNvSpPr txBox="1"/>
          <p:nvPr/>
        </p:nvSpPr>
        <p:spPr>
          <a:xfrm>
            <a:off x="737117" y="345233"/>
            <a:ext cx="7595119" cy="707886"/>
          </a:xfrm>
          <a:prstGeom prst="rect">
            <a:avLst/>
          </a:prstGeom>
          <a:noFill/>
        </p:spPr>
        <p:txBody>
          <a:bodyPr wrap="square" rtlCol="0">
            <a:spAutoFit/>
          </a:bodyPr>
          <a:lstStyle/>
          <a:p>
            <a:r>
              <a:rPr lang="en-IN" sz="4000" dirty="0"/>
              <a:t>RELATIONSHIPS (One to Many):-</a:t>
            </a:r>
          </a:p>
        </p:txBody>
      </p:sp>
    </p:spTree>
    <p:extLst>
      <p:ext uri="{BB962C8B-B14F-4D97-AF65-F5344CB8AC3E}">
        <p14:creationId xmlns:p14="http://schemas.microsoft.com/office/powerpoint/2010/main" val="94278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CB327-2ED0-388C-D280-17435F00E246}"/>
              </a:ext>
            </a:extLst>
          </p:cNvPr>
          <p:cNvPicPr>
            <a:picLocks noChangeAspect="1"/>
          </p:cNvPicPr>
          <p:nvPr/>
        </p:nvPicPr>
        <p:blipFill>
          <a:blip r:embed="rId2"/>
          <a:stretch>
            <a:fillRect/>
          </a:stretch>
        </p:blipFill>
        <p:spPr>
          <a:xfrm>
            <a:off x="95618" y="340564"/>
            <a:ext cx="3782944" cy="2593913"/>
          </a:xfrm>
          <a:prstGeom prst="rect">
            <a:avLst/>
          </a:prstGeom>
        </p:spPr>
      </p:pic>
      <p:pic>
        <p:nvPicPr>
          <p:cNvPr id="5" name="Picture 4">
            <a:extLst>
              <a:ext uri="{FF2B5EF4-FFF2-40B4-BE49-F238E27FC236}">
                <a16:creationId xmlns:a16="http://schemas.microsoft.com/office/drawing/2014/main" id="{F9755CFA-7A8E-1B50-83FE-97C43CB4F971}"/>
              </a:ext>
            </a:extLst>
          </p:cNvPr>
          <p:cNvPicPr>
            <a:picLocks noChangeAspect="1"/>
          </p:cNvPicPr>
          <p:nvPr/>
        </p:nvPicPr>
        <p:blipFill>
          <a:blip r:embed="rId3"/>
          <a:stretch>
            <a:fillRect/>
          </a:stretch>
        </p:blipFill>
        <p:spPr>
          <a:xfrm>
            <a:off x="95617" y="3672512"/>
            <a:ext cx="3733319" cy="2533263"/>
          </a:xfrm>
          <a:prstGeom prst="rect">
            <a:avLst/>
          </a:prstGeom>
        </p:spPr>
      </p:pic>
      <p:pic>
        <p:nvPicPr>
          <p:cNvPr id="7" name="Picture 6">
            <a:extLst>
              <a:ext uri="{FF2B5EF4-FFF2-40B4-BE49-F238E27FC236}">
                <a16:creationId xmlns:a16="http://schemas.microsoft.com/office/drawing/2014/main" id="{825CBEF4-4264-30DA-2D95-2F03443478EB}"/>
              </a:ext>
            </a:extLst>
          </p:cNvPr>
          <p:cNvPicPr>
            <a:picLocks noChangeAspect="1"/>
          </p:cNvPicPr>
          <p:nvPr/>
        </p:nvPicPr>
        <p:blipFill>
          <a:blip r:embed="rId4"/>
          <a:stretch>
            <a:fillRect/>
          </a:stretch>
        </p:blipFill>
        <p:spPr>
          <a:xfrm>
            <a:off x="4066592" y="340565"/>
            <a:ext cx="3872377" cy="2593912"/>
          </a:xfrm>
          <a:prstGeom prst="rect">
            <a:avLst/>
          </a:prstGeom>
        </p:spPr>
      </p:pic>
      <p:pic>
        <p:nvPicPr>
          <p:cNvPr id="9" name="Picture 8">
            <a:extLst>
              <a:ext uri="{FF2B5EF4-FFF2-40B4-BE49-F238E27FC236}">
                <a16:creationId xmlns:a16="http://schemas.microsoft.com/office/drawing/2014/main" id="{5D297EA8-0CC8-7C93-7D6F-748AFE103983}"/>
              </a:ext>
            </a:extLst>
          </p:cNvPr>
          <p:cNvPicPr>
            <a:picLocks noChangeAspect="1"/>
          </p:cNvPicPr>
          <p:nvPr/>
        </p:nvPicPr>
        <p:blipFill>
          <a:blip r:embed="rId5"/>
          <a:stretch>
            <a:fillRect/>
          </a:stretch>
        </p:blipFill>
        <p:spPr>
          <a:xfrm>
            <a:off x="4066592" y="3672510"/>
            <a:ext cx="3872377" cy="2533263"/>
          </a:xfrm>
          <a:prstGeom prst="rect">
            <a:avLst/>
          </a:prstGeom>
        </p:spPr>
      </p:pic>
      <p:pic>
        <p:nvPicPr>
          <p:cNvPr id="11" name="Picture 10">
            <a:extLst>
              <a:ext uri="{FF2B5EF4-FFF2-40B4-BE49-F238E27FC236}">
                <a16:creationId xmlns:a16="http://schemas.microsoft.com/office/drawing/2014/main" id="{0B8CB3E3-8DAF-D181-61C6-31C83A823FE3}"/>
              </a:ext>
            </a:extLst>
          </p:cNvPr>
          <p:cNvPicPr>
            <a:picLocks noChangeAspect="1"/>
          </p:cNvPicPr>
          <p:nvPr/>
        </p:nvPicPr>
        <p:blipFill>
          <a:blip r:embed="rId6"/>
          <a:stretch>
            <a:fillRect/>
          </a:stretch>
        </p:blipFill>
        <p:spPr>
          <a:xfrm>
            <a:off x="8151014" y="340567"/>
            <a:ext cx="3945368" cy="2593910"/>
          </a:xfrm>
          <a:prstGeom prst="rect">
            <a:avLst/>
          </a:prstGeom>
        </p:spPr>
      </p:pic>
      <p:pic>
        <p:nvPicPr>
          <p:cNvPr id="13" name="Picture 12">
            <a:extLst>
              <a:ext uri="{FF2B5EF4-FFF2-40B4-BE49-F238E27FC236}">
                <a16:creationId xmlns:a16="http://schemas.microsoft.com/office/drawing/2014/main" id="{91F42764-4CC2-3221-B343-78798B57125F}"/>
              </a:ext>
            </a:extLst>
          </p:cNvPr>
          <p:cNvPicPr>
            <a:picLocks noChangeAspect="1"/>
          </p:cNvPicPr>
          <p:nvPr/>
        </p:nvPicPr>
        <p:blipFill>
          <a:blip r:embed="rId7"/>
          <a:stretch>
            <a:fillRect/>
          </a:stretch>
        </p:blipFill>
        <p:spPr>
          <a:xfrm>
            <a:off x="8174379" y="3672511"/>
            <a:ext cx="3949740" cy="2503677"/>
          </a:xfrm>
          <a:prstGeom prst="rect">
            <a:avLst/>
          </a:prstGeom>
        </p:spPr>
      </p:pic>
      <p:sp>
        <p:nvSpPr>
          <p:cNvPr id="15" name="TextBox 14">
            <a:extLst>
              <a:ext uri="{FF2B5EF4-FFF2-40B4-BE49-F238E27FC236}">
                <a16:creationId xmlns:a16="http://schemas.microsoft.com/office/drawing/2014/main" id="{790D6FEC-9CFE-7903-C17B-00CB130C76FF}"/>
              </a:ext>
            </a:extLst>
          </p:cNvPr>
          <p:cNvSpPr txBox="1"/>
          <p:nvPr/>
        </p:nvSpPr>
        <p:spPr>
          <a:xfrm>
            <a:off x="884749" y="2997072"/>
            <a:ext cx="2303929" cy="369332"/>
          </a:xfrm>
          <a:prstGeom prst="rect">
            <a:avLst/>
          </a:prstGeom>
          <a:noFill/>
        </p:spPr>
        <p:txBody>
          <a:bodyPr wrap="square" rtlCol="0">
            <a:spAutoFit/>
          </a:bodyPr>
          <a:lstStyle/>
          <a:p>
            <a:r>
              <a:rPr lang="en-IN" dirty="0"/>
              <a:t>Total KPIs Dashboard</a:t>
            </a:r>
          </a:p>
        </p:txBody>
      </p:sp>
      <p:sp>
        <p:nvSpPr>
          <p:cNvPr id="18" name="TextBox 17">
            <a:extLst>
              <a:ext uri="{FF2B5EF4-FFF2-40B4-BE49-F238E27FC236}">
                <a16:creationId xmlns:a16="http://schemas.microsoft.com/office/drawing/2014/main" id="{8839C281-5D7E-534B-33CE-4F29EE0D7C0B}"/>
              </a:ext>
            </a:extLst>
          </p:cNvPr>
          <p:cNvSpPr txBox="1"/>
          <p:nvPr/>
        </p:nvSpPr>
        <p:spPr>
          <a:xfrm>
            <a:off x="4941472" y="2996758"/>
            <a:ext cx="2303929" cy="369332"/>
          </a:xfrm>
          <a:prstGeom prst="rect">
            <a:avLst/>
          </a:prstGeom>
          <a:noFill/>
        </p:spPr>
        <p:txBody>
          <a:bodyPr wrap="square" rtlCol="0">
            <a:spAutoFit/>
          </a:bodyPr>
          <a:lstStyle/>
          <a:p>
            <a:r>
              <a:rPr lang="en-IN" dirty="0"/>
              <a:t>Avg. KPIs Dashboard</a:t>
            </a:r>
          </a:p>
        </p:txBody>
      </p:sp>
      <p:sp>
        <p:nvSpPr>
          <p:cNvPr id="19" name="TextBox 18">
            <a:extLst>
              <a:ext uri="{FF2B5EF4-FFF2-40B4-BE49-F238E27FC236}">
                <a16:creationId xmlns:a16="http://schemas.microsoft.com/office/drawing/2014/main" id="{F93AB8DD-B9C9-424F-CF5E-9491C3670D39}"/>
              </a:ext>
            </a:extLst>
          </p:cNvPr>
          <p:cNvSpPr txBox="1"/>
          <p:nvPr/>
        </p:nvSpPr>
        <p:spPr>
          <a:xfrm>
            <a:off x="8926910" y="3000823"/>
            <a:ext cx="2393576" cy="369332"/>
          </a:xfrm>
          <a:prstGeom prst="rect">
            <a:avLst/>
          </a:prstGeom>
          <a:noFill/>
        </p:spPr>
        <p:txBody>
          <a:bodyPr wrap="square" rtlCol="0">
            <a:spAutoFit/>
          </a:bodyPr>
          <a:lstStyle/>
          <a:p>
            <a:r>
              <a:rPr lang="en-IN" dirty="0"/>
              <a:t>Home Page Dashboard</a:t>
            </a:r>
          </a:p>
        </p:txBody>
      </p:sp>
      <p:sp>
        <p:nvSpPr>
          <p:cNvPr id="20" name="TextBox 19">
            <a:extLst>
              <a:ext uri="{FF2B5EF4-FFF2-40B4-BE49-F238E27FC236}">
                <a16:creationId xmlns:a16="http://schemas.microsoft.com/office/drawing/2014/main" id="{82CA1ED5-2415-13EB-E020-5A7FE62DB7D2}"/>
              </a:ext>
            </a:extLst>
          </p:cNvPr>
          <p:cNvSpPr txBox="1"/>
          <p:nvPr/>
        </p:nvSpPr>
        <p:spPr>
          <a:xfrm>
            <a:off x="645805" y="6327054"/>
            <a:ext cx="2781815" cy="369332"/>
          </a:xfrm>
          <a:prstGeom prst="rect">
            <a:avLst/>
          </a:prstGeom>
          <a:noFill/>
        </p:spPr>
        <p:txBody>
          <a:bodyPr wrap="square" rtlCol="0">
            <a:spAutoFit/>
          </a:bodyPr>
          <a:lstStyle/>
          <a:p>
            <a:r>
              <a:rPr lang="en-IN" dirty="0"/>
              <a:t>Market Share % Dashboard</a:t>
            </a:r>
          </a:p>
        </p:txBody>
      </p:sp>
      <p:sp>
        <p:nvSpPr>
          <p:cNvPr id="21" name="TextBox 20">
            <a:extLst>
              <a:ext uri="{FF2B5EF4-FFF2-40B4-BE49-F238E27FC236}">
                <a16:creationId xmlns:a16="http://schemas.microsoft.com/office/drawing/2014/main" id="{E13B6BC1-92A7-A846-875D-1C638D314F93}"/>
              </a:ext>
            </a:extLst>
          </p:cNvPr>
          <p:cNvSpPr txBox="1"/>
          <p:nvPr/>
        </p:nvSpPr>
        <p:spPr>
          <a:xfrm>
            <a:off x="4850126" y="6303159"/>
            <a:ext cx="2305308" cy="369332"/>
          </a:xfrm>
          <a:prstGeom prst="rect">
            <a:avLst/>
          </a:prstGeom>
          <a:noFill/>
        </p:spPr>
        <p:txBody>
          <a:bodyPr wrap="square" rtlCol="0">
            <a:spAutoFit/>
          </a:bodyPr>
          <a:lstStyle/>
          <a:p>
            <a:r>
              <a:rPr lang="en-IN" dirty="0"/>
              <a:t>Plans KPIs Dashboard</a:t>
            </a:r>
          </a:p>
        </p:txBody>
      </p:sp>
      <p:sp>
        <p:nvSpPr>
          <p:cNvPr id="22" name="TextBox 21">
            <a:extLst>
              <a:ext uri="{FF2B5EF4-FFF2-40B4-BE49-F238E27FC236}">
                <a16:creationId xmlns:a16="http://schemas.microsoft.com/office/drawing/2014/main" id="{CE5FFD2D-6D79-91F1-86C7-49B62F431763}"/>
              </a:ext>
            </a:extLst>
          </p:cNvPr>
          <p:cNvSpPr txBox="1"/>
          <p:nvPr/>
        </p:nvSpPr>
        <p:spPr>
          <a:xfrm>
            <a:off x="8316165" y="6327054"/>
            <a:ext cx="3615066" cy="369332"/>
          </a:xfrm>
          <a:prstGeom prst="rect">
            <a:avLst/>
          </a:prstGeom>
          <a:noFill/>
        </p:spPr>
        <p:txBody>
          <a:bodyPr wrap="square" rtlCol="0">
            <a:spAutoFit/>
          </a:bodyPr>
          <a:lstStyle/>
          <a:p>
            <a:r>
              <a:rPr lang="en-IN" dirty="0"/>
              <a:t>Matrix/Top &amp; Bottom N Dashboard</a:t>
            </a:r>
          </a:p>
        </p:txBody>
      </p:sp>
      <p:cxnSp>
        <p:nvCxnSpPr>
          <p:cNvPr id="24" name="Straight Connector 23">
            <a:extLst>
              <a:ext uri="{FF2B5EF4-FFF2-40B4-BE49-F238E27FC236}">
                <a16:creationId xmlns:a16="http://schemas.microsoft.com/office/drawing/2014/main" id="{02536209-5843-3D91-09AE-0A68130621FC}"/>
              </a:ext>
            </a:extLst>
          </p:cNvPr>
          <p:cNvCxnSpPr/>
          <p:nvPr/>
        </p:nvCxnSpPr>
        <p:spPr>
          <a:xfrm>
            <a:off x="62753" y="3429000"/>
            <a:ext cx="12061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6775DB-E248-C712-FC6B-D1756E76B5A3}"/>
              </a:ext>
            </a:extLst>
          </p:cNvPr>
          <p:cNvCxnSpPr/>
          <p:nvPr/>
        </p:nvCxnSpPr>
        <p:spPr>
          <a:xfrm>
            <a:off x="3947764" y="30159"/>
            <a:ext cx="0" cy="6696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C89C1B-FA83-EA02-E03F-17E0E8205330}"/>
              </a:ext>
            </a:extLst>
          </p:cNvPr>
          <p:cNvCxnSpPr/>
          <p:nvPr/>
        </p:nvCxnSpPr>
        <p:spPr>
          <a:xfrm>
            <a:off x="8037754" y="60318"/>
            <a:ext cx="0" cy="66662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865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425</TotalTime>
  <Words>225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Telecom domain </vt:lpstr>
      <vt:lpstr>PROBLEM STATEMENT</vt:lpstr>
      <vt:lpstr>KPI FOR TELECOM DOMAIN</vt:lpstr>
      <vt:lpstr>Data duration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domain </dc:title>
  <dc:creator>Omkar Gadade</dc:creator>
  <cp:lastModifiedBy>Omkar Gadade</cp:lastModifiedBy>
  <cp:revision>12</cp:revision>
  <dcterms:created xsi:type="dcterms:W3CDTF">2024-05-06T06:06:29Z</dcterms:created>
  <dcterms:modified xsi:type="dcterms:W3CDTF">2024-05-06T13:12:09Z</dcterms:modified>
</cp:coreProperties>
</file>