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Omkar-Gadade/Weekly-Sales-Forecast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mkar-Gadade/Weekly-Sales-Forecasting/tree/main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file/d/1_eZbCfeGQFNcPRDvhAOKWD8vyvb8Kz8N/view?usp=drive_link" TargetMode="External"/><Relationship Id="rId4" Type="http://schemas.openxmlformats.org/officeDocument/2006/relationships/hyperlink" Target="https://www.linkedin.com/in/omkar-gadade-b45610188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B811F-6C69-1235-74C5-A8750196EB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481232"/>
          </a:xfrm>
        </p:spPr>
        <p:txBody>
          <a:bodyPr/>
          <a:lstStyle/>
          <a:p>
            <a:r>
              <a:rPr lang="en-IN" dirty="0"/>
              <a:t>Weekly Forecast ML Assignment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F9727-C6C5-39CA-E542-A70402F47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GITHUB repo: </a:t>
            </a:r>
            <a:r>
              <a:rPr lang="en-IN" dirty="0">
                <a:hlinkClick r:id="rId2"/>
              </a:rPr>
              <a:t>repo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568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C58E3-C35F-988B-A178-771EC41FD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51B60-CA17-CE58-6FF1-071A00D1B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3718" y="2603499"/>
            <a:ext cx="3953435" cy="3815229"/>
          </a:xfrm>
        </p:spPr>
        <p:txBody>
          <a:bodyPr/>
          <a:lstStyle/>
          <a:p>
            <a:r>
              <a:rPr lang="en-IN" dirty="0"/>
              <a:t>We calculate the Sales Quantity by Category using boxplot</a:t>
            </a:r>
          </a:p>
          <a:p>
            <a:r>
              <a:rPr lang="en-IN" dirty="0"/>
              <a:t>We find that the sales quantity for the cat3 category is highest with more outliers up to 8000 quantities sold</a:t>
            </a:r>
          </a:p>
          <a:p>
            <a:r>
              <a:rPr lang="en-IN" dirty="0"/>
              <a:t>The boxplot states that the mean is mostly around 400 to 500 for cat3 but there are quantities sold more than 8000 also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43AC58-7523-784F-D18D-55893AC0E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08024"/>
            <a:ext cx="5029461" cy="440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819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F21B9-0BDD-653F-8365-253688F56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Modelling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ABBB8-C17C-98AA-7146-0E5F7784B7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424" y="2465294"/>
            <a:ext cx="4536141" cy="4168588"/>
          </a:xfrm>
        </p:spPr>
        <p:txBody>
          <a:bodyPr/>
          <a:lstStyle/>
          <a:p>
            <a:r>
              <a:rPr lang="en-IN" dirty="0"/>
              <a:t>This is the start of the Forecast Modelling Notebook</a:t>
            </a:r>
          </a:p>
          <a:p>
            <a:r>
              <a:rPr lang="en-IN" dirty="0"/>
              <a:t>Usual imports are done </a:t>
            </a:r>
          </a:p>
          <a:p>
            <a:r>
              <a:rPr lang="en-IN" dirty="0"/>
              <a:t>File is read and Output folders are set up to save our final pkl and csv files</a:t>
            </a:r>
          </a:p>
          <a:p>
            <a:r>
              <a:rPr lang="en-IN" dirty="0"/>
              <a:t>Data frame Columns are normalised to small letters</a:t>
            </a:r>
          </a:p>
          <a:p>
            <a:r>
              <a:rPr lang="en-IN" dirty="0"/>
              <a:t>We are currently performing Forecast on the </a:t>
            </a:r>
            <a:r>
              <a:rPr lang="en-IN" b="1" dirty="0"/>
              <a:t>Prophet</a:t>
            </a:r>
            <a:r>
              <a:rPr lang="en-IN" dirty="0"/>
              <a:t> model by Facebook/Meta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4611B5-1F3D-98F3-59A3-6A8EDCA96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685" y="1981200"/>
            <a:ext cx="5672292" cy="4765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757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452D3-1B31-BB90-A2DB-E12603F43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Modelling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CDB5-2167-3436-799B-A1C7047CF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354" y="2558677"/>
            <a:ext cx="3963893" cy="3671794"/>
          </a:xfrm>
        </p:spPr>
        <p:txBody>
          <a:bodyPr/>
          <a:lstStyle/>
          <a:p>
            <a:r>
              <a:rPr lang="en-IN" dirty="0"/>
              <a:t>We </a:t>
            </a:r>
            <a:r>
              <a:rPr lang="en-US" i="1" dirty="0"/>
              <a:t>Loop through all unique serial numbers and run Prophet forecasting for each serial no and calculate the monthly accuracy for validation data months i.e. 6, 7 and 8 (june- July - august 2024)</a:t>
            </a:r>
          </a:p>
          <a:p>
            <a:r>
              <a:rPr lang="en-US" i="1" dirty="0"/>
              <a:t>And also Mean Monthly Validation accuracy is calculated for each serial number since there are three months in validation set</a:t>
            </a:r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5403E6-24C5-1480-3BAF-E7D3E1AEC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83" y="1708180"/>
            <a:ext cx="4367306" cy="499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75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CE7E9-7902-FD06-81FC-AD8F9ECA3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Modelling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DE1A9-48DA-79ED-1953-785972B9B2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2603499"/>
            <a:ext cx="3496237" cy="3902291"/>
          </a:xfrm>
        </p:spPr>
        <p:txBody>
          <a:bodyPr/>
          <a:lstStyle/>
          <a:p>
            <a:r>
              <a:rPr lang="en-US" sz="1600" dirty="0"/>
              <a:t>Loop through all unique serial numbers and run Prophet forecasting for each hyperparameter configuration of the Prophet Model </a:t>
            </a:r>
          </a:p>
          <a:p>
            <a:r>
              <a:rPr lang="en-US" sz="1600" dirty="0"/>
              <a:t>There are a total of 12 configurations for each Serialno and we save the model with best params in </a:t>
            </a:r>
            <a:r>
              <a:rPr lang="en-US" sz="1600" dirty="0" err="1"/>
              <a:t>pkl</a:t>
            </a:r>
            <a:r>
              <a:rPr lang="en-US" sz="1600" dirty="0"/>
              <a:t> file</a:t>
            </a:r>
          </a:p>
          <a:p>
            <a:r>
              <a:rPr lang="en-US" sz="1600" i="1" dirty="0"/>
              <a:t>Serial no 4 has 2 Brands B1 and B2 hence we need to save Two models for it</a:t>
            </a:r>
            <a:endParaRPr lang="en-US" sz="16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D3880D0-8239-6243-606D-3B173163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388" y="2399897"/>
            <a:ext cx="7513544" cy="410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692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AD881-40EC-1D79-57A8-7FF6DF8DB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Modelling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6A28A-625F-49F1-E809-55A2FD85F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249" y="2657289"/>
            <a:ext cx="4232834" cy="3824194"/>
          </a:xfrm>
        </p:spPr>
        <p:txBody>
          <a:bodyPr>
            <a:normAutofit lnSpcReduction="10000"/>
          </a:bodyPr>
          <a:lstStyle/>
          <a:p>
            <a:r>
              <a:rPr lang="en-IN" dirty="0"/>
              <a:t>For Serial No 1 Model best accuracy is 59.46%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Serial No 2 Model best accuracy is 30.44%</a:t>
            </a:r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For Serial No 3 Model best accuracy is -0.1389</a:t>
            </a:r>
          </a:p>
          <a:p>
            <a:endParaRPr lang="en-IN" dirty="0"/>
          </a:p>
          <a:p>
            <a:r>
              <a:rPr lang="en-IN" dirty="0"/>
              <a:t>For Serial No 5 Model Best accuracy is -78.62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BDD2A6-25EF-662B-0D81-9BD8E5AFB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8663" y="2657289"/>
            <a:ext cx="7701538" cy="706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D9444-EE92-D2EF-635F-A190A0F63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661" y="3838779"/>
            <a:ext cx="7701539" cy="6110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E039F1-FC44-7E10-2164-8FE12229E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661" y="4924377"/>
            <a:ext cx="7701539" cy="5932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241EE9-40DB-B34C-6CA7-E57AEBAEF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8661" y="5861376"/>
            <a:ext cx="7701539" cy="857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687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FB6C-8D21-D71F-D359-2533050CA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Modelling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10696-8FC4-ACB2-70BB-826BAD1AD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3578411" cy="3761441"/>
          </a:xfrm>
        </p:spPr>
        <p:txBody>
          <a:bodyPr/>
          <a:lstStyle/>
          <a:p>
            <a:r>
              <a:rPr lang="en-IN" dirty="0"/>
              <a:t>For serial Number 4 since it has two Keys 4_B1 and 4_B2 hence we make two models for it </a:t>
            </a:r>
          </a:p>
          <a:p>
            <a:r>
              <a:rPr lang="en-IN" dirty="0"/>
              <a:t>For Serial No 4 (B1) model accuracy is 40.64% </a:t>
            </a:r>
          </a:p>
          <a:p>
            <a:endParaRPr lang="en-IN" dirty="0"/>
          </a:p>
          <a:p>
            <a:r>
              <a:rPr lang="en-IN" dirty="0"/>
              <a:t>For Serial No 4 (B2) model accuracy is 0.0079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37F96A-6FD0-DDF1-9B35-8737F2B01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4300" y="3544041"/>
            <a:ext cx="7042846" cy="8549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A78276-3C54-3A32-1535-E89754C24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299" y="5162493"/>
            <a:ext cx="7042847" cy="49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9438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11D33-BD24-C963-D9B7-43980C085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Modelling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306AA-D1E4-3E75-B457-94DE7B378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12894"/>
            <a:ext cx="8825659" cy="4312024"/>
          </a:xfrm>
        </p:spPr>
        <p:txBody>
          <a:bodyPr/>
          <a:lstStyle/>
          <a:p>
            <a:r>
              <a:rPr lang="en-US" i="1" dirty="0"/>
              <a:t>Now we forecast the next 3 months quantity i.e. </a:t>
            </a:r>
            <a:r>
              <a:rPr lang="en-US" i="1" dirty="0" err="1"/>
              <a:t>september</a:t>
            </a:r>
            <a:r>
              <a:rPr lang="en-US" i="1" dirty="0"/>
              <a:t>, </a:t>
            </a:r>
            <a:r>
              <a:rPr lang="en-US" i="1" dirty="0" err="1"/>
              <a:t>october</a:t>
            </a:r>
            <a:r>
              <a:rPr lang="en-US" i="1" dirty="0"/>
              <a:t> and </a:t>
            </a:r>
            <a:r>
              <a:rPr lang="en-US" i="1" dirty="0" err="1"/>
              <a:t>november</a:t>
            </a:r>
            <a:r>
              <a:rPr lang="en-US" i="1" dirty="0"/>
              <a:t> 2024, using the saved .</a:t>
            </a:r>
            <a:r>
              <a:rPr lang="en-US" i="1" dirty="0" err="1"/>
              <a:t>pkl</a:t>
            </a:r>
            <a:r>
              <a:rPr lang="en-US" i="1" dirty="0"/>
              <a:t> best models for each </a:t>
            </a:r>
            <a:r>
              <a:rPr lang="en-US" i="1" dirty="0" err="1"/>
              <a:t>Serial_No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FD02D7-B4A7-9EF7-7D72-C16308801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68" y="3003841"/>
            <a:ext cx="5132632" cy="3782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1343CE-8E04-14C8-E0A6-8B11B868F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3003841"/>
            <a:ext cx="5132632" cy="378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1005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E8B2-18F7-302D-4CB3-62E713273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Forecast Modelling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5A074-96E0-A0D0-9BA9-DD6063A69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8366" y="2286000"/>
            <a:ext cx="8517963" cy="484094"/>
          </a:xfrm>
        </p:spPr>
        <p:txBody>
          <a:bodyPr/>
          <a:lstStyle/>
          <a:p>
            <a:r>
              <a:rPr lang="en-IN" dirty="0"/>
              <a:t>And for each Validation Data Serial models we do the forecast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366A03-D167-1D69-786F-F395B62EF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40" y="2841812"/>
            <a:ext cx="4372785" cy="39355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C8DC7C-AD9F-1739-4B52-D75F44C4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660" y="3429000"/>
            <a:ext cx="6173061" cy="2524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8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CC74-68C8-06AD-B9E1-EE58FBF4A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03338"/>
            <a:ext cx="8761413" cy="1043391"/>
          </a:xfrm>
        </p:spPr>
        <p:txBody>
          <a:bodyPr/>
          <a:lstStyle/>
          <a:p>
            <a:r>
              <a:rPr lang="en-IN" dirty="0"/>
              <a:t>Final Folder with all the files for reference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2708BA-B281-FABC-60C4-ECD42282D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80" y="2232212"/>
            <a:ext cx="3536374" cy="44975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21CA73-8C44-71B2-47D8-08DC8D60C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4329" y="2603499"/>
            <a:ext cx="4476284" cy="3833159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GitHub Repo: </a:t>
            </a:r>
            <a:r>
              <a:rPr lang="en-IN" dirty="0">
                <a:hlinkClick r:id="rId3"/>
              </a:rPr>
              <a:t>Link</a:t>
            </a:r>
            <a:endParaRPr lang="en-IN" dirty="0"/>
          </a:p>
          <a:p>
            <a:r>
              <a:rPr lang="en-IN" dirty="0"/>
              <a:t>LinkedIn Profile: </a:t>
            </a:r>
            <a:r>
              <a:rPr lang="en-IN" dirty="0">
                <a:hlinkClick r:id="rId4"/>
              </a:rPr>
              <a:t>Link</a:t>
            </a:r>
            <a:endParaRPr lang="en-IN" dirty="0"/>
          </a:p>
          <a:p>
            <a:r>
              <a:rPr lang="en-IN" dirty="0"/>
              <a:t>CV/Resume: </a:t>
            </a:r>
            <a:r>
              <a:rPr lang="en-IN" dirty="0">
                <a:hlinkClick r:id="rId5"/>
              </a:rPr>
              <a:t>Link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280776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2A9C6-6BAB-E57D-0CFA-1EDA59C7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2C8EC-4AA8-8089-87FE-242A6DDA0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0838" y="2648323"/>
            <a:ext cx="4734858" cy="3555253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The Data is a CSV file with following attributes</a:t>
            </a:r>
          </a:p>
          <a:p>
            <a:pPr marL="0" indent="0">
              <a:buNone/>
            </a:pP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Weekend date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Channel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Brand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Category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Sub category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Serial Number</a:t>
            </a:r>
          </a:p>
          <a:p>
            <a:pPr>
              <a:buFont typeface="+mj-lt"/>
              <a:buAutoNum type="arabicPeriod"/>
            </a:pPr>
            <a:r>
              <a:rPr lang="en-IN" b="1" dirty="0"/>
              <a:t>Quantity</a:t>
            </a:r>
          </a:p>
          <a:p>
            <a:pPr>
              <a:buFont typeface="+mj-lt"/>
              <a:buAutoNum type="arabicPeriod"/>
            </a:pPr>
            <a:endParaRPr lang="en-IN" b="1" dirty="0"/>
          </a:p>
          <a:p>
            <a:pPr>
              <a:buFont typeface="+mj-lt"/>
              <a:buAutoNum type="arabicPeriod"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E8B3B7-EA57-DC58-7F37-58C824996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2277" y="2648323"/>
            <a:ext cx="5858693" cy="3555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00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5B4B2-6560-254C-7C69-1DF265D1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FOLDER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DC7FC-4949-9C59-9533-FE29DC82D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282" y="2603499"/>
            <a:ext cx="3361765" cy="3662829"/>
          </a:xfrm>
        </p:spPr>
        <p:txBody>
          <a:bodyPr/>
          <a:lstStyle/>
          <a:p>
            <a:r>
              <a:rPr lang="en-IN" dirty="0"/>
              <a:t>The Project is carried out in VS Code IDE, with Jupyter Notebooks</a:t>
            </a:r>
          </a:p>
          <a:p>
            <a:r>
              <a:rPr lang="en-IN" dirty="0"/>
              <a:t>Following are the content i.e. Deliverables of the Project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614D09-F88E-8754-489D-1693A17983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3707" y="2384611"/>
            <a:ext cx="6848011" cy="4246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724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7275-8E69-F06C-6EF2-AA619B46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1117A-BA38-C19F-7AB9-10DD6035D7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130" y="2567641"/>
            <a:ext cx="5056094" cy="4057277"/>
          </a:xfrm>
        </p:spPr>
        <p:txBody>
          <a:bodyPr>
            <a:normAutofit/>
          </a:bodyPr>
          <a:lstStyle/>
          <a:p>
            <a:r>
              <a:rPr lang="en-IN" sz="2000" dirty="0"/>
              <a:t>Following steps are carried out in EDA Notebook:</a:t>
            </a:r>
          </a:p>
          <a:p>
            <a:endParaRPr lang="en-IN" sz="2000" dirty="0"/>
          </a:p>
          <a:p>
            <a:pPr>
              <a:buFont typeface="+mj-lt"/>
              <a:buAutoNum type="arabicPeriod"/>
            </a:pPr>
            <a:r>
              <a:rPr lang="en-IN" sz="2000" dirty="0"/>
              <a:t>CSV Data is read 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Date Values are sorted in Ascending order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The columns of the Table are made uniform</a:t>
            </a:r>
          </a:p>
          <a:p>
            <a:pPr>
              <a:buFont typeface="+mj-lt"/>
              <a:buAutoNum type="arabicPeriod"/>
            </a:pPr>
            <a:r>
              <a:rPr lang="en-IN" sz="2000" dirty="0"/>
              <a:t>The Data set Top 5 records are printed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987410-8EE8-8DFD-6D7D-81E29FD91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77788"/>
            <a:ext cx="5226423" cy="516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7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C4F66-1F81-3CC8-74AC-C5EA410A9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BC95-51B5-2949-9EDD-88609DE37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1839" y="2603499"/>
            <a:ext cx="4743821" cy="4012453"/>
          </a:xfrm>
        </p:spPr>
        <p:txBody>
          <a:bodyPr/>
          <a:lstStyle/>
          <a:p>
            <a:r>
              <a:rPr lang="en-IN" dirty="0"/>
              <a:t>Following steps are carried out in EDA Notebook:</a:t>
            </a:r>
          </a:p>
          <a:p>
            <a:endParaRPr lang="en-IN" dirty="0"/>
          </a:p>
          <a:p>
            <a:pPr>
              <a:buFont typeface="+mj-lt"/>
              <a:buAutoNum type="arabicPeriod" startAt="5"/>
            </a:pPr>
            <a:r>
              <a:rPr lang="en-IN" dirty="0"/>
              <a:t>The Data Type of dates column is found to be Object</a:t>
            </a:r>
          </a:p>
          <a:p>
            <a:pPr>
              <a:buFont typeface="+mj-lt"/>
              <a:buAutoNum type="arabicPeriod" startAt="5"/>
            </a:pPr>
            <a:r>
              <a:rPr lang="en-IN" dirty="0"/>
              <a:t>The Dates Column is cleaned and converted to Datetime Data type</a:t>
            </a:r>
          </a:p>
          <a:p>
            <a:pPr>
              <a:buFont typeface="+mj-lt"/>
              <a:buAutoNum type="arabicPeriod" startAt="5"/>
            </a:pPr>
            <a:r>
              <a:rPr lang="en-IN" dirty="0"/>
              <a:t>The Dataset is printed </a:t>
            </a:r>
          </a:p>
          <a:p>
            <a:pPr>
              <a:buFont typeface="+mj-lt"/>
              <a:buAutoNum type="arabicPeriod" startAt="5"/>
            </a:pPr>
            <a:r>
              <a:rPr lang="en-IN" dirty="0"/>
              <a:t>The Shape of the Dataset is printed with 600 Rows and 7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9F629-ED65-5D4F-53D8-027E59D41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1" y="1680632"/>
            <a:ext cx="5513294" cy="5073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00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88625-FE15-29E8-AB7E-499F2724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4188011" cy="706964"/>
          </a:xfrm>
        </p:spPr>
        <p:txBody>
          <a:bodyPr/>
          <a:lstStyle/>
          <a:p>
            <a:r>
              <a:rPr lang="en-IN" dirty="0"/>
              <a:t>EDA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A1391-6271-AA2D-B354-EFA6F07CA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165" y="2603500"/>
            <a:ext cx="4337775" cy="4173818"/>
          </a:xfrm>
        </p:spPr>
        <p:txBody>
          <a:bodyPr/>
          <a:lstStyle/>
          <a:p>
            <a:r>
              <a:rPr lang="en-IN" dirty="0"/>
              <a:t>Following steps are carried out in EDA Notebook:</a:t>
            </a:r>
          </a:p>
          <a:p>
            <a:endParaRPr lang="en-IN" dirty="0"/>
          </a:p>
          <a:p>
            <a:pPr>
              <a:buFont typeface="+mj-lt"/>
              <a:buAutoNum type="arabicPeriod" startAt="9"/>
            </a:pPr>
            <a:r>
              <a:rPr lang="en-IN" dirty="0"/>
              <a:t>There are 0 number of missing or invalid dates </a:t>
            </a:r>
          </a:p>
          <a:p>
            <a:pPr>
              <a:buFont typeface="+mj-lt"/>
              <a:buAutoNum type="arabicPeriod" startAt="9"/>
            </a:pPr>
            <a:r>
              <a:rPr lang="en-IN" dirty="0"/>
              <a:t>There are 5 unique products in the dataset</a:t>
            </a:r>
          </a:p>
          <a:p>
            <a:pPr>
              <a:buFont typeface="+mj-lt"/>
              <a:buAutoNum type="arabicPeriod" startAt="9"/>
            </a:pPr>
            <a:r>
              <a:rPr lang="en-IN" dirty="0"/>
              <a:t>We calculate the counts for each channel</a:t>
            </a:r>
          </a:p>
          <a:p>
            <a:pPr>
              <a:buFont typeface="+mj-lt"/>
              <a:buAutoNum type="arabicPeriod" startAt="9"/>
            </a:pPr>
            <a:r>
              <a:rPr lang="en-IN" dirty="0"/>
              <a:t>We find the data types for each columns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64CF1-62CB-2109-2900-CC36E4129A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889" y="1327150"/>
            <a:ext cx="5727746" cy="5360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103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C4998-1F02-FB7D-7C37-9F2D48B0F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8129C-92E0-8F4D-AA9F-BA163EEC7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302" y="2603500"/>
            <a:ext cx="5169252" cy="3869018"/>
          </a:xfrm>
        </p:spPr>
        <p:txBody>
          <a:bodyPr/>
          <a:lstStyle/>
          <a:p>
            <a:r>
              <a:rPr lang="en-IN" dirty="0"/>
              <a:t>Missing Values are printed for each column</a:t>
            </a:r>
          </a:p>
          <a:p>
            <a:r>
              <a:rPr lang="en-IN" dirty="0"/>
              <a:t>Statistical summary such as min, max count and other statistical summary can also be calculated</a:t>
            </a:r>
          </a:p>
          <a:p>
            <a:r>
              <a:rPr lang="en-IN" dirty="0"/>
              <a:t>The min quantity is 1 and maximum is 8051</a:t>
            </a:r>
          </a:p>
          <a:p>
            <a:r>
              <a:rPr lang="en-IN" dirty="0"/>
              <a:t>The count is 600</a:t>
            </a:r>
          </a:p>
          <a:p>
            <a:r>
              <a:rPr lang="en-IN" dirty="0"/>
              <a:t>The mean or average of quantities is around 500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6CE16-4736-6BD0-1A45-B932CF1DD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5295" y="1532218"/>
            <a:ext cx="5169252" cy="18967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E890E6F-0C32-BD64-0539-FB8E85349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5295" y="3665888"/>
            <a:ext cx="3322158" cy="2806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77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AFADD-A4BC-A6FC-E308-ECC3322F9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273EC-73C9-0382-CBBE-63C56F1E0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4592133" cy="3856876"/>
          </a:xfrm>
        </p:spPr>
        <p:txBody>
          <a:bodyPr/>
          <a:lstStyle/>
          <a:p>
            <a:r>
              <a:rPr lang="en-IN" dirty="0"/>
              <a:t>Sales Trend are plotted with respect to each serial number</a:t>
            </a:r>
          </a:p>
          <a:p>
            <a:r>
              <a:rPr lang="en-IN" dirty="0"/>
              <a:t>The following trend for serial no 1 and 2 is shown, similarly we find trends for serial number 3,4 and 5</a:t>
            </a:r>
          </a:p>
          <a:p>
            <a:r>
              <a:rPr lang="en-IN" dirty="0"/>
              <a:t>One can decipher that the peaks or trends are found around </a:t>
            </a:r>
            <a:r>
              <a:rPr lang="en-IN" b="1" dirty="0"/>
              <a:t>oct, nov and dec 2022 for serial number 1.</a:t>
            </a:r>
          </a:p>
          <a:p>
            <a:r>
              <a:rPr lang="en-IN" dirty="0"/>
              <a:t>Regular trends are found for </a:t>
            </a:r>
            <a:r>
              <a:rPr lang="en-IN" b="1" dirty="0"/>
              <a:t>serial number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A1DC2-33DF-8A22-9D09-FDD23B6FE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913" y="2465295"/>
            <a:ext cx="5191277" cy="399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633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F1250-8780-50E5-EDCB-0769D6DE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EDA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6500BD-DE14-F2B6-F377-2CE938011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12" y="2173540"/>
            <a:ext cx="5460323" cy="45493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5A8F9F-85EA-2BF1-D7B9-2F9F5D34C8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049" y="3370091"/>
            <a:ext cx="5291215" cy="2156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3027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TM02900722[[fn=Ion Boardroom]]</Template>
  <TotalTime>1212</TotalTime>
  <Words>694</Words>
  <Application>Microsoft Office PowerPoint</Application>
  <PresentationFormat>Widescreen</PresentationFormat>
  <Paragraphs>89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Century Gothic</vt:lpstr>
      <vt:lpstr>Wingdings 3</vt:lpstr>
      <vt:lpstr>Ion Boardroom</vt:lpstr>
      <vt:lpstr>Weekly Forecast ML Assignment</vt:lpstr>
      <vt:lpstr>DATA</vt:lpstr>
      <vt:lpstr>FOLDER STRUCTURE</vt:lpstr>
      <vt:lpstr>EDA notebook</vt:lpstr>
      <vt:lpstr>EDA notebook</vt:lpstr>
      <vt:lpstr>EDA notebook</vt:lpstr>
      <vt:lpstr>EDA notebook</vt:lpstr>
      <vt:lpstr>EDA notebook</vt:lpstr>
      <vt:lpstr>EDA notebook</vt:lpstr>
      <vt:lpstr>EDA notebook</vt:lpstr>
      <vt:lpstr>Forecast Modelling Notebook</vt:lpstr>
      <vt:lpstr>Forecast Modelling Notebook</vt:lpstr>
      <vt:lpstr>Forecast Modelling Notebook</vt:lpstr>
      <vt:lpstr>Forecast Modelling Notebook</vt:lpstr>
      <vt:lpstr>Forecast Modelling Notebook</vt:lpstr>
      <vt:lpstr>Forecast Modelling Notebook</vt:lpstr>
      <vt:lpstr>Forecast Modelling Notebook</vt:lpstr>
      <vt:lpstr>Final Folder with all the files for 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Omkar Gadade</dc:creator>
  <cp:lastModifiedBy>Omkar Gadade</cp:lastModifiedBy>
  <cp:revision>23</cp:revision>
  <dcterms:created xsi:type="dcterms:W3CDTF">2025-07-24T15:13:39Z</dcterms:created>
  <dcterms:modified xsi:type="dcterms:W3CDTF">2025-07-25T11:26:13Z</dcterms:modified>
</cp:coreProperties>
</file>