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67" r:id="rId3"/>
    <p:sldId id="264" r:id="rId4"/>
    <p:sldId id="259" r:id="rId5"/>
    <p:sldId id="261" r:id="rId6"/>
    <p:sldId id="265" r:id="rId7"/>
    <p:sldId id="266"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7"/>
    <p:restoredTop sz="94683"/>
  </p:normalViewPr>
  <p:slideViewPr>
    <p:cSldViewPr snapToGrid="0">
      <p:cViewPr varScale="1">
        <p:scale>
          <a:sx n="62" d="100"/>
          <a:sy n="62" d="100"/>
        </p:scale>
        <p:origin x="832"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1D5FC-CB29-6148-B589-9417D7A54733}"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2CA2E-D550-C540-8C38-5A7BAD1B2FD3}" type="slidenum">
              <a:rPr lang="en-US" smtClean="0"/>
              <a:t>‹#›</a:t>
            </a:fld>
            <a:endParaRPr lang="en-US"/>
          </a:p>
        </p:txBody>
      </p:sp>
    </p:spTree>
    <p:extLst>
      <p:ext uri="{BB962C8B-B14F-4D97-AF65-F5344CB8AC3E}">
        <p14:creationId xmlns:p14="http://schemas.microsoft.com/office/powerpoint/2010/main" val="149295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2CA2E-D550-C540-8C38-5A7BAD1B2FD3}" type="slidenum">
              <a:rPr lang="en-US" smtClean="0"/>
              <a:t>1</a:t>
            </a:fld>
            <a:endParaRPr lang="en-US"/>
          </a:p>
        </p:txBody>
      </p:sp>
    </p:spTree>
    <p:extLst>
      <p:ext uri="{BB962C8B-B14F-4D97-AF65-F5344CB8AC3E}">
        <p14:creationId xmlns:p14="http://schemas.microsoft.com/office/powerpoint/2010/main" val="92237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2CA2E-D550-C540-8C38-5A7BAD1B2FD3}" type="slidenum">
              <a:rPr lang="en-US" smtClean="0"/>
              <a:t>6</a:t>
            </a:fld>
            <a:endParaRPr lang="en-US"/>
          </a:p>
        </p:txBody>
      </p:sp>
    </p:spTree>
    <p:extLst>
      <p:ext uri="{BB962C8B-B14F-4D97-AF65-F5344CB8AC3E}">
        <p14:creationId xmlns:p14="http://schemas.microsoft.com/office/powerpoint/2010/main" val="248607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56F3-E9C4-E716-F3BC-B59C61BDE97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8AB987-344D-7B9F-0798-410489C68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CA11A73-547F-311B-94EC-013BB94ED9B1}"/>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5" name="Footer Placeholder 4">
            <a:extLst>
              <a:ext uri="{FF2B5EF4-FFF2-40B4-BE49-F238E27FC236}">
                <a16:creationId xmlns:a16="http://schemas.microsoft.com/office/drawing/2014/main" id="{16B4CB55-440B-1DF6-D5B1-C5AD5566F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F3A61-35A6-81BB-8CBC-D9C1B8371152}"/>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4209140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C144-CE41-0AFB-500C-95433B1A618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741195-17AC-D24D-C80D-87F51513C4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80CA8-27FF-32D4-BB0D-F750CF4DC5B2}"/>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5" name="Footer Placeholder 4">
            <a:extLst>
              <a:ext uri="{FF2B5EF4-FFF2-40B4-BE49-F238E27FC236}">
                <a16:creationId xmlns:a16="http://schemas.microsoft.com/office/drawing/2014/main" id="{976839C6-B3E2-88BA-0AD5-F4726EA7F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3E0B1-C32B-D59B-58C7-3FC3C0D58BBC}"/>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350287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83152-1B45-30EB-2ED6-7ADDC1D83BD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55DD4A-C04C-C96C-8A8F-9A8E1AEE304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EAA665-9AAA-12C2-7176-866D4C457EC3}"/>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5" name="Footer Placeholder 4">
            <a:extLst>
              <a:ext uri="{FF2B5EF4-FFF2-40B4-BE49-F238E27FC236}">
                <a16:creationId xmlns:a16="http://schemas.microsoft.com/office/drawing/2014/main" id="{71291FEC-B7E7-2737-B139-5ECF4CBFD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C9BFF-EAE7-A26F-7B12-D2889C0EFC33}"/>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1455980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16AF-D313-11C7-2EEE-9AD0ED0DF82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50D9A86-A351-7AF2-D367-F9FFFF61E66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64445C-9D93-EB77-1959-72A0E962E90A}"/>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5" name="Footer Placeholder 4">
            <a:extLst>
              <a:ext uri="{FF2B5EF4-FFF2-40B4-BE49-F238E27FC236}">
                <a16:creationId xmlns:a16="http://schemas.microsoft.com/office/drawing/2014/main" id="{5EB90C3B-F627-8923-34CD-6537F66D2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4D8F-476B-1C19-1C07-AE34A267BEF3}"/>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189957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0EC5-4B45-D9EB-B84E-D207AB65C4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51F5F3-3600-B528-454E-BB9550CED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BE3F97-006B-9AA9-3BCB-9322F5BCFC95}"/>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5" name="Footer Placeholder 4">
            <a:extLst>
              <a:ext uri="{FF2B5EF4-FFF2-40B4-BE49-F238E27FC236}">
                <a16:creationId xmlns:a16="http://schemas.microsoft.com/office/drawing/2014/main" id="{E1093661-3900-486A-2D00-92AC4C870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42E94-1673-EB20-E608-27B3B2E65C5A}"/>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3874236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B528-C8B2-D825-B8C2-0B80996282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59DB4E-7164-B99C-7B54-2685D5420E9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9F656B0-F324-F596-322D-65751F706E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A9798C7-F3CD-DD89-0C2C-88D4B607798A}"/>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6" name="Footer Placeholder 5">
            <a:extLst>
              <a:ext uri="{FF2B5EF4-FFF2-40B4-BE49-F238E27FC236}">
                <a16:creationId xmlns:a16="http://schemas.microsoft.com/office/drawing/2014/main" id="{CB10EE0E-FBE4-0219-E084-F7CC40559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BA608-A74E-2758-9B69-94CEDCE37506}"/>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358371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50DE-A1AA-5EBB-4F0B-7FDC7196BFC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29A068-93BC-FBF5-A448-66E87243C1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7E7CA4-B74B-960B-0F83-FFBD7B34C0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9E80D69-6E4F-A9B2-4012-42A4F5F8A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0B64BE-DEDF-73D7-92B3-378F2113BB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EC6A05-4B8A-E31F-3047-9338B27AD9F4}"/>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8" name="Footer Placeholder 7">
            <a:extLst>
              <a:ext uri="{FF2B5EF4-FFF2-40B4-BE49-F238E27FC236}">
                <a16:creationId xmlns:a16="http://schemas.microsoft.com/office/drawing/2014/main" id="{1C9B6AC0-362B-98C2-0A99-42EFD6B5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0E7E51-950C-D7B0-5D13-1BD9927FA126}"/>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379837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8345-FB25-B255-D561-011F2CE98A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7EED581-E30D-082E-050E-DB2DAF1862DC}"/>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4" name="Footer Placeholder 3">
            <a:extLst>
              <a:ext uri="{FF2B5EF4-FFF2-40B4-BE49-F238E27FC236}">
                <a16:creationId xmlns:a16="http://schemas.microsoft.com/office/drawing/2014/main" id="{5481062B-87C4-54A4-E80B-D6F5D7A694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83FAB9-4C51-C216-BE50-0DF6B737EE8F}"/>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3970470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B9E20-9F94-F870-391F-AA95FF7BB59B}"/>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3" name="Footer Placeholder 2">
            <a:extLst>
              <a:ext uri="{FF2B5EF4-FFF2-40B4-BE49-F238E27FC236}">
                <a16:creationId xmlns:a16="http://schemas.microsoft.com/office/drawing/2014/main" id="{BF6FD303-933E-3A50-BEBD-7AC4BA861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78AFBE-AAC5-B85E-C378-7C2D0E3F9B56}"/>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2396051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14F4-F6A4-4946-250F-C25DC52085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5761E9D-2D44-7616-5667-20E887054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62BA0BA-E1E9-E7B1-2980-DAEB1C9D1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226352-9F1D-D3DB-8B7B-BD192BE2A768}"/>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6" name="Footer Placeholder 5">
            <a:extLst>
              <a:ext uri="{FF2B5EF4-FFF2-40B4-BE49-F238E27FC236}">
                <a16:creationId xmlns:a16="http://schemas.microsoft.com/office/drawing/2014/main" id="{78C265A1-6C2B-A066-2123-5A1642715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FE91B-C251-F5D8-AB21-A7717A8C8817}"/>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303124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2E8E-C1D8-5DC7-3D59-EC8F94C4F4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07687F7-B83F-D6E1-3CB3-132CB3789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13C07E-B0BD-0CE6-8AA9-CAA2CAF3F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E5C6B7-8995-79AC-A9F3-77FA0D52EC39}"/>
              </a:ext>
            </a:extLst>
          </p:cNvPr>
          <p:cNvSpPr>
            <a:spLocks noGrp="1"/>
          </p:cNvSpPr>
          <p:nvPr>
            <p:ph type="dt" sz="half" idx="10"/>
          </p:nvPr>
        </p:nvSpPr>
        <p:spPr/>
        <p:txBody>
          <a:bodyPr/>
          <a:lstStyle/>
          <a:p>
            <a:fld id="{3D455221-6741-DF40-8761-786FDE258C2A}" type="datetimeFigureOut">
              <a:rPr lang="en-US" smtClean="0"/>
              <a:t>2/5/2024</a:t>
            </a:fld>
            <a:endParaRPr lang="en-US"/>
          </a:p>
        </p:txBody>
      </p:sp>
      <p:sp>
        <p:nvSpPr>
          <p:cNvPr id="6" name="Footer Placeholder 5">
            <a:extLst>
              <a:ext uri="{FF2B5EF4-FFF2-40B4-BE49-F238E27FC236}">
                <a16:creationId xmlns:a16="http://schemas.microsoft.com/office/drawing/2014/main" id="{90E9CCAE-25E9-35FF-6529-1AE09774C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D4672-84D8-D9C6-2B42-67E4839E7037}"/>
              </a:ext>
            </a:extLst>
          </p:cNvPr>
          <p:cNvSpPr>
            <a:spLocks noGrp="1"/>
          </p:cNvSpPr>
          <p:nvPr>
            <p:ph type="sldNum" sz="quarter" idx="12"/>
          </p:nvPr>
        </p:nvSpPr>
        <p:spPr/>
        <p:txBody>
          <a:bodyPr/>
          <a:lstStyle/>
          <a:p>
            <a:fld id="{3A969F75-7ECB-B342-92B0-E63C41A76E21}" type="slidenum">
              <a:rPr lang="en-US" smtClean="0"/>
              <a:t>‹#›</a:t>
            </a:fld>
            <a:endParaRPr lang="en-US"/>
          </a:p>
        </p:txBody>
      </p:sp>
    </p:spTree>
    <p:extLst>
      <p:ext uri="{BB962C8B-B14F-4D97-AF65-F5344CB8AC3E}">
        <p14:creationId xmlns:p14="http://schemas.microsoft.com/office/powerpoint/2010/main" val="1064334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4B1E2-E492-A3F0-0C88-967C8EE88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F39433C-4B2C-D34B-B4D3-FDBDD54E7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7DEA0E-E652-B390-CE78-96EC7DB0E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55221-6741-DF40-8761-786FDE258C2A}" type="datetimeFigureOut">
              <a:rPr lang="en-US" smtClean="0"/>
              <a:t>2/5/2024</a:t>
            </a:fld>
            <a:endParaRPr lang="en-US"/>
          </a:p>
        </p:txBody>
      </p:sp>
      <p:sp>
        <p:nvSpPr>
          <p:cNvPr id="5" name="Footer Placeholder 4">
            <a:extLst>
              <a:ext uri="{FF2B5EF4-FFF2-40B4-BE49-F238E27FC236}">
                <a16:creationId xmlns:a16="http://schemas.microsoft.com/office/drawing/2014/main" id="{8D113659-5157-F2E5-C1E9-0683227C8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A93641-89E1-3AE2-74F7-ECE09326D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69F75-7ECB-B342-92B0-E63C41A76E21}" type="slidenum">
              <a:rPr lang="en-US" smtClean="0"/>
              <a:t>‹#›</a:t>
            </a:fld>
            <a:endParaRPr lang="en-US"/>
          </a:p>
        </p:txBody>
      </p:sp>
    </p:spTree>
    <p:extLst>
      <p:ext uri="{BB962C8B-B14F-4D97-AF65-F5344CB8AC3E}">
        <p14:creationId xmlns:p14="http://schemas.microsoft.com/office/powerpoint/2010/main" val="4077221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Opinion | Cyber security: a complex behaviour problem? | Mint">
            <a:extLst>
              <a:ext uri="{FF2B5EF4-FFF2-40B4-BE49-F238E27FC236}">
                <a16:creationId xmlns:a16="http://schemas.microsoft.com/office/drawing/2014/main" id="{A58CBA74-EEA1-DDF7-5AD7-0E05DD5ED7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5" r="23289" b="2256"/>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585A1E-F54F-A0F5-0F7F-E55740CF1CCD}"/>
              </a:ext>
            </a:extLst>
          </p:cNvPr>
          <p:cNvSpPr>
            <a:spLocks noGrp="1"/>
          </p:cNvSpPr>
          <p:nvPr>
            <p:ph type="title"/>
          </p:nvPr>
        </p:nvSpPr>
        <p:spPr>
          <a:xfrm>
            <a:off x="371094" y="1161288"/>
            <a:ext cx="5724906" cy="1124712"/>
          </a:xfrm>
        </p:spPr>
        <p:txBody>
          <a:bodyPr vert="horz" lIns="91440" tIns="45720" rIns="91440" bIns="45720" rtlCol="0" anchor="b">
            <a:no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RAM Forensic to analyze memory images to find traces of an attack : Capturing RAM using Dumpit tool , Volatility tool</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8DE94E5-2F77-37D5-FDA6-183B1096B0FB}"/>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b="1" dirty="0">
                <a:solidFill>
                  <a:schemeClr val="bg1"/>
                </a:solidFill>
              </a:rPr>
              <a:t>GROUP MEMBERS :</a:t>
            </a:r>
          </a:p>
          <a:p>
            <a:pPr indent="-228600">
              <a:lnSpc>
                <a:spcPct val="90000"/>
              </a:lnSpc>
              <a:spcAft>
                <a:spcPts val="600"/>
              </a:spcAft>
              <a:buFont typeface="Arial" panose="020B0604020202020204" pitchFamily="34" charset="0"/>
              <a:buChar char="•"/>
            </a:pPr>
            <a:endParaRPr lang="en-US" sz="1700" b="1" dirty="0">
              <a:solidFill>
                <a:schemeClr val="bg1"/>
              </a:solidFill>
            </a:endParaRPr>
          </a:p>
          <a:p>
            <a:pPr marL="285750" indent="-228600">
              <a:lnSpc>
                <a:spcPct val="90000"/>
              </a:lnSpc>
              <a:spcAft>
                <a:spcPts val="600"/>
              </a:spcAft>
              <a:buFont typeface="Arial" panose="020B0604020202020204" pitchFamily="34" charset="0"/>
              <a:buChar char="•"/>
            </a:pPr>
            <a:r>
              <a:rPr lang="en-US" sz="1700" b="1" dirty="0">
                <a:solidFill>
                  <a:schemeClr val="bg1"/>
                </a:solidFill>
              </a:rPr>
              <a:t>SAKSHI KADAM	121A1035</a:t>
            </a:r>
          </a:p>
          <a:p>
            <a:pPr marL="285750" indent="-228600">
              <a:lnSpc>
                <a:spcPct val="90000"/>
              </a:lnSpc>
              <a:spcAft>
                <a:spcPts val="600"/>
              </a:spcAft>
              <a:buFont typeface="Arial" panose="020B0604020202020204" pitchFamily="34" charset="0"/>
              <a:buChar char="•"/>
            </a:pPr>
            <a:r>
              <a:rPr lang="en-US" sz="1700" b="1" dirty="0">
                <a:solidFill>
                  <a:schemeClr val="bg1"/>
                </a:solidFill>
              </a:rPr>
              <a:t>NISHANTH KATA	121A1038</a:t>
            </a:r>
          </a:p>
          <a:p>
            <a:pPr marL="285750" indent="-228600">
              <a:lnSpc>
                <a:spcPct val="90000"/>
              </a:lnSpc>
              <a:spcAft>
                <a:spcPts val="600"/>
              </a:spcAft>
              <a:buFont typeface="Arial" panose="020B0604020202020204" pitchFamily="34" charset="0"/>
              <a:buChar char="•"/>
            </a:pPr>
            <a:r>
              <a:rPr lang="en-US" sz="1700" b="1" dirty="0">
                <a:solidFill>
                  <a:schemeClr val="bg1"/>
                </a:solidFill>
              </a:rPr>
              <a:t>KUNAL ZEMSE	121</a:t>
            </a:r>
          </a:p>
          <a:p>
            <a:pPr marL="285750" indent="-228600">
              <a:lnSpc>
                <a:spcPct val="90000"/>
              </a:lnSpc>
              <a:spcAft>
                <a:spcPts val="600"/>
              </a:spcAft>
              <a:buFont typeface="Arial" panose="020B0604020202020204" pitchFamily="34" charset="0"/>
              <a:buChar char="•"/>
            </a:pPr>
            <a:r>
              <a:rPr lang="en-US" sz="1700" b="1" dirty="0">
                <a:solidFill>
                  <a:schemeClr val="bg1"/>
                </a:solidFill>
              </a:rPr>
              <a:t>OMKAR GORDE	121</a:t>
            </a:r>
          </a:p>
        </p:txBody>
      </p:sp>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4">
            <a:alphaModFix/>
          </a:blip>
          <a:srcRect/>
          <a:stretch/>
        </p:blipFill>
        <p:spPr>
          <a:xfrm>
            <a:off x="193494" y="6030793"/>
            <a:ext cx="1289411" cy="684321"/>
          </a:xfrm>
          <a:prstGeom prst="rect">
            <a:avLst/>
          </a:prstGeom>
          <a:noFill/>
          <a:ln>
            <a:noFill/>
          </a:ln>
        </p:spPr>
      </p:pic>
    </p:spTree>
    <p:extLst>
      <p:ext uri="{BB962C8B-B14F-4D97-AF65-F5344CB8AC3E}">
        <p14:creationId xmlns:p14="http://schemas.microsoft.com/office/powerpoint/2010/main" val="2597457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5A1E-F54F-A0F5-0F7F-E55740CF1CCD}"/>
              </a:ext>
            </a:extLst>
          </p:cNvPr>
          <p:cNvSpPr>
            <a:spLocks noGrp="1"/>
          </p:cNvSpPr>
          <p:nvPr>
            <p:ph type="title"/>
          </p:nvPr>
        </p:nvSpPr>
        <p:spPr>
          <a:xfrm>
            <a:off x="718904" y="649938"/>
            <a:ext cx="10754192" cy="1298783"/>
          </a:xfrm>
        </p:spPr>
        <p:txBody>
          <a:bodyPr>
            <a:noAutofit/>
          </a:bodyPr>
          <a:lstStyle/>
          <a:p>
            <a:pPr algn="ctr">
              <a:lnSpc>
                <a:spcPct val="150000"/>
              </a:lnSpc>
            </a:pPr>
            <a:r>
              <a:rPr lang="en-US" sz="2800" b="1" dirty="0">
                <a:latin typeface="Times New Roman" panose="02020603050405020304" pitchFamily="18" charset="0"/>
                <a:cs typeface="Times New Roman" panose="02020603050405020304" pitchFamily="18" charset="0"/>
              </a:rPr>
              <a:t>RAM Forensic to analyze memory images to find traces of an attack : Capturing RAM using Dumpit tool , Volatility tool</a:t>
            </a:r>
          </a:p>
        </p:txBody>
      </p:sp>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2">
            <a:alphaModFix/>
          </a:blip>
          <a:srcRect/>
          <a:stretch/>
        </p:blipFill>
        <p:spPr>
          <a:xfrm>
            <a:off x="193494" y="6030793"/>
            <a:ext cx="1289411" cy="684321"/>
          </a:xfrm>
          <a:prstGeom prst="rect">
            <a:avLst/>
          </a:prstGeom>
          <a:noFill/>
          <a:ln>
            <a:noFill/>
          </a:ln>
        </p:spPr>
      </p:pic>
      <p:sp>
        <p:nvSpPr>
          <p:cNvPr id="6" name="TextBox 5">
            <a:extLst>
              <a:ext uri="{FF2B5EF4-FFF2-40B4-BE49-F238E27FC236}">
                <a16:creationId xmlns:a16="http://schemas.microsoft.com/office/drawing/2014/main" id="{18DE94E5-2F77-37D5-FDA6-183B1096B0FB}"/>
              </a:ext>
            </a:extLst>
          </p:cNvPr>
          <p:cNvSpPr txBox="1"/>
          <p:nvPr/>
        </p:nvSpPr>
        <p:spPr>
          <a:xfrm>
            <a:off x="3941292" y="2568938"/>
            <a:ext cx="5187718" cy="253556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GROUP MEMBERS :</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SAKSHI KADAM	121A1035</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NISHANTH KATA	121A1038</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KUNAL ZEMSE	121</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OMKAR GORDE	121</a:t>
            </a:r>
          </a:p>
        </p:txBody>
      </p:sp>
    </p:spTree>
    <p:extLst>
      <p:ext uri="{BB962C8B-B14F-4D97-AF65-F5344CB8AC3E}">
        <p14:creationId xmlns:p14="http://schemas.microsoft.com/office/powerpoint/2010/main" val="91806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5A1E-F54F-A0F5-0F7F-E55740CF1CCD}"/>
              </a:ext>
            </a:extLst>
          </p:cNvPr>
          <p:cNvSpPr>
            <a:spLocks noGrp="1"/>
          </p:cNvSpPr>
          <p:nvPr>
            <p:ph type="title"/>
          </p:nvPr>
        </p:nvSpPr>
        <p:spPr>
          <a:xfrm>
            <a:off x="838200" y="365125"/>
            <a:ext cx="10515600" cy="1298783"/>
          </a:xfrm>
        </p:spPr>
        <p:txBody>
          <a:bodyPr>
            <a:normAutofit/>
          </a:bodyPr>
          <a:lstStyle/>
          <a:p>
            <a:pPr algn="ctr">
              <a:lnSpc>
                <a:spcPct val="100000"/>
              </a:lnSpc>
            </a:pP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C1B016E-5593-C54F-0FDD-DC5C37F523EB}"/>
              </a:ext>
            </a:extLst>
          </p:cNvPr>
          <p:cNvSpPr>
            <a:spLocks noGrp="1"/>
          </p:cNvSpPr>
          <p:nvPr>
            <p:ph idx="1"/>
          </p:nvPr>
        </p:nvSpPr>
        <p:spPr>
          <a:xfrm>
            <a:off x="838200" y="1379095"/>
            <a:ext cx="10515600" cy="4797868"/>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Real-Time System Snapshot: </a:t>
            </a:r>
            <a:r>
              <a:rPr lang="en-US" sz="1800" dirty="0">
                <a:latin typeface="Times New Roman" panose="02020603050405020304" pitchFamily="18" charset="0"/>
                <a:cs typeface="Times New Roman" panose="02020603050405020304" pitchFamily="18" charset="0"/>
              </a:rPr>
              <a:t>RAM forensics involves capturing a real-time snapshot of a computer's volatile memory, providing a dynamic view of the system's state at a specific moment.</a:t>
            </a:r>
          </a:p>
          <a:p>
            <a:pPr algn="just">
              <a:lnSpc>
                <a:spcPct val="150000"/>
              </a:lnSpc>
            </a:pPr>
            <a:r>
              <a:rPr lang="en-US" sz="1800" b="1" dirty="0">
                <a:latin typeface="Times New Roman" panose="02020603050405020304" pitchFamily="18" charset="0"/>
                <a:cs typeface="Times New Roman" panose="02020603050405020304" pitchFamily="18" charset="0"/>
              </a:rPr>
              <a:t>Malware and Security Investigations: </a:t>
            </a:r>
            <a:r>
              <a:rPr lang="en-US" sz="1800" dirty="0">
                <a:latin typeface="Times New Roman" panose="02020603050405020304" pitchFamily="18" charset="0"/>
                <a:cs typeface="Times New Roman" panose="02020603050405020304" pitchFamily="18" charset="0"/>
              </a:rPr>
              <a:t>It is a crucial tool for detecting and analyzing malware, rootkits, and other security threats. Malicious processes and injected code often leave traces in RAM.</a:t>
            </a:r>
          </a:p>
          <a:p>
            <a:pPr algn="just">
              <a:lnSpc>
                <a:spcPct val="150000"/>
              </a:lnSpc>
            </a:pPr>
            <a:r>
              <a:rPr lang="en-US" sz="1800" b="1" dirty="0">
                <a:latin typeface="Times New Roman" panose="02020603050405020304" pitchFamily="18" charset="0"/>
                <a:cs typeface="Times New Roman" panose="02020603050405020304" pitchFamily="18" charset="0"/>
              </a:rPr>
              <a:t>Data Recovery and Volatile Artifacts: </a:t>
            </a:r>
            <a:r>
              <a:rPr lang="en-US" sz="1800" dirty="0">
                <a:latin typeface="Times New Roman" panose="02020603050405020304" pitchFamily="18" charset="0"/>
                <a:cs typeface="Times New Roman" panose="02020603050405020304" pitchFamily="18" charset="0"/>
              </a:rPr>
              <a:t>RAM may contain sensitive data like passwords and encryption keys. RAM forensics helps recover this volatile data, which can be vital for investigations.</a:t>
            </a:r>
          </a:p>
          <a:p>
            <a:pPr algn="just">
              <a:lnSpc>
                <a:spcPct val="150000"/>
              </a:lnSpc>
            </a:pPr>
            <a:r>
              <a:rPr lang="en-US" sz="1800" b="1" dirty="0">
                <a:latin typeface="Times New Roman" panose="02020603050405020304" pitchFamily="18" charset="0"/>
                <a:cs typeface="Times New Roman" panose="02020603050405020304" pitchFamily="18" charset="0"/>
              </a:rPr>
              <a:t>Incident Response and Timeline Analysis:</a:t>
            </a:r>
            <a:r>
              <a:rPr lang="en-US" sz="1800" dirty="0">
                <a:latin typeface="Times New Roman" panose="02020603050405020304" pitchFamily="18" charset="0"/>
                <a:cs typeface="Times New Roman" panose="02020603050405020304" pitchFamily="18" charset="0"/>
              </a:rPr>
              <a:t> It plays a pivotal role in incident response by helping investigators assess the scope of security incidents and reconstruct timelines of events, aiding in understanding the sequence of activities on a compromised system.</a:t>
            </a:r>
          </a:p>
        </p:txBody>
      </p:sp>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2">
            <a:alphaModFix/>
          </a:blip>
          <a:srcRect/>
          <a:stretch/>
        </p:blipFill>
        <p:spPr>
          <a:xfrm>
            <a:off x="193494" y="6030793"/>
            <a:ext cx="1289411" cy="684321"/>
          </a:xfrm>
          <a:prstGeom prst="rect">
            <a:avLst/>
          </a:prstGeom>
          <a:noFill/>
          <a:ln>
            <a:noFill/>
          </a:ln>
        </p:spPr>
      </p:pic>
    </p:spTree>
    <p:extLst>
      <p:ext uri="{BB962C8B-B14F-4D97-AF65-F5344CB8AC3E}">
        <p14:creationId xmlns:p14="http://schemas.microsoft.com/office/powerpoint/2010/main" val="848065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5A1E-F54F-A0F5-0F7F-E55740CF1CCD}"/>
              </a:ext>
            </a:extLst>
          </p:cNvPr>
          <p:cNvSpPr>
            <a:spLocks noGrp="1"/>
          </p:cNvSpPr>
          <p:nvPr>
            <p:ph type="title"/>
          </p:nvPr>
        </p:nvSpPr>
        <p:spPr>
          <a:xfrm>
            <a:off x="838200" y="365125"/>
            <a:ext cx="10515600" cy="1298783"/>
          </a:xfrm>
        </p:spPr>
        <p:txBody>
          <a:bodyPr>
            <a:normAutofit/>
          </a:bodyPr>
          <a:lstStyle/>
          <a:p>
            <a:pPr algn="ctr">
              <a:lnSpc>
                <a:spcPct val="100000"/>
              </a:lnSpc>
            </a:pPr>
            <a:r>
              <a:rPr lang="en-US" sz="3600" b="1" dirty="0">
                <a:latin typeface="Times New Roman" panose="02020603050405020304" pitchFamily="18" charset="0"/>
                <a:cs typeface="Times New Roman" panose="02020603050405020304" pitchFamily="18" charset="0"/>
              </a:rPr>
              <a:t>PROBLEM STATEMENT</a:t>
            </a:r>
          </a:p>
        </p:txBody>
      </p:sp>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2">
            <a:alphaModFix/>
          </a:blip>
          <a:srcRect/>
          <a:stretch/>
        </p:blipFill>
        <p:spPr>
          <a:xfrm>
            <a:off x="193494" y="6030793"/>
            <a:ext cx="1289411" cy="684321"/>
          </a:xfrm>
          <a:prstGeom prst="rect">
            <a:avLst/>
          </a:prstGeom>
          <a:noFill/>
          <a:ln>
            <a:noFill/>
          </a:ln>
        </p:spPr>
      </p:pic>
      <p:sp>
        <p:nvSpPr>
          <p:cNvPr id="9" name="TextBox 8">
            <a:extLst>
              <a:ext uri="{FF2B5EF4-FFF2-40B4-BE49-F238E27FC236}">
                <a16:creationId xmlns:a16="http://schemas.microsoft.com/office/drawing/2014/main" id="{899E1FA3-CF2D-0D5E-179E-FA0034256559}"/>
              </a:ext>
            </a:extLst>
          </p:cNvPr>
          <p:cNvSpPr txBox="1"/>
          <p:nvPr/>
        </p:nvSpPr>
        <p:spPr>
          <a:xfrm>
            <a:off x="838200" y="2148840"/>
            <a:ext cx="10774679" cy="2585323"/>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In the ever-evolving cybersecurity landscape, the increasing sophistication of digital threats necessitates robust RAM forensics expertise. This expertise is crucial for real-time memory analysis using tools such as </a:t>
            </a:r>
            <a:r>
              <a:rPr lang="en-US" b="0" i="0" dirty="0" err="1">
                <a:solidFill>
                  <a:srgbClr val="374151"/>
                </a:solidFill>
                <a:effectLst/>
                <a:latin typeface="Söhne"/>
              </a:rPr>
              <a:t>Dumpit</a:t>
            </a:r>
            <a:r>
              <a:rPr lang="en-US" b="0" i="0" dirty="0">
                <a:solidFill>
                  <a:srgbClr val="374151"/>
                </a:solidFill>
                <a:effectLst/>
                <a:latin typeface="Söhne"/>
              </a:rPr>
              <a:t> for memory capture and the Volatility framework for advanced analysis.</a:t>
            </a:r>
          </a:p>
          <a:p>
            <a:pPr algn="l">
              <a:buFont typeface="+mj-lt"/>
              <a:buAutoNum type="arabicPeriod"/>
            </a:pPr>
            <a:r>
              <a:rPr lang="en-US" b="0" i="0" dirty="0">
                <a:solidFill>
                  <a:srgbClr val="374151"/>
                </a:solidFill>
                <a:effectLst/>
                <a:latin typeface="Söhne"/>
              </a:rPr>
              <a:t>A significant challenge lies in equipping digital forensic professionals and cybersecurity practitioners with the specialized skills needed to perform RAM forensics effectively. Many lack the knowledge and tools required to preserve and analyze volatile memory, creating a gap in the ability to uncover traces of malicious activities.</a:t>
            </a:r>
          </a:p>
          <a:p>
            <a:pPr algn="l">
              <a:buFont typeface="+mj-lt"/>
              <a:buAutoNum type="arabicPeriod"/>
            </a:pPr>
            <a:r>
              <a:rPr lang="en-US" b="0" i="0" dirty="0">
                <a:solidFill>
                  <a:srgbClr val="374151"/>
                </a:solidFill>
                <a:effectLst/>
                <a:latin typeface="Söhne"/>
              </a:rPr>
              <a:t>By addressing this skills gap and enhancing incident response capabilities in the realm of RAM forensics, we can bolster cybersecurity efforts and better equip professionals to detect and respond to volatile memory-based cyberattacks.</a:t>
            </a:r>
          </a:p>
        </p:txBody>
      </p:sp>
    </p:spTree>
    <p:extLst>
      <p:ext uri="{BB962C8B-B14F-4D97-AF65-F5344CB8AC3E}">
        <p14:creationId xmlns:p14="http://schemas.microsoft.com/office/powerpoint/2010/main" val="355998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5A1E-F54F-A0F5-0F7F-E55740CF1CCD}"/>
              </a:ext>
            </a:extLst>
          </p:cNvPr>
          <p:cNvSpPr>
            <a:spLocks noGrp="1"/>
          </p:cNvSpPr>
          <p:nvPr>
            <p:ph type="title"/>
          </p:nvPr>
        </p:nvSpPr>
        <p:spPr>
          <a:xfrm>
            <a:off x="838199" y="142886"/>
            <a:ext cx="10515600" cy="1298783"/>
          </a:xfrm>
        </p:spPr>
        <p:txBody>
          <a:bodyPr>
            <a:normAutofit/>
          </a:bodyPr>
          <a:lstStyle/>
          <a:p>
            <a:pPr algn="ctr">
              <a:lnSpc>
                <a:spcPct val="100000"/>
              </a:lnSpc>
            </a:pPr>
            <a:r>
              <a:rPr lang="en-US" sz="3600" b="1" dirty="0">
                <a:latin typeface="Times New Roman" panose="02020603050405020304" pitchFamily="18" charset="0"/>
                <a:cs typeface="Times New Roman" panose="02020603050405020304" pitchFamily="18" charset="0"/>
              </a:rPr>
              <a:t>METHODOLOGY</a:t>
            </a:r>
          </a:p>
        </p:txBody>
      </p:sp>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2">
            <a:alphaModFix/>
          </a:blip>
          <a:srcRect/>
          <a:stretch/>
        </p:blipFill>
        <p:spPr>
          <a:xfrm>
            <a:off x="193494" y="6030793"/>
            <a:ext cx="1289411" cy="684321"/>
          </a:xfrm>
          <a:prstGeom prst="rect">
            <a:avLst/>
          </a:prstGeom>
          <a:noFill/>
          <a:ln>
            <a:noFill/>
          </a:ln>
        </p:spPr>
      </p:pic>
      <p:sp>
        <p:nvSpPr>
          <p:cNvPr id="10" name="TextBox 9">
            <a:extLst>
              <a:ext uri="{FF2B5EF4-FFF2-40B4-BE49-F238E27FC236}">
                <a16:creationId xmlns:a16="http://schemas.microsoft.com/office/drawing/2014/main" id="{645820FC-C0C8-2460-5B45-CE14DEC216F7}"/>
              </a:ext>
            </a:extLst>
          </p:cNvPr>
          <p:cNvSpPr txBox="1"/>
          <p:nvPr/>
        </p:nvSpPr>
        <p:spPr>
          <a:xfrm>
            <a:off x="1018081" y="1134652"/>
            <a:ext cx="610099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DUMPIT :</a:t>
            </a:r>
            <a:endParaRPr lang="en-US" sz="2400" dirty="0"/>
          </a:p>
        </p:txBody>
      </p:sp>
      <p:sp>
        <p:nvSpPr>
          <p:cNvPr id="11" name="Content Placeholder 2">
            <a:extLst>
              <a:ext uri="{FF2B5EF4-FFF2-40B4-BE49-F238E27FC236}">
                <a16:creationId xmlns:a16="http://schemas.microsoft.com/office/drawing/2014/main" id="{1BE9921B-D3A6-73E1-43DC-D24DF1EC7AFE}"/>
              </a:ext>
            </a:extLst>
          </p:cNvPr>
          <p:cNvSpPr>
            <a:spLocks noGrp="1"/>
          </p:cNvSpPr>
          <p:nvPr>
            <p:ph idx="1"/>
          </p:nvPr>
        </p:nvSpPr>
        <p:spPr>
          <a:xfrm>
            <a:off x="838199" y="1596317"/>
            <a:ext cx="10515600" cy="4744522"/>
          </a:xfrm>
        </p:spPr>
        <p:txBody>
          <a:bodyPr>
            <a:no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Dumpit is a memory acquisition tool used in digital forensics. It captures a snapshot of a computer's volatile memory and saves it as a memory dump file.</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How to Use Dumpit:</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Download and Compatibility: </a:t>
            </a:r>
            <a:r>
              <a:rPr lang="en-US" sz="1600" dirty="0">
                <a:latin typeface="Times New Roman" panose="02020603050405020304" pitchFamily="18" charset="0"/>
                <a:cs typeface="Times New Roman" panose="02020603050405020304" pitchFamily="18" charset="0"/>
              </a:rPr>
              <a:t>Obtain the appropriate Dumpit version for the target system.</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Transfer to Target: </a:t>
            </a:r>
            <a:r>
              <a:rPr lang="en-US" sz="1600" dirty="0">
                <a:latin typeface="Times New Roman" panose="02020603050405020304" pitchFamily="18" charset="0"/>
                <a:cs typeface="Times New Roman" panose="02020603050405020304" pitchFamily="18" charset="0"/>
              </a:rPr>
              <a:t>Securely transfer Dumpit to the target system.</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Run with Privileges</a:t>
            </a:r>
            <a:r>
              <a:rPr lang="en-US" sz="1600" dirty="0">
                <a:latin typeface="Times New Roman" panose="02020603050405020304" pitchFamily="18" charset="0"/>
                <a:cs typeface="Times New Roman" panose="02020603050405020304" pitchFamily="18" charset="0"/>
              </a:rPr>
              <a:t>: Execute Dumpit with administrative privileges on the target.</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Capture Memory: </a:t>
            </a:r>
            <a:r>
              <a:rPr lang="en-US" sz="1600" dirty="0">
                <a:latin typeface="Times New Roman" panose="02020603050405020304" pitchFamily="18" charset="0"/>
                <a:cs typeface="Times New Roman" panose="02020603050405020304" pitchFamily="18" charset="0"/>
              </a:rPr>
              <a:t>Dumpit captures memory and saves it as a ".raw" dump file.</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Verify Dump: </a:t>
            </a:r>
            <a:r>
              <a:rPr lang="en-US" sz="1600" dirty="0">
                <a:latin typeface="Times New Roman" panose="02020603050405020304" pitchFamily="18" charset="0"/>
                <a:cs typeface="Times New Roman" panose="02020603050405020304" pitchFamily="18" charset="0"/>
              </a:rPr>
              <a:t>Confirm successful capture and file accessibility.</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Secure Transfer: </a:t>
            </a:r>
            <a:r>
              <a:rPr lang="en-US" sz="1600" dirty="0">
                <a:latin typeface="Times New Roman" panose="02020603050405020304" pitchFamily="18" charset="0"/>
                <a:cs typeface="Times New Roman" panose="02020603050405020304" pitchFamily="18" charset="0"/>
              </a:rPr>
              <a:t>Move the memory dump to an analysis environment securely.</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Analysis: </a:t>
            </a:r>
            <a:r>
              <a:rPr lang="en-US" sz="1600" dirty="0">
                <a:latin typeface="Times New Roman" panose="02020603050405020304" pitchFamily="18" charset="0"/>
                <a:cs typeface="Times New Roman" panose="02020603050405020304" pitchFamily="18" charset="0"/>
              </a:rPr>
              <a:t>Analyze the memory dump using tools like Volatility to uncover insights.</a:t>
            </a:r>
          </a:p>
        </p:txBody>
      </p:sp>
    </p:spTree>
    <p:extLst>
      <p:ext uri="{BB962C8B-B14F-4D97-AF65-F5344CB8AC3E}">
        <p14:creationId xmlns:p14="http://schemas.microsoft.com/office/powerpoint/2010/main" val="3899394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5A1E-F54F-A0F5-0F7F-E55740CF1CCD}"/>
              </a:ext>
            </a:extLst>
          </p:cNvPr>
          <p:cNvSpPr>
            <a:spLocks noGrp="1"/>
          </p:cNvSpPr>
          <p:nvPr>
            <p:ph type="title"/>
          </p:nvPr>
        </p:nvSpPr>
        <p:spPr>
          <a:xfrm>
            <a:off x="838199" y="186993"/>
            <a:ext cx="10515600" cy="907253"/>
          </a:xfrm>
        </p:spPr>
        <p:txBody>
          <a:bodyPr>
            <a:normAutofit/>
          </a:bodyPr>
          <a:lstStyle/>
          <a:p>
            <a:pPr algn="ctr">
              <a:lnSpc>
                <a:spcPct val="100000"/>
              </a:lnSpc>
            </a:pPr>
            <a:r>
              <a:rPr lang="en-US" sz="3600" b="1" dirty="0">
                <a:latin typeface="Times New Roman" panose="02020603050405020304" pitchFamily="18" charset="0"/>
                <a:cs typeface="Times New Roman" panose="02020603050405020304" pitchFamily="18" charset="0"/>
              </a:rPr>
              <a:t>METHODOLOGY</a:t>
            </a:r>
          </a:p>
        </p:txBody>
      </p:sp>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3">
            <a:alphaModFix/>
          </a:blip>
          <a:srcRect/>
          <a:stretch/>
        </p:blipFill>
        <p:spPr>
          <a:xfrm>
            <a:off x="193494" y="6030793"/>
            <a:ext cx="1289411" cy="684321"/>
          </a:xfrm>
          <a:prstGeom prst="rect">
            <a:avLst/>
          </a:prstGeom>
          <a:noFill/>
          <a:ln>
            <a:noFill/>
          </a:ln>
        </p:spPr>
      </p:pic>
      <p:sp>
        <p:nvSpPr>
          <p:cNvPr id="10" name="TextBox 9">
            <a:extLst>
              <a:ext uri="{FF2B5EF4-FFF2-40B4-BE49-F238E27FC236}">
                <a16:creationId xmlns:a16="http://schemas.microsoft.com/office/drawing/2014/main" id="{645820FC-C0C8-2460-5B45-CE14DEC216F7}"/>
              </a:ext>
            </a:extLst>
          </p:cNvPr>
          <p:cNvSpPr txBox="1"/>
          <p:nvPr/>
        </p:nvSpPr>
        <p:spPr>
          <a:xfrm>
            <a:off x="1018081" y="954899"/>
            <a:ext cx="610099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VOLATILITY:</a:t>
            </a:r>
            <a:endParaRPr lang="en-US" sz="2400" dirty="0"/>
          </a:p>
        </p:txBody>
      </p:sp>
      <p:sp>
        <p:nvSpPr>
          <p:cNvPr id="6" name="Content Placeholder 2">
            <a:extLst>
              <a:ext uri="{FF2B5EF4-FFF2-40B4-BE49-F238E27FC236}">
                <a16:creationId xmlns:a16="http://schemas.microsoft.com/office/drawing/2014/main" id="{495E71F6-FB0B-CAF8-F961-B0826C753EAC}"/>
              </a:ext>
            </a:extLst>
          </p:cNvPr>
          <p:cNvSpPr>
            <a:spLocks noGrp="1"/>
          </p:cNvSpPr>
          <p:nvPr>
            <p:ph idx="1"/>
          </p:nvPr>
        </p:nvSpPr>
        <p:spPr>
          <a:xfrm>
            <a:off x="838200" y="1464210"/>
            <a:ext cx="10515600" cy="4898347"/>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Volatility is a memory forensics framework widely used in digital forensics and incident response. It's designed to analyze memory dumps, helping investigators uncover valuable information about running processes, network connections, and potential security incidents.</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How to Use Volatility:</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Environment Setup: </a:t>
            </a:r>
            <a:r>
              <a:rPr lang="en-US" sz="1400" dirty="0">
                <a:latin typeface="Times New Roman" panose="02020603050405020304" pitchFamily="18" charset="0"/>
                <a:cs typeface="Times New Roman" panose="02020603050405020304" pitchFamily="18" charset="0"/>
              </a:rPr>
              <a:t>Install Volatility on a dedicated analysis system.</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Memory Profile</a:t>
            </a:r>
            <a:r>
              <a:rPr lang="en-US" sz="1400" dirty="0">
                <a:latin typeface="Times New Roman" panose="02020603050405020304" pitchFamily="18" charset="0"/>
                <a:cs typeface="Times New Roman" panose="02020603050405020304" pitchFamily="18" charset="0"/>
              </a:rPr>
              <a:t>: Select the appropriate memory profile for accurate analysis.</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Initial Analysis: </a:t>
            </a:r>
            <a:r>
              <a:rPr lang="en-US" sz="1400" dirty="0">
                <a:latin typeface="Times New Roman" panose="02020603050405020304" pitchFamily="18" charset="0"/>
                <a:cs typeface="Times New Roman" panose="02020603050405020304" pitchFamily="18" charset="0"/>
              </a:rPr>
              <a:t>Use Volatility plugins to extract system information from the memory dump.</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Artifact Extraction: </a:t>
            </a:r>
            <a:r>
              <a:rPr lang="en-US" sz="1400" dirty="0">
                <a:latin typeface="Times New Roman" panose="02020603050405020304" pitchFamily="18" charset="0"/>
                <a:cs typeface="Times New Roman" panose="02020603050405020304" pitchFamily="18" charset="0"/>
              </a:rPr>
              <a:t>Utilize Volatility plugins to extract files, analyze registry keys, and investigate specific memory artifacts.</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Timeline Generation: </a:t>
            </a:r>
            <a:r>
              <a:rPr lang="en-US" sz="1400" dirty="0">
                <a:latin typeface="Times New Roman" panose="02020603050405020304" pitchFamily="18" charset="0"/>
                <a:cs typeface="Times New Roman" panose="02020603050405020304" pitchFamily="18" charset="0"/>
              </a:rPr>
              <a:t>Create a chronological timeline of system events for better understanding.</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Malware Analysis: </a:t>
            </a:r>
            <a:r>
              <a:rPr lang="en-US" sz="1400" dirty="0">
                <a:latin typeface="Times New Roman" panose="02020603050405020304" pitchFamily="18" charset="0"/>
                <a:cs typeface="Times New Roman" panose="02020603050405020304" pitchFamily="18" charset="0"/>
              </a:rPr>
              <a:t>Use Volatility to identify malware presence, such as code injection and suspicious processes.</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Incident Response: </a:t>
            </a:r>
            <a:r>
              <a:rPr lang="en-US" sz="1400" dirty="0">
                <a:latin typeface="Times New Roman" panose="02020603050405020304" pitchFamily="18" charset="0"/>
                <a:cs typeface="Times New Roman" panose="02020603050405020304" pitchFamily="18" charset="0"/>
              </a:rPr>
              <a:t>Leverage Volatility to identify indicators of compromise (IOCs) and potential security breaches.</a:t>
            </a:r>
          </a:p>
          <a:p>
            <a:pPr marL="342900" indent="-342900"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Documentation: </a:t>
            </a:r>
            <a:r>
              <a:rPr lang="en-US" sz="1400" dirty="0">
                <a:latin typeface="Times New Roman" panose="02020603050405020304" pitchFamily="18" charset="0"/>
                <a:cs typeface="Times New Roman" panose="02020603050405020304" pitchFamily="18" charset="0"/>
              </a:rPr>
              <a:t>Maintain detailed documentation of the analysis process for legal and investigative purposes.</a:t>
            </a:r>
          </a:p>
        </p:txBody>
      </p:sp>
    </p:spTree>
    <p:extLst>
      <p:ext uri="{BB962C8B-B14F-4D97-AF65-F5344CB8AC3E}">
        <p14:creationId xmlns:p14="http://schemas.microsoft.com/office/powerpoint/2010/main" val="3414688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5A1E-F54F-A0F5-0F7F-E55740CF1CCD}"/>
              </a:ext>
            </a:extLst>
          </p:cNvPr>
          <p:cNvSpPr>
            <a:spLocks noGrp="1"/>
          </p:cNvSpPr>
          <p:nvPr>
            <p:ph type="title"/>
          </p:nvPr>
        </p:nvSpPr>
        <p:spPr>
          <a:xfrm>
            <a:off x="838200" y="365125"/>
            <a:ext cx="10515600" cy="1298783"/>
          </a:xfrm>
        </p:spPr>
        <p:txBody>
          <a:bodyPr>
            <a:normAutofit/>
          </a:bodyPr>
          <a:lstStyle/>
          <a:p>
            <a:pPr algn="ctr">
              <a:lnSpc>
                <a:spcPct val="100000"/>
              </a:lnSpc>
            </a:pP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C1B016E-5593-C54F-0FDD-DC5C37F523EB}"/>
              </a:ext>
            </a:extLst>
          </p:cNvPr>
          <p:cNvSpPr>
            <a:spLocks noGrp="1"/>
          </p:cNvSpPr>
          <p:nvPr>
            <p:ph idx="1"/>
          </p:nvPr>
        </p:nvSpPr>
        <p:spPr>
          <a:xfrm>
            <a:off x="838200" y="1917246"/>
            <a:ext cx="10515600" cy="2688621"/>
          </a:xfrm>
        </p:spPr>
        <p:txBody>
          <a:bodyPr>
            <a:normAutofit/>
          </a:bodyPr>
          <a:lstStyle/>
          <a:p>
            <a:pPr marL="342900" indent="-342900" algn="just">
              <a:lnSpc>
                <a:spcPct val="110000"/>
              </a:lnSpc>
              <a:buFont typeface="+mj-lt"/>
              <a:buAutoNum type="arabicPeriod"/>
            </a:pPr>
            <a:r>
              <a:rPr lang="en-US" sz="1800" dirty="0">
                <a:latin typeface="Times New Roman" panose="02020603050405020304" pitchFamily="18" charset="0"/>
                <a:cs typeface="Times New Roman" panose="02020603050405020304" pitchFamily="18" charset="0"/>
              </a:rPr>
              <a:t>Dumpit and Volatility together offer a potent combination for memory forensics.</a:t>
            </a:r>
          </a:p>
          <a:p>
            <a:pPr marL="342900" indent="-342900" algn="just">
              <a:lnSpc>
                <a:spcPct val="110000"/>
              </a:lnSpc>
              <a:buFont typeface="+mj-lt"/>
              <a:buAutoNum type="arabicPeriod"/>
            </a:pPr>
            <a:r>
              <a:rPr lang="en-US" sz="1800" dirty="0">
                <a:latin typeface="Times New Roman" panose="02020603050405020304" pitchFamily="18" charset="0"/>
                <a:cs typeface="Times New Roman" panose="02020603050405020304" pitchFamily="18" charset="0"/>
              </a:rPr>
              <a:t>Dumpit captures critical snapshots of volatile memory.</a:t>
            </a:r>
          </a:p>
          <a:p>
            <a:pPr marL="342900" indent="-342900" algn="just">
              <a:lnSpc>
                <a:spcPct val="110000"/>
              </a:lnSpc>
              <a:buFont typeface="+mj-lt"/>
              <a:buAutoNum type="arabicPeriod"/>
            </a:pPr>
            <a:r>
              <a:rPr lang="en-US" sz="1800" dirty="0">
                <a:latin typeface="Times New Roman" panose="02020603050405020304" pitchFamily="18" charset="0"/>
                <a:cs typeface="Times New Roman" panose="02020603050405020304" pitchFamily="18" charset="0"/>
              </a:rPr>
              <a:t>Volatility provides a versatile framework for in-depth memory analysis.</a:t>
            </a:r>
          </a:p>
          <a:p>
            <a:pPr marL="342900" indent="-342900" algn="just">
              <a:lnSpc>
                <a:spcPct val="110000"/>
              </a:lnSpc>
              <a:buFont typeface="+mj-lt"/>
              <a:buAutoNum type="arabicPeriod"/>
            </a:pPr>
            <a:r>
              <a:rPr lang="en-US" sz="1800" dirty="0">
                <a:latin typeface="Times New Roman" panose="02020603050405020304" pitchFamily="18" charset="0"/>
                <a:cs typeface="Times New Roman" panose="02020603050405020304" pitchFamily="18" charset="0"/>
              </a:rPr>
              <a:t>This approach aids in uncovering attack traces, identifying malware, and detecting security breaches.</a:t>
            </a:r>
          </a:p>
          <a:p>
            <a:pPr marL="342900" indent="-342900" algn="just">
              <a:lnSpc>
                <a:spcPct val="110000"/>
              </a:lnSpc>
              <a:buFont typeface="+mj-lt"/>
              <a:buAutoNum type="arabicPeriod"/>
            </a:pPr>
            <a:r>
              <a:rPr lang="en-US" sz="1800" dirty="0">
                <a:latin typeface="Times New Roman" panose="02020603050405020304" pitchFamily="18" charset="0"/>
                <a:cs typeface="Times New Roman" panose="02020603050405020304" pitchFamily="18" charset="0"/>
              </a:rPr>
              <a:t>It's crucial for preserving evidence and maintaining the integrity of digital investigations.</a:t>
            </a:r>
          </a:p>
        </p:txBody>
      </p:sp>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2">
            <a:alphaModFix/>
          </a:blip>
          <a:srcRect/>
          <a:stretch/>
        </p:blipFill>
        <p:spPr>
          <a:xfrm>
            <a:off x="193494" y="6030793"/>
            <a:ext cx="1289411" cy="684321"/>
          </a:xfrm>
          <a:prstGeom prst="rect">
            <a:avLst/>
          </a:prstGeom>
          <a:noFill/>
          <a:ln>
            <a:noFill/>
          </a:ln>
        </p:spPr>
      </p:pic>
    </p:spTree>
    <p:extLst>
      <p:ext uri="{BB962C8B-B14F-4D97-AF65-F5344CB8AC3E}">
        <p14:creationId xmlns:p14="http://schemas.microsoft.com/office/powerpoint/2010/main" val="2886188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0;p13" descr="sies.png">
            <a:extLst>
              <a:ext uri="{FF2B5EF4-FFF2-40B4-BE49-F238E27FC236}">
                <a16:creationId xmlns:a16="http://schemas.microsoft.com/office/drawing/2014/main" id="{1D8ADEAD-DC2A-E623-D34C-4A1A0C4E2570}"/>
              </a:ext>
            </a:extLst>
          </p:cNvPr>
          <p:cNvPicPr preferRelativeResize="0"/>
          <p:nvPr/>
        </p:nvPicPr>
        <p:blipFill rotWithShape="1">
          <a:blip r:embed="rId2">
            <a:alphaModFix/>
          </a:blip>
          <a:srcRect/>
          <a:stretch/>
        </p:blipFill>
        <p:spPr>
          <a:xfrm>
            <a:off x="193494" y="6030793"/>
            <a:ext cx="1289411" cy="684321"/>
          </a:xfrm>
          <a:prstGeom prst="rect">
            <a:avLst/>
          </a:prstGeom>
          <a:noFill/>
          <a:ln>
            <a:noFill/>
          </a:ln>
        </p:spPr>
      </p:pic>
      <p:sp>
        <p:nvSpPr>
          <p:cNvPr id="5" name="TextBox 4">
            <a:extLst>
              <a:ext uri="{FF2B5EF4-FFF2-40B4-BE49-F238E27FC236}">
                <a16:creationId xmlns:a16="http://schemas.microsoft.com/office/drawing/2014/main" id="{65D356C1-4C88-D23E-C4BD-8D391AE95CAD}"/>
              </a:ext>
            </a:extLst>
          </p:cNvPr>
          <p:cNvSpPr txBox="1"/>
          <p:nvPr/>
        </p:nvSpPr>
        <p:spPr>
          <a:xfrm>
            <a:off x="2303489" y="2300592"/>
            <a:ext cx="7585022" cy="1477328"/>
          </a:xfrm>
          <a:prstGeom prst="rect">
            <a:avLst/>
          </a:prstGeom>
          <a:noFill/>
        </p:spPr>
        <p:txBody>
          <a:bodyPr wrap="square" rtlCol="0">
            <a:spAutoFit/>
          </a:bodyPr>
          <a:lstStyle/>
          <a:p>
            <a:pPr algn="ctr"/>
            <a:r>
              <a:rPr lang="en-US" sz="9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77786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711</Words>
  <Application>Microsoft Office PowerPoint</Application>
  <PresentationFormat>Widescreen</PresentationFormat>
  <Paragraphs>55</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Times New Roman</vt:lpstr>
      <vt:lpstr>Office Theme</vt:lpstr>
      <vt:lpstr>RAM Forensic to analyze memory images to find traces of an attack : Capturing RAM using Dumpit tool , Volatility tool</vt:lpstr>
      <vt:lpstr>RAM Forensic to analyze memory images to find traces of an attack : Capturing RAM using Dumpit tool , Volatility tool</vt:lpstr>
      <vt:lpstr>INTRODUCTION</vt:lpstr>
      <vt:lpstr>PROBLEM STATEMENT</vt:lpstr>
      <vt:lpstr>METHODOLOGY</vt:lpstr>
      <vt:lpstr>METHODOLOGY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 Forensic to analyze memory images to find traces of an attack : Capturing RAM using Dumpit tool , Volatility tool</dc:title>
  <dc:creator>Sakshi Kadam</dc:creator>
  <cp:lastModifiedBy>OMKAR BALASAHEB GORDE</cp:lastModifiedBy>
  <cp:revision>3</cp:revision>
  <dcterms:created xsi:type="dcterms:W3CDTF">2023-09-07T16:15:34Z</dcterms:created>
  <dcterms:modified xsi:type="dcterms:W3CDTF">2024-02-05T01:13:21Z</dcterms:modified>
</cp:coreProperties>
</file>