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Franklin Gothic" charset="0"/>
      <p:bold r:id="rId7"/>
    </p:embeddedFont>
    <p:embeddedFont>
      <p:font typeface="Libre Franklin" charset="0"/>
      <p:regular r:id="rId8"/>
      <p:bold r:id="rId9"/>
      <p:italic r:id="rId10"/>
      <p:boldItalic r:id="rId11"/>
    </p:embeddedFont>
    <p:embeddedFont>
      <p:font typeface="Calibri"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xmlns="">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xmlns="">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spcBef>
                <a:spcPts val="0"/>
              </a:spcBef>
            </a:pPr>
            <a:r>
              <a:rPr lang="en-US" dirty="0">
                <a:latin typeface="Franklin Gothic"/>
                <a:ea typeface="Franklin Gothic"/>
                <a:cs typeface="Franklin Gothic"/>
                <a:sym typeface="Franklin Gothic"/>
              </a:rPr>
              <a:t>Ministry/Organization Name/Student </a:t>
            </a:r>
            <a:r>
              <a:rPr lang="en-US" dirty="0" smtClean="0">
                <a:latin typeface="Franklin Gothic"/>
                <a:ea typeface="Franklin Gothic"/>
                <a:cs typeface="Franklin Gothic"/>
                <a:sym typeface="Franklin Gothic"/>
              </a:rPr>
              <a:t>Innovation</a:t>
            </a:r>
            <a:r>
              <a:rPr lang="en-US" dirty="0" smtClean="0">
                <a:latin typeface="Franklin Gothic"/>
                <a:ea typeface="Franklin Gothic"/>
                <a:cs typeface="Franklin Gothic"/>
                <a:sym typeface="Franklin Gothic"/>
              </a:rPr>
              <a:t>: Ministry </a:t>
            </a:r>
            <a:r>
              <a:rPr lang="en-US" dirty="0" smtClean="0">
                <a:latin typeface="Franklin Gothic"/>
                <a:ea typeface="Franklin Gothic"/>
                <a:cs typeface="Franklin Gothic"/>
                <a:sym typeface="Franklin Gothic"/>
              </a:rPr>
              <a:t>of Housing and Urban Affairs </a:t>
            </a:r>
            <a:endParaRPr dirty="0"/>
          </a:p>
          <a:p>
            <a:pPr marL="0" lvl="0" indent="0" algn="l" rtl="0">
              <a:lnSpc>
                <a:spcPct val="90000"/>
              </a:lnSpc>
              <a:spcBef>
                <a:spcPts val="1000"/>
              </a:spcBef>
              <a:spcAft>
                <a:spcPts val="0"/>
              </a:spcAft>
              <a:buClr>
                <a:schemeClr val="lt2"/>
              </a:buClr>
              <a:buSzPts val="1800"/>
              <a:buNone/>
            </a:pPr>
            <a:r>
              <a:rPr lang="en-US" dirty="0" smtClean="0">
                <a:latin typeface="Franklin Gothic"/>
                <a:ea typeface="Franklin Gothic"/>
                <a:cs typeface="Franklin Gothic"/>
                <a:sym typeface="Franklin Gothic"/>
              </a:rPr>
              <a:t>PS Code: 1515</a:t>
            </a:r>
            <a:endParaRPr dirty="0"/>
          </a:p>
          <a:p>
            <a:pPr marL="0" lvl="0" indent="0"/>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a:t>
            </a:r>
            <a:r>
              <a:rPr lang="en-US" dirty="0" smtClean="0">
                <a:latin typeface="Franklin Gothic"/>
                <a:ea typeface="Franklin Gothic"/>
                <a:cs typeface="Franklin Gothic"/>
                <a:sym typeface="Franklin Gothic"/>
              </a:rPr>
              <a:t>Title: Smart </a:t>
            </a:r>
            <a:r>
              <a:rPr lang="en-US" dirty="0" smtClean="0">
                <a:latin typeface="Franklin Gothic"/>
                <a:ea typeface="Franklin Gothic"/>
                <a:cs typeface="Franklin Gothic"/>
                <a:sym typeface="Franklin Gothic"/>
              </a:rPr>
              <a:t>and Effective </a:t>
            </a:r>
            <a:r>
              <a:rPr lang="en-US" dirty="0" err="1" smtClean="0">
                <a:latin typeface="Franklin Gothic"/>
                <a:ea typeface="Franklin Gothic"/>
                <a:cs typeface="Franklin Gothic"/>
                <a:sym typeface="Franklin Gothic"/>
              </a:rPr>
              <a:t>realtime</a:t>
            </a:r>
            <a:r>
              <a:rPr lang="en-US" dirty="0" smtClean="0">
                <a:latin typeface="Franklin Gothic"/>
                <a:ea typeface="Franklin Gothic"/>
                <a:cs typeface="Franklin Gothic"/>
                <a:sym typeface="Franklin Gothic"/>
              </a:rPr>
              <a:t> Management of street </a:t>
            </a:r>
            <a:r>
              <a:rPr lang="en-US" dirty="0" smtClean="0">
                <a:latin typeface="Franklin Gothic"/>
                <a:ea typeface="Franklin Gothic"/>
                <a:cs typeface="Franklin Gothic"/>
                <a:sym typeface="Franklin Gothic"/>
              </a:rPr>
              <a:t>parking.</a:t>
            </a: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smtClean="0">
                <a:latin typeface="Franklin Gothic"/>
                <a:ea typeface="Franklin Gothic"/>
                <a:cs typeface="Franklin Gothic"/>
                <a:sym typeface="Franklin Gothic"/>
              </a:rPr>
              <a:t>Team </a:t>
            </a:r>
            <a:r>
              <a:rPr lang="en-US" dirty="0">
                <a:latin typeface="Franklin Gothic"/>
                <a:ea typeface="Franklin Gothic"/>
                <a:cs typeface="Franklin Gothic"/>
                <a:sym typeface="Franklin Gothic"/>
              </a:rPr>
              <a:t>Name</a:t>
            </a:r>
            <a:r>
              <a:rPr lang="en-US" dirty="0" smtClean="0">
                <a:latin typeface="Franklin Gothic"/>
                <a:ea typeface="Franklin Gothic"/>
                <a:cs typeface="Franklin Gothic"/>
                <a:sym typeface="Franklin Gothic"/>
              </a:rPr>
              <a:t>: </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a:t>
            </a:r>
            <a:r>
              <a:rPr lang="en-US" dirty="0" smtClean="0">
                <a:latin typeface="Franklin Gothic"/>
                <a:ea typeface="Franklin Gothic"/>
                <a:cs typeface="Franklin Gothic"/>
                <a:sym typeface="Franklin Gothic"/>
              </a:rPr>
              <a:t>Name: Raj </a:t>
            </a:r>
            <a:r>
              <a:rPr lang="en-US" dirty="0" err="1" smtClean="0">
                <a:latin typeface="Franklin Gothic"/>
                <a:ea typeface="Franklin Gothic"/>
                <a:cs typeface="Franklin Gothic"/>
                <a:sym typeface="Franklin Gothic"/>
              </a:rPr>
              <a:t>Siddhpura</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a:t>
            </a:r>
            <a:r>
              <a:rPr lang="en-US" dirty="0" smtClean="0">
                <a:latin typeface="Franklin Gothic"/>
                <a:ea typeface="Franklin Gothic"/>
                <a:cs typeface="Franklin Gothic"/>
                <a:sym typeface="Franklin Gothic"/>
              </a:rPr>
              <a:t>:</a:t>
            </a:r>
            <a:r>
              <a:rPr lang="en-US" dirty="0">
                <a:ea typeface="Franklin Gothic"/>
                <a:cs typeface="Franklin Gothic"/>
              </a:rPr>
              <a:t> </a:t>
            </a:r>
            <a:r>
              <a:rPr lang="en-US" dirty="0" err="1" smtClean="0">
                <a:ea typeface="Franklin Gothic"/>
                <a:cs typeface="Franklin Gothic"/>
              </a:rPr>
              <a:t>Gyanmanjari</a:t>
            </a:r>
            <a:r>
              <a:rPr lang="en-US" dirty="0" smtClean="0">
                <a:ea typeface="Franklin Gothic"/>
                <a:cs typeface="Franklin Gothic"/>
              </a:rPr>
              <a:t> Institute Of Technology</a:t>
            </a: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a:t>
            </a:r>
            <a:r>
              <a:rPr lang="en-US" dirty="0" smtClean="0">
                <a:latin typeface="Franklin Gothic"/>
                <a:ea typeface="Franklin Gothic"/>
                <a:cs typeface="Franklin Gothic"/>
                <a:sym typeface="Franklin Gothic"/>
              </a:rPr>
              <a:t>Name: </a:t>
            </a:r>
            <a:r>
              <a:rPr lang="en-US" dirty="0" err="1" smtClean="0">
                <a:latin typeface="Franklin Gothic"/>
                <a:ea typeface="Franklin Gothic"/>
                <a:cs typeface="Franklin Gothic"/>
                <a:sym typeface="Franklin Gothic"/>
              </a:rPr>
              <a:t>Trafic</a:t>
            </a:r>
            <a:r>
              <a:rPr lang="en-US" dirty="0" smtClean="0">
                <a:latin typeface="Franklin Gothic"/>
                <a:ea typeface="Franklin Gothic"/>
                <a:cs typeface="Franklin Gothic"/>
                <a:sym typeface="Franklin Gothic"/>
              </a:rPr>
              <a:t> and Parking solution</a:t>
            </a:r>
            <a:endParaRPr dirty="0"/>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71550" y="2289363"/>
            <a:ext cx="6024054" cy="339820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spcBef>
                <a:spcPts val="0"/>
              </a:spcBef>
              <a:buClr>
                <a:schemeClr val="lt2"/>
              </a:buClr>
              <a:buSzPts val="1800"/>
            </a:pPr>
            <a:r>
              <a:rPr lang="en-US" sz="1800" dirty="0">
                <a:solidFill>
                  <a:schemeClr val="lt2"/>
                </a:solidFill>
                <a:latin typeface="Franklin Gothic"/>
                <a:ea typeface="Franklin Gothic"/>
                <a:cs typeface="Franklin Gothic"/>
                <a:sym typeface="Franklin Gothic"/>
              </a:rPr>
              <a:t>Describe your idea/Solution/Prototype here</a:t>
            </a:r>
            <a:r>
              <a:rPr lang="en-US" sz="1800" dirty="0" smtClean="0">
                <a:solidFill>
                  <a:schemeClr val="lt2"/>
                </a:solidFill>
                <a:latin typeface="Franklin Gothic"/>
                <a:ea typeface="Franklin Gothic"/>
                <a:cs typeface="Franklin Gothic"/>
                <a:sym typeface="Franklin Gothic"/>
              </a:rPr>
              <a:t>: </a:t>
            </a:r>
            <a:r>
              <a:rPr lang="en-US" sz="1200" dirty="0" smtClean="0"/>
              <a:t>Smart parking solutions can help to address the parking challenges faced by Indian </a:t>
            </a:r>
            <a:r>
              <a:rPr lang="en-US" sz="1200" dirty="0" smtClean="0"/>
              <a:t>cities. </a:t>
            </a:r>
          </a:p>
          <a:p>
            <a:pPr marL="0" lvl="0" indent="0">
              <a:spcBef>
                <a:spcPts val="0"/>
              </a:spcBef>
              <a:buClr>
                <a:schemeClr val="lt2"/>
              </a:buClr>
              <a:buSzPts val="1800"/>
            </a:pPr>
            <a:endParaRPr lang="en-US" sz="1200" dirty="0" smtClean="0"/>
          </a:p>
          <a:p>
            <a:pPr marL="0" lvl="0" indent="0" algn="just">
              <a:spcBef>
                <a:spcPts val="0"/>
              </a:spcBef>
              <a:buClr>
                <a:schemeClr val="lt2"/>
              </a:buClr>
              <a:buSzPts val="1800"/>
              <a:buFont typeface="Arial" pitchFamily="34" charset="0"/>
              <a:buChar char="•"/>
            </a:pPr>
            <a:r>
              <a:rPr lang="en-US" sz="1200" dirty="0" smtClean="0"/>
              <a:t> In our solution we have taken a combination of </a:t>
            </a:r>
            <a:r>
              <a:rPr lang="en-US" sz="1200" dirty="0" smtClean="0"/>
              <a:t>sensors, cameras, and software to provide real-time information on available parking spaces to both city officials and </a:t>
            </a:r>
            <a:r>
              <a:rPr lang="en-US" sz="1200" dirty="0" smtClean="0"/>
              <a:t>drivers. This </a:t>
            </a:r>
            <a:r>
              <a:rPr lang="en-US" sz="1200" dirty="0" smtClean="0"/>
              <a:t>information can then be used to make better decisions about parking management and pricing</a:t>
            </a:r>
            <a:r>
              <a:rPr lang="en-US" sz="1200" dirty="0" smtClean="0"/>
              <a:t>.</a:t>
            </a:r>
          </a:p>
          <a:p>
            <a:pPr marL="0" lvl="0" indent="0" algn="just">
              <a:spcBef>
                <a:spcPts val="0"/>
              </a:spcBef>
              <a:buClr>
                <a:schemeClr val="lt2"/>
              </a:buClr>
              <a:buSzPts val="1800"/>
            </a:pPr>
            <a:endParaRPr lang="en-US" sz="1200" dirty="0"/>
          </a:p>
          <a:p>
            <a:pPr marL="0" lvl="0" indent="0" algn="just">
              <a:spcBef>
                <a:spcPts val="0"/>
              </a:spcBef>
              <a:buClr>
                <a:schemeClr val="lt2"/>
              </a:buClr>
              <a:buSzPts val="1800"/>
              <a:buFont typeface="Arial" pitchFamily="34" charset="0"/>
              <a:buChar char="•"/>
            </a:pPr>
            <a:r>
              <a:rPr lang="en-US" sz="1200" dirty="0" smtClean="0"/>
              <a:t>In smart parking system we have to install </a:t>
            </a:r>
            <a:r>
              <a:rPr lang="en-US" sz="1200" b="1" dirty="0" smtClean="0"/>
              <a:t>cameras</a:t>
            </a:r>
            <a:r>
              <a:rPr lang="en-US" sz="1200" dirty="0" smtClean="0"/>
              <a:t> and </a:t>
            </a:r>
            <a:r>
              <a:rPr lang="en-US" sz="1200" b="1" dirty="0" smtClean="0"/>
              <a:t>sensors</a:t>
            </a:r>
            <a:r>
              <a:rPr lang="en-US" sz="1200" dirty="0" smtClean="0"/>
              <a:t> at a parking areas and street parking space. </a:t>
            </a:r>
            <a:r>
              <a:rPr lang="en-US" sz="1200" dirty="0" smtClean="0"/>
              <a:t>These sensors can detect when a vehicle enters or leaves a parking space, and this information can be transmitted to a central system in real time</a:t>
            </a:r>
            <a:r>
              <a:rPr lang="en-US" sz="1200" dirty="0" smtClean="0"/>
              <a:t>. </a:t>
            </a:r>
            <a:r>
              <a:rPr lang="en-US" sz="1200" dirty="0" smtClean="0"/>
              <a:t>This system can then display the real-time availability of parking spaces on </a:t>
            </a:r>
            <a:r>
              <a:rPr lang="en-US" sz="1200" dirty="0" smtClean="0"/>
              <a:t> </a:t>
            </a:r>
            <a:r>
              <a:rPr lang="en-US" sz="1200" dirty="0" smtClean="0"/>
              <a:t>website</a:t>
            </a:r>
            <a:r>
              <a:rPr lang="en-US" sz="1200" dirty="0" smtClean="0"/>
              <a:t>.</a:t>
            </a:r>
          </a:p>
          <a:p>
            <a:pPr marL="0" lvl="0" indent="0" algn="just">
              <a:spcBef>
                <a:spcPts val="0"/>
              </a:spcBef>
              <a:buClr>
                <a:schemeClr val="lt2"/>
              </a:buClr>
              <a:buSzPts val="1800"/>
              <a:buFont typeface="Arial" pitchFamily="34" charset="0"/>
              <a:buChar char="•"/>
            </a:pPr>
            <a:endParaRPr lang="en-US" sz="1200" dirty="0" smtClean="0"/>
          </a:p>
          <a:p>
            <a:pPr marL="0" lvl="0" indent="0" algn="just">
              <a:spcBef>
                <a:spcPts val="0"/>
              </a:spcBef>
              <a:buClr>
                <a:schemeClr val="lt2"/>
              </a:buClr>
              <a:buSzPts val="1800"/>
              <a:buFont typeface="Arial" pitchFamily="34" charset="0"/>
              <a:buChar char="•"/>
            </a:pPr>
            <a:r>
              <a:rPr lang="en-US" sz="1200" dirty="0" smtClean="0"/>
              <a:t>Another important component of smart parking is dynamic pricing. Dynamic pricing allows the cost of parking to be adjusted based on demand. </a:t>
            </a:r>
            <a:endParaRPr lang="en-US" sz="1200" dirty="0" smtClean="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a:t>
            </a:fld>
            <a:endParaRPr/>
          </a:p>
        </p:txBody>
      </p:sp>
      <p:sp>
        <p:nvSpPr>
          <p:cNvPr id="220" name="Google Shape;220;p2"/>
          <p:cNvSpPr>
            <a:spLocks noGrp="1"/>
          </p:cNvSpPr>
          <p:nvPr>
            <p:ph type="pic" idx="2"/>
          </p:nvPr>
        </p:nvSpPr>
        <p:spPr>
          <a:xfrm>
            <a:off x="7378575" y="144261"/>
            <a:ext cx="4689138" cy="3451543"/>
          </a:xfrm>
          <a:prstGeom prst="rect">
            <a:avLst/>
          </a:prstGeom>
          <a:noFill/>
          <a:ln>
            <a:noFill/>
          </a:ln>
        </p:spPr>
      </p:sp>
      <p:sp>
        <p:nvSpPr>
          <p:cNvPr id="221" name="Google Shape;221;p2"/>
          <p:cNvSpPr txBox="1"/>
          <p:nvPr/>
        </p:nvSpPr>
        <p:spPr>
          <a:xfrm>
            <a:off x="7378575" y="2118476"/>
            <a:ext cx="468913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2"/>
                </a:solidFill>
                <a:latin typeface="Franklin Gothic"/>
                <a:ea typeface="Franklin Gothic"/>
                <a:cs typeface="Franklin Gothic"/>
                <a:sym typeface="Franklin Gothic"/>
              </a:rPr>
              <a:t>Add process flow chart or simulated image of prototype or any relevant image related to your idea</a:t>
            </a:r>
            <a:endParaRPr/>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dirty="0" smtClean="0">
                <a:solidFill>
                  <a:schemeClr val="dk1"/>
                </a:solidFill>
                <a:latin typeface="Libre Franklin"/>
                <a:ea typeface="Libre Franklin"/>
                <a:cs typeface="Libre Franklin"/>
                <a:sym typeface="Libre Franklin"/>
              </a:rPr>
              <a:t>P</a:t>
            </a:r>
            <a:r>
              <a:rPr lang="en-US" b="0" i="0" dirty="0" smtClean="0">
                <a:solidFill>
                  <a:schemeClr val="dk1"/>
                </a:solidFill>
                <a:latin typeface="Libre Franklin"/>
                <a:ea typeface="Libre Franklin"/>
                <a:cs typeface="Libre Franklin"/>
                <a:sym typeface="Libre Franklin"/>
              </a:rPr>
              <a:t>ython</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smtClean="0">
                <a:solidFill>
                  <a:schemeClr val="dk1"/>
                </a:solidFill>
                <a:latin typeface="Libre Franklin"/>
                <a:ea typeface="Libre Franklin"/>
                <a:cs typeface="Libre Franklin"/>
                <a:sym typeface="Libre Franklin"/>
              </a:rPr>
              <a:t>Node.js</a:t>
            </a: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smtClean="0">
                <a:solidFill>
                  <a:schemeClr val="dk1"/>
                </a:solidFill>
                <a:latin typeface="Libre Franklin"/>
                <a:ea typeface="Libre Franklin"/>
                <a:cs typeface="Libre Franklin"/>
                <a:sym typeface="Libre Franklin"/>
              </a:rPr>
              <a:t>React.js</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err="1" smtClean="0">
                <a:solidFill>
                  <a:schemeClr val="dk1"/>
                </a:solidFill>
                <a:latin typeface="Libre Franklin"/>
                <a:ea typeface="Libre Franklin"/>
                <a:cs typeface="Libre Franklin"/>
                <a:sym typeface="Libre Franklin"/>
              </a:rPr>
              <a:t>Mongodb</a:t>
            </a:r>
            <a:endParaRPr lang="en-US" dirty="0" smtClean="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err="1" smtClean="0">
                <a:solidFill>
                  <a:schemeClr val="dk1"/>
                </a:solidFill>
                <a:latin typeface="Libre Franklin"/>
                <a:ea typeface="Libre Franklin"/>
                <a:cs typeface="Libre Franklin"/>
                <a:sym typeface="Libre Franklin"/>
              </a:rPr>
              <a:t>Iot</a:t>
            </a:r>
            <a:r>
              <a:rPr lang="en-US" b="0" i="0" dirty="0" smtClean="0">
                <a:solidFill>
                  <a:schemeClr val="dk1"/>
                </a:solidFill>
                <a:latin typeface="Libre Franklin"/>
                <a:ea typeface="Libre Franklin"/>
                <a:cs typeface="Libre Franklin"/>
                <a:sym typeface="Libre Franklin"/>
              </a:rPr>
              <a:t>  </a:t>
            </a:r>
          </a:p>
          <a:p>
            <a:pPr marL="285750" marR="0" lvl="0" indent="-285750" algn="l" rtl="0">
              <a:lnSpc>
                <a:spcPct val="100000"/>
              </a:lnSpc>
              <a:spcBef>
                <a:spcPts val="1000"/>
              </a:spcBef>
              <a:spcAft>
                <a:spcPts val="0"/>
              </a:spcAft>
              <a:buClr>
                <a:schemeClr val="dk1"/>
              </a:buClr>
              <a:buSzPts val="1600"/>
              <a:buFont typeface="Noto Sans Symbols"/>
              <a:buChar char="⮚"/>
            </a:pPr>
            <a:r>
              <a:rPr lang="en-US" dirty="0" smtClean="0">
                <a:solidFill>
                  <a:schemeClr val="dk1"/>
                </a:solidFill>
                <a:latin typeface="Libre Franklin"/>
                <a:ea typeface="Libre Franklin"/>
                <a:cs typeface="Libre Franklin"/>
                <a:sym typeface="Libre Franklin"/>
              </a:rPr>
              <a:t>Open CV </a:t>
            </a:r>
          </a:p>
          <a:p>
            <a:pPr marL="285750" marR="0" lvl="0" indent="-285750" algn="l" rtl="0">
              <a:lnSpc>
                <a:spcPct val="100000"/>
              </a:lnSpc>
              <a:spcBef>
                <a:spcPts val="1000"/>
              </a:spcBef>
              <a:spcAft>
                <a:spcPts val="0"/>
              </a:spcAft>
              <a:buClr>
                <a:schemeClr val="dk1"/>
              </a:buClr>
              <a:buSzPts val="1600"/>
              <a:buFont typeface="Noto Sans Symbols"/>
              <a:buChar char="⮚"/>
            </a:pPr>
            <a:r>
              <a:rPr lang="en-US" b="0" i="0" dirty="0" smtClean="0">
                <a:solidFill>
                  <a:schemeClr val="dk1"/>
                </a:solidFill>
                <a:latin typeface="Libre Franklin"/>
                <a:ea typeface="Libre Franklin"/>
                <a:cs typeface="Libre Franklin"/>
                <a:sym typeface="Libre Franklin"/>
              </a:rPr>
              <a:t>ML</a:t>
            </a:r>
          </a:p>
          <a:p>
            <a:pPr marL="285750" marR="0" lvl="0" indent="-285750" algn="l" rtl="0">
              <a:lnSpc>
                <a:spcPct val="100000"/>
              </a:lnSpc>
              <a:spcBef>
                <a:spcPts val="1000"/>
              </a:spcBef>
              <a:spcAft>
                <a:spcPts val="0"/>
              </a:spcAft>
              <a:buClr>
                <a:schemeClr val="dk1"/>
              </a:buClr>
              <a:buSzPts val="1600"/>
              <a:buFont typeface="Noto Sans Symbols"/>
              <a:buChar char="⮚"/>
            </a:pPr>
            <a:endParaRPr lang="en-US" sz="1600" b="0" i="0" dirty="0" smtClean="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pPr>
            <a:endParaRPr lang="en-US" sz="1600" b="0" i="0" dirty="0" smtClean="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pP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gn="just">
              <a:spcBef>
                <a:spcPts val="0"/>
              </a:spcBef>
              <a:buFont typeface="Noto Sans Symbols"/>
              <a:buChar char="⮚"/>
            </a:pPr>
            <a:r>
              <a:rPr lang="en-US" sz="1400" dirty="0" smtClean="0"/>
              <a:t>The driver saved time and hassle by finding a parking space quickly and easily</a:t>
            </a:r>
            <a:r>
              <a:rPr lang="en-US" sz="1400" dirty="0" smtClean="0"/>
              <a:t>.</a:t>
            </a:r>
          </a:p>
          <a:p>
            <a:pPr marL="285750" indent="-285750" algn="just">
              <a:spcBef>
                <a:spcPts val="0"/>
              </a:spcBef>
            </a:pPr>
            <a:endParaRPr lang="en-US" sz="1400" dirty="0" smtClean="0"/>
          </a:p>
          <a:p>
            <a:pPr marL="285750" indent="-285750" algn="just">
              <a:spcBef>
                <a:spcPts val="0"/>
              </a:spcBef>
              <a:buFont typeface="Noto Sans Symbols"/>
              <a:buChar char="⮚"/>
            </a:pPr>
            <a:r>
              <a:rPr lang="en-US" sz="1400" dirty="0" smtClean="0"/>
              <a:t>The </a:t>
            </a:r>
            <a:r>
              <a:rPr lang="en-US" sz="1400" dirty="0" smtClean="0"/>
              <a:t>driver helped to reduce traffic congestion by parking in a less congested area</a:t>
            </a:r>
            <a:r>
              <a:rPr lang="en-US" sz="1400" dirty="0" smtClean="0"/>
              <a:t>.</a:t>
            </a:r>
          </a:p>
          <a:p>
            <a:pPr marL="285750" indent="-285750" algn="just">
              <a:spcBef>
                <a:spcPts val="0"/>
              </a:spcBef>
            </a:pPr>
            <a:endParaRPr lang="en-US" sz="1400" dirty="0" smtClean="0"/>
          </a:p>
          <a:p>
            <a:pPr marL="285750" indent="-285750" algn="just">
              <a:spcBef>
                <a:spcPts val="0"/>
              </a:spcBef>
              <a:buFont typeface="Noto Sans Symbols"/>
              <a:buChar char="⮚"/>
            </a:pPr>
            <a:r>
              <a:rPr lang="en-US" sz="1400" dirty="0" smtClean="0"/>
              <a:t>The city administration increased revenue from parking</a:t>
            </a:r>
            <a:r>
              <a:rPr lang="en-US" sz="1400" dirty="0" smtClean="0"/>
              <a:t>.</a:t>
            </a:r>
          </a:p>
          <a:p>
            <a:pPr marL="285750" indent="-285750" algn="just">
              <a:spcBef>
                <a:spcPts val="0"/>
              </a:spcBef>
              <a:buFont typeface="Noto Sans Symbols"/>
              <a:buChar char="⮚"/>
            </a:pPr>
            <a:endParaRPr lang="en-US" sz="1400" dirty="0" smtClean="0"/>
          </a:p>
          <a:p>
            <a:pPr marL="285750" indent="-285750" algn="just">
              <a:spcBef>
                <a:spcPts val="0"/>
              </a:spcBef>
              <a:buFont typeface="Noto Sans Symbols"/>
              <a:buChar char="⮚"/>
            </a:pPr>
            <a:r>
              <a:rPr lang="en-US" sz="1400" dirty="0" smtClean="0"/>
              <a:t>Provide discounts on parking to residents and businesses. This can help to reduce the cost of living and doing business in the city.</a:t>
            </a:r>
          </a:p>
          <a:p>
            <a:pPr marL="285750" indent="-285750" algn="just">
              <a:spcBef>
                <a:spcPts val="0"/>
              </a:spcBef>
              <a:buFont typeface="Noto Sans Symbols"/>
              <a:buChar char="⮚"/>
            </a:pPr>
            <a:endParaRPr lang="en-US" sz="1400" dirty="0" smtClean="0"/>
          </a:p>
          <a:p>
            <a:pPr marL="285750" indent="-285750" algn="just">
              <a:spcBef>
                <a:spcPts val="0"/>
              </a:spcBef>
              <a:buFont typeface="Noto Sans Symbols"/>
              <a:buChar char="⮚"/>
            </a:pPr>
            <a:r>
              <a:rPr lang="en-US" sz="1400" dirty="0" smtClean="0"/>
              <a:t>Smart parking solutions are a powerful tool that can be used to improve the parking experience for everyone in Indian cities.</a:t>
            </a:r>
          </a:p>
          <a:p>
            <a:pPr marL="285750" indent="-285750" algn="just">
              <a:spcBef>
                <a:spcPts val="0"/>
              </a:spcBef>
              <a:buFont typeface="Noto Sans Symbols"/>
              <a:buChar char="⮚"/>
            </a:pPr>
            <a:endParaRPr lang="en-US" sz="1400" dirty="0" smtClean="0"/>
          </a:p>
          <a:p>
            <a:pPr marL="285750" lvl="0" indent="-285750" algn="l" rtl="0">
              <a:lnSpc>
                <a:spcPct val="90000"/>
              </a:lnSpc>
              <a:spcBef>
                <a:spcPts val="0"/>
              </a:spcBef>
              <a:spcAft>
                <a:spcPts val="0"/>
              </a:spcAft>
              <a:buClr>
                <a:schemeClr val="dk1"/>
              </a:buClr>
              <a:buSzPts val="1600"/>
              <a:buFont typeface="Noto Sans Symbols"/>
              <a:buChar char="⮚"/>
            </a:pP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a:lnSpc>
                <a:spcPct val="90000"/>
              </a:lnSpc>
              <a:buClr>
                <a:schemeClr val="dk1"/>
              </a:buClr>
              <a:buSzPts val="1600"/>
              <a:buFont typeface="Noto Sans Symbols"/>
              <a:buChar char="⮚"/>
            </a:pPr>
            <a:r>
              <a:rPr lang="en-US" b="1" dirty="0" smtClean="0"/>
              <a:t>Sensors</a:t>
            </a:r>
            <a:r>
              <a:rPr lang="en-US" dirty="0" smtClean="0"/>
              <a:t>: Sensors are used to detect the presence or absence of vehicles in parking spaces</a:t>
            </a:r>
            <a:r>
              <a:rPr lang="en-US" dirty="0" smtClean="0"/>
              <a:t>.</a:t>
            </a:r>
          </a:p>
          <a:p>
            <a:pPr marL="285750" lvl="0" indent="-285750">
              <a:lnSpc>
                <a:spcPct val="90000"/>
              </a:lnSpc>
              <a:buClr>
                <a:schemeClr val="dk1"/>
              </a:buClr>
              <a:buSzPts val="1600"/>
              <a:buFont typeface="Noto Sans Symbols"/>
              <a:buChar char="⮚"/>
            </a:pPr>
            <a:endParaRPr lang="en-US" sz="1600" b="0" i="0" dirty="0" smtClean="0">
              <a:solidFill>
                <a:schemeClr val="dk1"/>
              </a:solidFill>
              <a:latin typeface="Libre Franklin"/>
              <a:ea typeface="Libre Franklin"/>
              <a:cs typeface="Libre Franklin"/>
              <a:sym typeface="Libre Franklin"/>
            </a:endParaRPr>
          </a:p>
          <a:p>
            <a:pPr marL="285750" lvl="0" indent="-285750" algn="just">
              <a:lnSpc>
                <a:spcPct val="90000"/>
              </a:lnSpc>
              <a:buClr>
                <a:schemeClr val="dk1"/>
              </a:buClr>
              <a:buSzPts val="1600"/>
              <a:buFont typeface="Noto Sans Symbols"/>
              <a:buChar char="⮚"/>
            </a:pPr>
            <a:r>
              <a:rPr lang="en-US" b="1" dirty="0" smtClean="0">
                <a:latin typeface="+mn-lt"/>
              </a:rPr>
              <a:t>Open CV</a:t>
            </a:r>
            <a:r>
              <a:rPr lang="en-US" dirty="0" smtClean="0">
                <a:latin typeface="+mn-lt"/>
              </a:rPr>
              <a:t>:</a:t>
            </a:r>
            <a:r>
              <a:rPr lang="en-US" dirty="0" smtClean="0">
                <a:latin typeface="+mn-lt"/>
              </a:rPr>
              <a:t> </a:t>
            </a:r>
            <a:r>
              <a:rPr lang="en-US" dirty="0" smtClean="0">
                <a:latin typeface="+mn-lt"/>
              </a:rPr>
              <a:t>Open Computer Vision is an open source library which is used to work with vision sensors like Camera sensor. It will help to collect desired data from the physical environment in digitalized form.</a:t>
            </a:r>
          </a:p>
          <a:p>
            <a:pPr marL="285750" lvl="0" indent="-285750">
              <a:lnSpc>
                <a:spcPct val="90000"/>
              </a:lnSpc>
              <a:buClr>
                <a:schemeClr val="dk1"/>
              </a:buClr>
              <a:buSzPts val="1600"/>
              <a:buFont typeface="Noto Sans Symbols"/>
              <a:buChar char="⮚"/>
            </a:pPr>
            <a:endParaRPr lang="en-US" sz="1200" dirty="0" smtClean="0">
              <a:latin typeface="+mj-lt"/>
            </a:endParaRPr>
          </a:p>
          <a:p>
            <a:pPr marL="285750" indent="-285750" algn="just">
              <a:lnSpc>
                <a:spcPct val="90000"/>
              </a:lnSpc>
              <a:buClr>
                <a:schemeClr val="dk1"/>
              </a:buClr>
              <a:buSzPts val="1600"/>
              <a:buFont typeface="Noto Sans Symbols"/>
              <a:buChar char="⮚"/>
            </a:pPr>
            <a:r>
              <a:rPr lang="en-US" b="1" dirty="0" smtClean="0"/>
              <a:t>Communications infrastructure</a:t>
            </a:r>
            <a:r>
              <a:rPr lang="en-US" dirty="0" smtClean="0"/>
              <a:t>: Smart parking systems need to be able to communicate with each other and with users. This can be done using a variety of different communication technologies, such as cellular networks, Wi-Fi, and Bluetooth</a:t>
            </a:r>
            <a:r>
              <a:rPr lang="en-US" dirty="0" smtClean="0"/>
              <a:t>.</a:t>
            </a:r>
          </a:p>
          <a:p>
            <a:pPr marL="285750" indent="-285750" algn="just">
              <a:lnSpc>
                <a:spcPct val="90000"/>
              </a:lnSpc>
              <a:buClr>
                <a:schemeClr val="dk1"/>
              </a:buClr>
              <a:buSzPts val="1600"/>
              <a:buFont typeface="Noto Sans Symbols"/>
              <a:buChar char="⮚"/>
            </a:pPr>
            <a:endParaRPr lang="en-US" dirty="0" smtClean="0"/>
          </a:p>
          <a:p>
            <a:pPr marL="285750" indent="-285750" algn="just">
              <a:lnSpc>
                <a:spcPct val="90000"/>
              </a:lnSpc>
              <a:buClr>
                <a:schemeClr val="dk1"/>
              </a:buClr>
              <a:buSzPts val="1600"/>
              <a:buFont typeface="Noto Sans Symbols"/>
              <a:buChar char="⮚"/>
            </a:pPr>
            <a:r>
              <a:rPr lang="en-US" b="1" dirty="0" smtClean="0"/>
              <a:t>Web Application</a:t>
            </a:r>
            <a:r>
              <a:rPr lang="en-US" dirty="0" smtClean="0"/>
              <a:t>: Web application is used to show </a:t>
            </a:r>
            <a:r>
              <a:rPr lang="en-US" dirty="0" smtClean="0"/>
              <a:t>real-time information on parking availability and to allow them to reserve parking spots and make payments.</a:t>
            </a:r>
            <a:r>
              <a:rPr lang="en-US" dirty="0" smtClean="0"/>
              <a:t> </a:t>
            </a:r>
            <a:endParaRPr lang="en-US" dirty="0" smtClean="0"/>
          </a:p>
          <a:p>
            <a:pPr marL="285750" lvl="0" indent="-285750">
              <a:lnSpc>
                <a:spcPct val="90000"/>
              </a:lnSpc>
              <a:buClr>
                <a:schemeClr val="dk1"/>
              </a:buClr>
              <a:buSzPts val="1600"/>
              <a:buFont typeface="Noto Sans Symbols"/>
              <a:buChar char="⮚"/>
            </a:pPr>
            <a:endParaRPr sz="12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b="1" dirty="0" smtClean="0">
                <a:solidFill>
                  <a:srgbClr val="5D7C3F"/>
                </a:solidFill>
              </a:rPr>
              <a:t> </a:t>
            </a:r>
            <a:r>
              <a:rPr lang="en-US" sz="1200" b="1" dirty="0" smtClean="0">
                <a:solidFill>
                  <a:srgbClr val="5D7C3F"/>
                </a:solidFill>
              </a:rPr>
              <a:t>Raj </a:t>
            </a:r>
            <a:r>
              <a:rPr lang="en-US" sz="1200" b="1" dirty="0" err="1" smtClean="0">
                <a:solidFill>
                  <a:srgbClr val="5D7C3F"/>
                </a:solidFill>
              </a:rPr>
              <a:t>Siddhpura</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etc</a:t>
            </a:r>
            <a:r>
              <a:rPr lang="en-US" sz="1200" dirty="0" smtClean="0"/>
              <a:t>): B.E.</a:t>
            </a:r>
            <a:r>
              <a:rPr lang="en-US" sz="1200" dirty="0"/>
              <a:t>			Stream (ECE, CSE etc):	</a:t>
            </a:r>
            <a:r>
              <a:rPr lang="en-US" sz="1200" dirty="0" smtClean="0"/>
              <a:t>I.T.</a:t>
            </a:r>
            <a:r>
              <a:rPr lang="en-US" sz="1200" dirty="0"/>
              <a:t>		Year (I,II,III,IV): </a:t>
            </a:r>
            <a:r>
              <a:rPr lang="en-US" sz="1200" dirty="0" smtClean="0"/>
              <a:t> IV</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smtClean="0">
                <a:solidFill>
                  <a:srgbClr val="5D7C3F"/>
                </a:solidFill>
              </a:rPr>
              <a:t> </a:t>
            </a:r>
            <a:r>
              <a:rPr lang="en-US" sz="1200" b="1" dirty="0" smtClean="0">
                <a:solidFill>
                  <a:srgbClr val="5D7C3F"/>
                </a:solidFill>
              </a:rPr>
              <a:t>Om </a:t>
            </a:r>
            <a:r>
              <a:rPr lang="en-US" sz="1200" b="1" dirty="0" err="1" smtClean="0">
                <a:solidFill>
                  <a:srgbClr val="5D7C3F"/>
                </a:solidFill>
              </a:rPr>
              <a:t>Munjpara</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etc</a:t>
            </a:r>
            <a:r>
              <a:rPr lang="en-US" sz="1200" dirty="0" smtClean="0"/>
              <a:t>): B.E.</a:t>
            </a:r>
            <a:r>
              <a:rPr lang="en-US" sz="1200" dirty="0"/>
              <a:t>			Stream (ECE, CSE etc</a:t>
            </a:r>
            <a:r>
              <a:rPr lang="en-US" sz="1200" dirty="0" smtClean="0"/>
              <a:t>):</a:t>
            </a:r>
            <a:r>
              <a:rPr lang="en-US" sz="1200" dirty="0"/>
              <a:t> </a:t>
            </a:r>
            <a:r>
              <a:rPr lang="en-US" sz="1200" dirty="0" smtClean="0"/>
              <a:t>    </a:t>
            </a:r>
            <a:r>
              <a:rPr lang="en-US" sz="1200" dirty="0" smtClean="0"/>
              <a:t>Computer</a:t>
            </a:r>
            <a:r>
              <a:rPr lang="en-US" sz="1200" dirty="0"/>
              <a:t>		Year (I,II,III,IV): </a:t>
            </a:r>
            <a:r>
              <a:rPr lang="en-US" sz="1200" dirty="0" smtClean="0"/>
              <a:t> IV</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smtClean="0">
                <a:solidFill>
                  <a:srgbClr val="5D7C3F"/>
                </a:solidFill>
              </a:rPr>
              <a:t>Kush </a:t>
            </a:r>
            <a:r>
              <a:rPr lang="en-US" sz="1200" b="1" dirty="0" err="1" smtClean="0">
                <a:solidFill>
                  <a:srgbClr val="5D7C3F"/>
                </a:solidFill>
              </a:rPr>
              <a:t>Dhameliya</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etc</a:t>
            </a:r>
            <a:r>
              <a:rPr lang="en-US" sz="1200" dirty="0" smtClean="0"/>
              <a:t>): B.E.</a:t>
            </a:r>
            <a:r>
              <a:rPr lang="en-US" sz="1200" dirty="0"/>
              <a:t>			Stream (ECE, CSE etc):	</a:t>
            </a:r>
            <a:r>
              <a:rPr lang="en-US" sz="1200" dirty="0" smtClean="0"/>
              <a:t>I.T.</a:t>
            </a:r>
            <a:r>
              <a:rPr lang="en-US" sz="1200" dirty="0"/>
              <a:t>		Year (I,II,III,IV): </a:t>
            </a:r>
            <a:r>
              <a:rPr lang="en-US" sz="1200" dirty="0" smtClean="0"/>
              <a:t> IV</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t>
            </a:r>
            <a:r>
              <a:rPr lang="en-US" sz="1200" b="1" dirty="0" smtClean="0">
                <a:solidFill>
                  <a:srgbClr val="5D7C3F"/>
                </a:solidFill>
              </a:rPr>
              <a:t> </a:t>
            </a:r>
            <a:r>
              <a:rPr lang="en-US" sz="1200" b="1" dirty="0" err="1" smtClean="0">
                <a:solidFill>
                  <a:srgbClr val="5D7C3F"/>
                </a:solidFill>
              </a:rPr>
              <a:t>Ruturajsinh</a:t>
            </a:r>
            <a:r>
              <a:rPr lang="en-US" sz="1200" b="1" dirty="0" smtClean="0">
                <a:solidFill>
                  <a:srgbClr val="5D7C3F"/>
                </a:solidFill>
              </a:rPr>
              <a:t> </a:t>
            </a:r>
            <a:r>
              <a:rPr lang="en-US" sz="1200" b="1" dirty="0" err="1" smtClean="0">
                <a:solidFill>
                  <a:srgbClr val="5D7C3F"/>
                </a:solidFill>
              </a:rPr>
              <a:t>Bayad</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etc</a:t>
            </a:r>
            <a:r>
              <a:rPr lang="en-US" sz="1200" dirty="0" smtClean="0"/>
              <a:t>): B.E.</a:t>
            </a:r>
            <a:r>
              <a:rPr lang="en-US" sz="1200" dirty="0"/>
              <a:t>			Stream (ECE, CSE etc</a:t>
            </a:r>
            <a:r>
              <a:rPr lang="en-US" sz="1200" dirty="0" smtClean="0"/>
              <a:t>):     I.T.</a:t>
            </a:r>
            <a:r>
              <a:rPr lang="en-US" sz="1200" dirty="0"/>
              <a:t>		</a:t>
            </a:r>
            <a:r>
              <a:rPr lang="en-US" sz="1200" dirty="0" smtClean="0"/>
              <a:t>Year </a:t>
            </a:r>
            <a:r>
              <a:rPr lang="en-US" sz="1200" dirty="0"/>
              <a:t>(I,II,III,IV): </a:t>
            </a:r>
            <a:r>
              <a:rPr lang="en-US" sz="1200" dirty="0" smtClean="0"/>
              <a:t> IV</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a:t>
            </a:r>
            <a:r>
              <a:rPr lang="en-US" sz="1200" b="1" dirty="0" smtClean="0">
                <a:solidFill>
                  <a:srgbClr val="5D7C3F"/>
                </a:solidFill>
              </a:rPr>
              <a:t>: </a:t>
            </a:r>
            <a:r>
              <a:rPr lang="en-US" sz="1200" b="1" dirty="0" err="1" smtClean="0">
                <a:solidFill>
                  <a:srgbClr val="5D7C3F"/>
                </a:solidFill>
              </a:rPr>
              <a:t>Jiya</a:t>
            </a:r>
            <a:r>
              <a:rPr lang="en-US" sz="1200" b="1" dirty="0" smtClean="0">
                <a:solidFill>
                  <a:srgbClr val="5D7C3F"/>
                </a:solidFill>
              </a:rPr>
              <a:t> </a:t>
            </a:r>
            <a:r>
              <a:rPr lang="en-US" sz="1200" b="1" dirty="0" err="1" smtClean="0">
                <a:solidFill>
                  <a:srgbClr val="5D7C3F"/>
                </a:solidFill>
              </a:rPr>
              <a:t>Bhayani</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etc</a:t>
            </a:r>
            <a:r>
              <a:rPr lang="en-US" sz="1200" dirty="0" smtClean="0"/>
              <a:t>): Diploma</a:t>
            </a:r>
            <a:r>
              <a:rPr lang="en-US" sz="1200" dirty="0"/>
              <a:t>		</a:t>
            </a:r>
            <a:r>
              <a:rPr lang="en-US" sz="1200" dirty="0" smtClean="0"/>
              <a:t>Stream </a:t>
            </a:r>
            <a:r>
              <a:rPr lang="en-US" sz="1200" dirty="0"/>
              <a:t>(ECE, CSE etc</a:t>
            </a:r>
            <a:r>
              <a:rPr lang="en-US" sz="1200" dirty="0" smtClean="0"/>
              <a:t>):     Computer</a:t>
            </a:r>
            <a:r>
              <a:rPr lang="en-US" sz="1200" dirty="0"/>
              <a:t>		Year (I,II,III,IV): </a:t>
            </a:r>
            <a:r>
              <a:rPr lang="en-US" sz="1200" dirty="0" smtClean="0"/>
              <a:t>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a:t>
            </a:r>
            <a:r>
              <a:rPr lang="en-US" sz="1200" b="1" dirty="0" smtClean="0">
                <a:solidFill>
                  <a:srgbClr val="5D7C3F"/>
                </a:solidFill>
              </a:rPr>
              <a:t>Name: </a:t>
            </a:r>
            <a:r>
              <a:rPr lang="en-US" sz="1200" b="1" dirty="0" err="1" smtClean="0">
                <a:solidFill>
                  <a:srgbClr val="5D7C3F"/>
                </a:solidFill>
              </a:rPr>
              <a:t>Gohel</a:t>
            </a:r>
            <a:r>
              <a:rPr lang="en-US" sz="1200" b="1" dirty="0" smtClean="0">
                <a:solidFill>
                  <a:srgbClr val="5D7C3F"/>
                </a:solidFill>
              </a:rPr>
              <a:t> </a:t>
            </a:r>
            <a:r>
              <a:rPr lang="en-US" sz="1200" b="1" dirty="0" err="1" smtClean="0">
                <a:solidFill>
                  <a:srgbClr val="5D7C3F"/>
                </a:solidFill>
              </a:rPr>
              <a:t>Prachi</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etc</a:t>
            </a:r>
            <a:r>
              <a:rPr lang="en-US" sz="1200" dirty="0" smtClean="0"/>
              <a:t>): B.E.</a:t>
            </a:r>
            <a:r>
              <a:rPr lang="en-US" sz="1200" dirty="0"/>
              <a:t>			Stream (ECE, CSE etc):	</a:t>
            </a:r>
            <a:r>
              <a:rPr lang="en-US" sz="1200" dirty="0" smtClean="0"/>
              <a:t>I.T.</a:t>
            </a:r>
            <a:r>
              <a:rPr lang="en-US" sz="1200" dirty="0"/>
              <a:t>		Year (I,II,III,IV): </a:t>
            </a:r>
            <a:r>
              <a:rPr lang="en-US" sz="1200" dirty="0" smtClean="0"/>
              <a:t>  IV</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a:t>
            </a:r>
            <a:r>
              <a:rPr lang="en-US" sz="1200" dirty="0" err="1"/>
              <a:t>Blockchain</a:t>
            </a:r>
            <a:r>
              <a:rPr lang="en-US" sz="1200" dirty="0"/>
              <a:t> etc): 		Domain Experience (in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a:t>
            </a:r>
            <a:r>
              <a:rPr lang="en-US" sz="1200" dirty="0" err="1"/>
              <a:t>Blockchain</a:t>
            </a:r>
            <a:r>
              <a:rPr lang="en-US" sz="1200" dirty="0"/>
              <a:t> etc): 		Domain Experience (in years):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328</Words>
  <Application>Microsoft Office PowerPoint</Application>
  <PresentationFormat>Custom</PresentationFormat>
  <Paragraphs>66</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Franklin Gothic</vt:lpstr>
      <vt:lpstr>Libre Franklin</vt:lpstr>
      <vt:lpstr>Noto Sans Symbols</vt:lpstr>
      <vt:lpstr>Calibri</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Raj</cp:lastModifiedBy>
  <cp:revision>25</cp:revision>
  <dcterms:created xsi:type="dcterms:W3CDTF">2022-02-11T07:14:46Z</dcterms:created>
  <dcterms:modified xsi:type="dcterms:W3CDTF">2023-09-23T10:51:06Z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