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Arimo"/>
      <p:regular r:id="rId21"/>
      <p:bold r:id="rId22"/>
      <p:italic r:id="rId23"/>
      <p:boldItalic r:id="rId24"/>
    </p:embeddedFont>
    <p:embeddedFont>
      <p:font typeface="Assistant"/>
      <p:regular r:id="rId25"/>
      <p:bold r:id="rId26"/>
    </p:embeddedFont>
    <p:embeddedFont>
      <p:font typeface="Libre Baskerville"/>
      <p:regular r:id="rId27"/>
      <p:bold r:id="rId28"/>
      <p:italic r:id="rId29"/>
    </p:embeddedFont>
    <p:embeddedFont>
      <p:font typeface="Open Sans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gHoK6ofN57NcH0KY5fnbrYUu7S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rimo-bold.fntdata"/><Relationship Id="rId21" Type="http://schemas.openxmlformats.org/officeDocument/2006/relationships/font" Target="fonts/Arimo-regular.fntdata"/><Relationship Id="rId24" Type="http://schemas.openxmlformats.org/officeDocument/2006/relationships/font" Target="fonts/Arimo-boldItalic.fntdata"/><Relationship Id="rId23" Type="http://schemas.openxmlformats.org/officeDocument/2006/relationships/font" Target="fonts/Arim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ssistant-bold.fntdata"/><Relationship Id="rId25" Type="http://schemas.openxmlformats.org/officeDocument/2006/relationships/font" Target="fonts/Assistant-regular.fntdata"/><Relationship Id="rId28" Type="http://schemas.openxmlformats.org/officeDocument/2006/relationships/font" Target="fonts/LibreBaskerville-bold.fntdata"/><Relationship Id="rId27" Type="http://schemas.openxmlformats.org/officeDocument/2006/relationships/font" Target="fonts/LibreBaskervill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Baskerville-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Light-bold.fntdata"/><Relationship Id="rId30" Type="http://schemas.openxmlformats.org/officeDocument/2006/relationships/font" Target="fonts/OpenSansLight-regular.fntdata"/><Relationship Id="rId11" Type="http://schemas.openxmlformats.org/officeDocument/2006/relationships/slide" Target="slides/slide6.xml"/><Relationship Id="rId33" Type="http://schemas.openxmlformats.org/officeDocument/2006/relationships/font" Target="fonts/OpenSansLight-boldItalic.fntdata"/><Relationship Id="rId10" Type="http://schemas.openxmlformats.org/officeDocument/2006/relationships/slide" Target="slides/slide5.xml"/><Relationship Id="rId32" Type="http://schemas.openxmlformats.org/officeDocument/2006/relationships/font" Target="fonts/OpenSansLight-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83" name="Shape 83"/>
        <p:cNvGrpSpPr/>
        <p:nvPr/>
      </p:nvGrpSpPr>
      <p:grpSpPr>
        <a:xfrm>
          <a:off x="0" y="0"/>
          <a:ext cx="0" cy="0"/>
          <a:chOff x="0" y="0"/>
          <a:chExt cx="0" cy="0"/>
        </a:xfrm>
      </p:grpSpPr>
      <p:sp>
        <p:nvSpPr>
          <p:cNvPr id="84" name="Google Shape;84;p1"/>
          <p:cNvSpPr/>
          <p:nvPr/>
        </p:nvSpPr>
        <p:spPr>
          <a:xfrm>
            <a:off x="0" y="9258300"/>
            <a:ext cx="18288001" cy="10287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
          <p:cNvPicPr preferRelativeResize="0"/>
          <p:nvPr/>
        </p:nvPicPr>
        <p:blipFill rotWithShape="1">
          <a:blip r:embed="rId3">
            <a:alphaModFix/>
          </a:blip>
          <a:srcRect b="10000" l="49892" r="5137" t="0"/>
          <a:stretch/>
        </p:blipFill>
        <p:spPr>
          <a:xfrm>
            <a:off x="9144000" y="0"/>
            <a:ext cx="8392649" cy="9258300"/>
          </a:xfrm>
          <a:prstGeom prst="rect">
            <a:avLst/>
          </a:prstGeom>
          <a:noFill/>
          <a:ln>
            <a:noFill/>
          </a:ln>
        </p:spPr>
      </p:pic>
      <p:sp>
        <p:nvSpPr>
          <p:cNvPr id="86" name="Google Shape;86;p1"/>
          <p:cNvSpPr txBox="1"/>
          <p:nvPr/>
        </p:nvSpPr>
        <p:spPr>
          <a:xfrm>
            <a:off x="372478" y="2491523"/>
            <a:ext cx="8771522" cy="4126865"/>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9400" u="none" cap="none" strike="noStrike">
                <a:solidFill>
                  <a:srgbClr val="EDE8E7"/>
                </a:solidFill>
                <a:latin typeface="Libre Baskerville"/>
                <a:ea typeface="Libre Baskerville"/>
                <a:cs typeface="Libre Baskerville"/>
                <a:sym typeface="Libre Baskerville"/>
              </a:rPr>
              <a:t>MATHELETS</a:t>
            </a:r>
            <a:endParaRPr/>
          </a:p>
          <a:p>
            <a:pPr indent="0" lvl="0" marL="0" marR="0" rtl="0" algn="l">
              <a:lnSpc>
                <a:spcPct val="115000"/>
              </a:lnSpc>
              <a:spcBef>
                <a:spcPts val="0"/>
              </a:spcBef>
              <a:spcAft>
                <a:spcPts val="0"/>
              </a:spcAft>
              <a:buNone/>
            </a:pPr>
            <a:r>
              <a:rPr b="0" i="0" lang="en-US" sz="9400" u="none" cap="none" strike="noStrike">
                <a:solidFill>
                  <a:srgbClr val="EDE8E7"/>
                </a:solidFill>
                <a:latin typeface="Libre Baskerville"/>
                <a:ea typeface="Libre Baskerville"/>
                <a:cs typeface="Libre Baskerville"/>
                <a:sym typeface="Libre Baskerville"/>
              </a:rPr>
              <a:t>GROUP-16</a:t>
            </a:r>
            <a:endParaRPr/>
          </a:p>
          <a:p>
            <a:pPr indent="0" lvl="0" marL="0" marR="0" rtl="0" algn="l">
              <a:lnSpc>
                <a:spcPct val="115000"/>
              </a:lnSpc>
              <a:spcBef>
                <a:spcPts val="0"/>
              </a:spcBef>
              <a:spcAft>
                <a:spcPts val="0"/>
              </a:spcAft>
              <a:buNone/>
            </a:pPr>
            <a:r>
              <a:t/>
            </a:r>
            <a:endParaRPr b="0" i="0" sz="9400" u="none" cap="none" strike="noStrike">
              <a:solidFill>
                <a:srgbClr val="EDE8E7"/>
              </a:solidFill>
              <a:latin typeface="Libre Baskerville"/>
              <a:ea typeface="Libre Baskerville"/>
              <a:cs typeface="Libre Baskerville"/>
              <a:sym typeface="Libre Baskerville"/>
            </a:endParaRPr>
          </a:p>
        </p:txBody>
      </p:sp>
      <p:sp>
        <p:nvSpPr>
          <p:cNvPr id="87" name="Google Shape;87;p1"/>
          <p:cNvSpPr txBox="1"/>
          <p:nvPr/>
        </p:nvSpPr>
        <p:spPr>
          <a:xfrm>
            <a:off x="636919" y="6175374"/>
            <a:ext cx="5836850" cy="3082926"/>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399" u="none" cap="none" strike="noStrike">
                <a:solidFill>
                  <a:srgbClr val="EDE8E7"/>
                </a:solidFill>
                <a:latin typeface="Assistant"/>
                <a:ea typeface="Assistant"/>
                <a:cs typeface="Assistant"/>
                <a:sym typeface="Assistant"/>
              </a:rPr>
              <a:t>CONTENT BASED MOVIE RECOMMENDATION SYSTEM</a:t>
            </a:r>
            <a:endParaRPr/>
          </a:p>
          <a:p>
            <a:pPr indent="0" lvl="0" marL="0" marR="0" rtl="0" algn="l">
              <a:lnSpc>
                <a:spcPct val="140009"/>
              </a:lnSpc>
              <a:spcBef>
                <a:spcPts val="0"/>
              </a:spcBef>
              <a:spcAft>
                <a:spcPts val="0"/>
              </a:spcAft>
              <a:buNone/>
            </a:pPr>
            <a:r>
              <a:t/>
            </a:r>
            <a:endParaRPr b="0" i="0" sz="4399" u="none" cap="none" strike="noStrike">
              <a:solidFill>
                <a:srgbClr val="EDE8E7"/>
              </a:solidFill>
              <a:latin typeface="Assistant"/>
              <a:ea typeface="Assistant"/>
              <a:cs typeface="Assistant"/>
              <a:sym typeface="Assistant"/>
            </a:endParaRPr>
          </a:p>
        </p:txBody>
      </p:sp>
      <p:sp>
        <p:nvSpPr>
          <p:cNvPr id="88" name="Google Shape;88;p1"/>
          <p:cNvSpPr txBox="1"/>
          <p:nvPr/>
        </p:nvSpPr>
        <p:spPr>
          <a:xfrm>
            <a:off x="1028700" y="962025"/>
            <a:ext cx="5053288" cy="536576"/>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EDE8E7"/>
                </a:solidFill>
                <a:latin typeface="Assistant"/>
                <a:ea typeface="Assistant"/>
                <a:cs typeface="Assistant"/>
                <a:sym typeface="Assistant"/>
              </a:rPr>
              <a:t>MACHINE LEARNING</a:t>
            </a:r>
            <a:endParaRPr/>
          </a:p>
        </p:txBody>
      </p:sp>
      <p:sp>
        <p:nvSpPr>
          <p:cNvPr id="89" name="Google Shape;89;p1"/>
          <p:cNvSpPr txBox="1"/>
          <p:nvPr/>
        </p:nvSpPr>
        <p:spPr>
          <a:xfrm>
            <a:off x="724070" y="9574530"/>
            <a:ext cx="609260" cy="3581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175" name="Shape 175"/>
        <p:cNvGrpSpPr/>
        <p:nvPr/>
      </p:nvGrpSpPr>
      <p:grpSpPr>
        <a:xfrm>
          <a:off x="0" y="0"/>
          <a:ext cx="0" cy="0"/>
          <a:chOff x="0" y="0"/>
          <a:chExt cx="0" cy="0"/>
        </a:xfrm>
      </p:grpSpPr>
      <p:sp>
        <p:nvSpPr>
          <p:cNvPr id="176" name="Google Shape;176;p10"/>
          <p:cNvSpPr/>
          <p:nvPr/>
        </p:nvSpPr>
        <p:spPr>
          <a:xfrm>
            <a:off x="0" y="9258300"/>
            <a:ext cx="18288001" cy="10287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txBox="1"/>
          <p:nvPr/>
        </p:nvSpPr>
        <p:spPr>
          <a:xfrm>
            <a:off x="724070" y="210921"/>
            <a:ext cx="9912232" cy="116459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0" i="0" lang="en-US" sz="6800" u="none" cap="none" strike="noStrike">
                <a:solidFill>
                  <a:srgbClr val="EDE8E7"/>
                </a:solidFill>
                <a:latin typeface="Libre Baskerville"/>
                <a:ea typeface="Libre Baskerville"/>
                <a:cs typeface="Libre Baskerville"/>
                <a:sym typeface="Libre Baskerville"/>
              </a:rPr>
              <a:t>Result - Driving code:</a:t>
            </a:r>
            <a:endParaRPr/>
          </a:p>
        </p:txBody>
      </p:sp>
      <p:sp>
        <p:nvSpPr>
          <p:cNvPr id="178" name="Google Shape;178;p10"/>
          <p:cNvSpPr txBox="1"/>
          <p:nvPr/>
        </p:nvSpPr>
        <p:spPr>
          <a:xfrm>
            <a:off x="724070" y="9574530"/>
            <a:ext cx="609260" cy="3581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10</a:t>
            </a:r>
            <a:endParaRPr/>
          </a:p>
        </p:txBody>
      </p:sp>
      <p:sp>
        <p:nvSpPr>
          <p:cNvPr id="179" name="Google Shape;179;p10"/>
          <p:cNvSpPr txBox="1"/>
          <p:nvPr/>
        </p:nvSpPr>
        <p:spPr>
          <a:xfrm>
            <a:off x="994064" y="1375511"/>
            <a:ext cx="11393058" cy="705486"/>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099" u="none" cap="none" strike="noStrike">
                <a:solidFill>
                  <a:srgbClr val="EDE8E7"/>
                </a:solidFill>
                <a:latin typeface="Assistant"/>
                <a:ea typeface="Assistant"/>
                <a:cs typeface="Assistant"/>
                <a:sym typeface="Assistant"/>
              </a:rPr>
              <a:t>Code for making the website :</a:t>
            </a:r>
            <a:endParaRPr/>
          </a:p>
        </p:txBody>
      </p:sp>
      <p:pic>
        <p:nvPicPr>
          <p:cNvPr id="180" name="Google Shape;180;p10"/>
          <p:cNvPicPr preferRelativeResize="0"/>
          <p:nvPr/>
        </p:nvPicPr>
        <p:blipFill rotWithShape="1">
          <a:blip r:embed="rId3">
            <a:alphaModFix/>
          </a:blip>
          <a:srcRect b="0" l="0" r="0" t="0"/>
          <a:stretch/>
        </p:blipFill>
        <p:spPr>
          <a:xfrm>
            <a:off x="1028700" y="2314122"/>
            <a:ext cx="6369891" cy="6656059"/>
          </a:xfrm>
          <a:prstGeom prst="rect">
            <a:avLst/>
          </a:prstGeom>
          <a:noFill/>
          <a:ln>
            <a:noFill/>
          </a:ln>
        </p:spPr>
      </p:pic>
      <p:pic>
        <p:nvPicPr>
          <p:cNvPr id="181" name="Google Shape;181;p10"/>
          <p:cNvPicPr preferRelativeResize="0"/>
          <p:nvPr/>
        </p:nvPicPr>
        <p:blipFill rotWithShape="1">
          <a:blip r:embed="rId4">
            <a:alphaModFix/>
          </a:blip>
          <a:srcRect b="0" l="0" r="0" t="0"/>
          <a:stretch/>
        </p:blipFill>
        <p:spPr>
          <a:xfrm>
            <a:off x="7979864" y="2314122"/>
            <a:ext cx="9990032" cy="3277629"/>
          </a:xfrm>
          <a:prstGeom prst="rect">
            <a:avLst/>
          </a:prstGeom>
          <a:noFill/>
          <a:ln>
            <a:noFill/>
          </a:ln>
        </p:spPr>
      </p:pic>
      <p:sp>
        <p:nvSpPr>
          <p:cNvPr id="182" name="Google Shape;182;p10"/>
          <p:cNvSpPr txBox="1"/>
          <p:nvPr/>
        </p:nvSpPr>
        <p:spPr>
          <a:xfrm>
            <a:off x="12974880" y="7918348"/>
            <a:ext cx="5053288" cy="1051833"/>
          </a:xfrm>
          <a:prstGeom prst="rect">
            <a:avLst/>
          </a:prstGeom>
          <a:noFill/>
          <a:ln>
            <a:noFill/>
          </a:ln>
        </p:spPr>
        <p:txBody>
          <a:bodyPr anchorCtr="0" anchor="t" bIns="0" lIns="0" spcFirstLastPara="1" rIns="0" wrap="square" tIns="0">
            <a:spAutoFit/>
          </a:bodyPr>
          <a:lstStyle/>
          <a:p>
            <a:pPr indent="0" lvl="0" marL="0" marR="0" rtl="0" algn="r">
              <a:lnSpc>
                <a:spcPct val="140012"/>
              </a:lnSpc>
              <a:spcBef>
                <a:spcPts val="0"/>
              </a:spcBef>
              <a:spcAft>
                <a:spcPts val="0"/>
              </a:spcAft>
              <a:buNone/>
            </a:pPr>
            <a:r>
              <a:rPr b="0" i="0" lang="en-US" sz="3299" u="none" cap="none" strike="noStrike">
                <a:solidFill>
                  <a:srgbClr val="EDE8E7"/>
                </a:solidFill>
                <a:latin typeface="Assistant"/>
                <a:ea typeface="Assistant"/>
                <a:cs typeface="Assistant"/>
                <a:sym typeface="Assistant"/>
              </a:rPr>
              <a:t>LANGUAGE OF CODE:</a:t>
            </a:r>
            <a:endParaRPr/>
          </a:p>
          <a:p>
            <a:pPr indent="0" lvl="0" marL="0" marR="0" rtl="0" algn="r">
              <a:lnSpc>
                <a:spcPct val="140014"/>
              </a:lnSpc>
              <a:spcBef>
                <a:spcPts val="0"/>
              </a:spcBef>
              <a:spcAft>
                <a:spcPts val="0"/>
              </a:spcAft>
              <a:buNone/>
            </a:pPr>
            <a:r>
              <a:rPr b="0" i="0" lang="en-US" sz="2699" u="none" cap="none" strike="noStrike">
                <a:solidFill>
                  <a:srgbClr val="EDE8E7"/>
                </a:solidFill>
                <a:latin typeface="Assistant"/>
                <a:ea typeface="Assistant"/>
                <a:cs typeface="Assistant"/>
                <a:sym typeface="Assistant"/>
              </a:rPr>
              <a:t>PYTHON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186" name="Shape 186"/>
        <p:cNvGrpSpPr/>
        <p:nvPr/>
      </p:nvGrpSpPr>
      <p:grpSpPr>
        <a:xfrm>
          <a:off x="0" y="0"/>
          <a:ext cx="0" cy="0"/>
          <a:chOff x="0" y="0"/>
          <a:chExt cx="0" cy="0"/>
        </a:xfrm>
      </p:grpSpPr>
      <p:sp>
        <p:nvSpPr>
          <p:cNvPr id="187" name="Google Shape;187;p11"/>
          <p:cNvSpPr/>
          <p:nvPr/>
        </p:nvSpPr>
        <p:spPr>
          <a:xfrm>
            <a:off x="0" y="9258300"/>
            <a:ext cx="18288001" cy="10287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txBox="1"/>
          <p:nvPr/>
        </p:nvSpPr>
        <p:spPr>
          <a:xfrm>
            <a:off x="724069" y="323159"/>
            <a:ext cx="8419931" cy="1058091"/>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7200" u="none" cap="none" strike="noStrike">
                <a:solidFill>
                  <a:srgbClr val="EDE8E7"/>
                </a:solidFill>
                <a:latin typeface="Libre Baskerville"/>
                <a:ea typeface="Libre Baskerville"/>
                <a:cs typeface="Libre Baskerville"/>
                <a:sym typeface="Libre Baskerville"/>
              </a:rPr>
              <a:t>Output:</a:t>
            </a:r>
            <a:endParaRPr/>
          </a:p>
        </p:txBody>
      </p:sp>
      <p:sp>
        <p:nvSpPr>
          <p:cNvPr id="189" name="Google Shape;189;p11"/>
          <p:cNvSpPr txBox="1"/>
          <p:nvPr/>
        </p:nvSpPr>
        <p:spPr>
          <a:xfrm>
            <a:off x="243746" y="1630298"/>
            <a:ext cx="6559856" cy="7284594"/>
          </a:xfrm>
          <a:prstGeom prst="rect">
            <a:avLst/>
          </a:prstGeom>
          <a:noFill/>
          <a:ln>
            <a:noFill/>
          </a:ln>
        </p:spPr>
        <p:txBody>
          <a:bodyPr anchorCtr="0" anchor="t" bIns="0" lIns="0" spcFirstLastPara="1" rIns="0" wrap="square" tIns="0">
            <a:spAutoFit/>
          </a:bodyPr>
          <a:lstStyle/>
          <a:p>
            <a:pPr indent="-410208" lvl="1" marL="820417" marR="0" rtl="0" algn="just">
              <a:lnSpc>
                <a:spcPct val="152013"/>
              </a:lnSpc>
              <a:spcBef>
                <a:spcPts val="0"/>
              </a:spcBef>
              <a:spcAft>
                <a:spcPts val="0"/>
              </a:spcAft>
              <a:buClr>
                <a:srgbClr val="EDE8E7"/>
              </a:buClr>
              <a:buSzPts val="3799"/>
              <a:buFont typeface="Arial"/>
              <a:buChar char="•"/>
            </a:pPr>
            <a:r>
              <a:rPr b="0" i="0" lang="en-US" sz="3799" u="none" cap="none" strike="noStrike">
                <a:solidFill>
                  <a:srgbClr val="EDE8E7"/>
                </a:solidFill>
                <a:latin typeface="Assistant"/>
                <a:ea typeface="Assistant"/>
                <a:cs typeface="Assistant"/>
                <a:sym typeface="Assistant"/>
              </a:rPr>
              <a:t>When a user selects a movie then the system would recommend 5 movies that will be similar to the selected movie.</a:t>
            </a:r>
            <a:endParaRPr/>
          </a:p>
          <a:p>
            <a:pPr indent="0" lvl="0" marL="0" marR="0" rtl="0" algn="just">
              <a:lnSpc>
                <a:spcPct val="152013"/>
              </a:lnSpc>
              <a:spcBef>
                <a:spcPts val="0"/>
              </a:spcBef>
              <a:spcAft>
                <a:spcPts val="0"/>
              </a:spcAft>
              <a:buNone/>
            </a:pPr>
            <a:r>
              <a:t/>
            </a:r>
            <a:endParaRPr b="0" i="0" sz="3799" u="none" cap="none" strike="noStrike">
              <a:solidFill>
                <a:srgbClr val="EDE8E7"/>
              </a:solidFill>
              <a:latin typeface="Assistant"/>
              <a:ea typeface="Assistant"/>
              <a:cs typeface="Assistant"/>
              <a:sym typeface="Assistant"/>
            </a:endParaRPr>
          </a:p>
          <a:p>
            <a:pPr indent="-410208" lvl="1" marL="820417" marR="0" rtl="0" algn="just">
              <a:lnSpc>
                <a:spcPct val="152013"/>
              </a:lnSpc>
              <a:spcBef>
                <a:spcPts val="0"/>
              </a:spcBef>
              <a:spcAft>
                <a:spcPts val="0"/>
              </a:spcAft>
              <a:buClr>
                <a:srgbClr val="EDE8E7"/>
              </a:buClr>
              <a:buSzPts val="3799"/>
              <a:buFont typeface="Arial"/>
              <a:buChar char="•"/>
            </a:pPr>
            <a:r>
              <a:rPr b="0" i="0" lang="en-US" sz="3799" u="none" cap="none" strike="noStrike">
                <a:solidFill>
                  <a:srgbClr val="EDE8E7"/>
                </a:solidFill>
                <a:latin typeface="Assistant"/>
                <a:ea typeface="Assistant"/>
                <a:cs typeface="Assistant"/>
                <a:sym typeface="Assistant"/>
              </a:rPr>
              <a:t>As we can see in the attached picture, System recommended a movie similar to the selected one. </a:t>
            </a:r>
            <a:endParaRPr/>
          </a:p>
        </p:txBody>
      </p:sp>
      <p:sp>
        <p:nvSpPr>
          <p:cNvPr id="190" name="Google Shape;190;p11"/>
          <p:cNvSpPr txBox="1"/>
          <p:nvPr/>
        </p:nvSpPr>
        <p:spPr>
          <a:xfrm>
            <a:off x="724070" y="9574530"/>
            <a:ext cx="609260" cy="3581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11</a:t>
            </a:r>
            <a:endParaRPr/>
          </a:p>
        </p:txBody>
      </p:sp>
      <p:pic>
        <p:nvPicPr>
          <p:cNvPr id="191" name="Google Shape;191;p11"/>
          <p:cNvPicPr preferRelativeResize="0"/>
          <p:nvPr/>
        </p:nvPicPr>
        <p:blipFill rotWithShape="1">
          <a:blip r:embed="rId3">
            <a:alphaModFix/>
          </a:blip>
          <a:srcRect b="2858" l="0" r="1640" t="3306"/>
          <a:stretch/>
        </p:blipFill>
        <p:spPr>
          <a:xfrm>
            <a:off x="7540732" y="1881787"/>
            <a:ext cx="10397873" cy="6523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195" name="Shape 195"/>
        <p:cNvGrpSpPr/>
        <p:nvPr/>
      </p:nvGrpSpPr>
      <p:grpSpPr>
        <a:xfrm>
          <a:off x="0" y="0"/>
          <a:ext cx="0" cy="0"/>
          <a:chOff x="0" y="0"/>
          <a:chExt cx="0" cy="0"/>
        </a:xfrm>
      </p:grpSpPr>
      <p:sp>
        <p:nvSpPr>
          <p:cNvPr id="196" name="Google Shape;196;p12"/>
          <p:cNvSpPr txBox="1"/>
          <p:nvPr/>
        </p:nvSpPr>
        <p:spPr>
          <a:xfrm>
            <a:off x="1028700" y="528540"/>
            <a:ext cx="16230600" cy="1038419"/>
          </a:xfrm>
          <a:prstGeom prst="rect">
            <a:avLst/>
          </a:prstGeom>
          <a:noFill/>
          <a:ln>
            <a:noFill/>
          </a:ln>
        </p:spPr>
        <p:txBody>
          <a:bodyPr anchorCtr="0" anchor="t" bIns="0" lIns="0" spcFirstLastPara="1" rIns="0" wrap="square" tIns="0">
            <a:spAutoFit/>
          </a:bodyPr>
          <a:lstStyle/>
          <a:p>
            <a:pPr indent="0" lvl="0" marL="0" marR="0" rtl="0" algn="l">
              <a:lnSpc>
                <a:spcPct val="115024"/>
              </a:lnSpc>
              <a:spcBef>
                <a:spcPts val="0"/>
              </a:spcBef>
              <a:spcAft>
                <a:spcPts val="0"/>
              </a:spcAft>
              <a:buNone/>
            </a:pPr>
            <a:r>
              <a:rPr b="0" i="0" lang="en-US" sz="7062" u="none" cap="none" strike="noStrike">
                <a:solidFill>
                  <a:srgbClr val="EDE8E7"/>
                </a:solidFill>
                <a:latin typeface="Libre Baskerville"/>
                <a:ea typeface="Libre Baskerville"/>
                <a:cs typeface="Libre Baskerville"/>
                <a:sym typeface="Libre Baskerville"/>
              </a:rPr>
              <a:t>Conclusion</a:t>
            </a:r>
            <a:endParaRPr/>
          </a:p>
        </p:txBody>
      </p:sp>
      <p:sp>
        <p:nvSpPr>
          <p:cNvPr id="197" name="Google Shape;197;p12"/>
          <p:cNvSpPr txBox="1"/>
          <p:nvPr/>
        </p:nvSpPr>
        <p:spPr>
          <a:xfrm>
            <a:off x="1028700" y="9457760"/>
            <a:ext cx="16230600" cy="463779"/>
          </a:xfrm>
          <a:prstGeom prst="rect">
            <a:avLst/>
          </a:prstGeom>
          <a:noFill/>
          <a:ln>
            <a:noFill/>
          </a:ln>
        </p:spPr>
        <p:txBody>
          <a:bodyPr anchorCtr="0" anchor="t" bIns="0" lIns="0" spcFirstLastPara="1" rIns="0" wrap="square" tIns="0">
            <a:spAutoFit/>
          </a:bodyPr>
          <a:lstStyle/>
          <a:p>
            <a:pPr indent="0" lvl="0" marL="0" marR="0" rtl="0" algn="l">
              <a:lnSpc>
                <a:spcPct val="213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8" name="Google Shape;198;p12"/>
          <p:cNvSpPr txBox="1"/>
          <p:nvPr/>
        </p:nvSpPr>
        <p:spPr>
          <a:xfrm>
            <a:off x="1028700" y="2885923"/>
            <a:ext cx="16230600" cy="5118368"/>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0" i="0" lang="en-US" sz="3239" u="none" cap="none" strike="noStrike">
                <a:solidFill>
                  <a:srgbClr val="EDE8E7"/>
                </a:solidFill>
                <a:latin typeface="Assistant"/>
                <a:ea typeface="Assistant"/>
                <a:cs typeface="Assistant"/>
                <a:sym typeface="Assistant"/>
              </a:rPr>
              <a:t>Our Recommendation system learns choice of the user and recommends them a list of movies according to their choice. This is also useful for companies to generate more sales by providing people with contents they are interested in. </a:t>
            </a:r>
            <a:endParaRPr/>
          </a:p>
          <a:p>
            <a:pPr indent="0" lvl="0" marL="0" marR="0" rtl="0" algn="just">
              <a:lnSpc>
                <a:spcPct val="140012"/>
              </a:lnSpc>
              <a:spcBef>
                <a:spcPts val="0"/>
              </a:spcBef>
              <a:spcAft>
                <a:spcPts val="0"/>
              </a:spcAft>
              <a:buNone/>
            </a:pPr>
            <a:r>
              <a:t/>
            </a:r>
            <a:endParaRPr b="0" i="0" sz="3239" u="none" cap="none" strike="noStrike">
              <a:solidFill>
                <a:srgbClr val="EDE8E7"/>
              </a:solidFill>
              <a:latin typeface="Assistant"/>
              <a:ea typeface="Assistant"/>
              <a:cs typeface="Assistant"/>
              <a:sym typeface="Assistant"/>
            </a:endParaRPr>
          </a:p>
          <a:p>
            <a:pPr indent="0" lvl="0" marL="0" marR="0" rtl="0" algn="just">
              <a:lnSpc>
                <a:spcPct val="140012"/>
              </a:lnSpc>
              <a:spcBef>
                <a:spcPts val="0"/>
              </a:spcBef>
              <a:spcAft>
                <a:spcPts val="0"/>
              </a:spcAft>
              <a:buNone/>
            </a:pPr>
            <a:r>
              <a:rPr b="0" i="0" lang="en-US" sz="3239" u="none" cap="none" strike="noStrike">
                <a:solidFill>
                  <a:srgbClr val="EDE8E7"/>
                </a:solidFill>
                <a:latin typeface="Assistant"/>
                <a:ea typeface="Assistant"/>
                <a:cs typeface="Assistant"/>
                <a:sym typeface="Assistant"/>
              </a:rPr>
              <a:t> The suggestions are personalized to each user, thus there is no requirement of any sort of data about  users. This feature makes it easier to grow to a bigger number of customers.</a:t>
            </a:r>
            <a:endParaRPr/>
          </a:p>
          <a:p>
            <a:pPr indent="0" lvl="0" marL="0" marR="0" rtl="0" algn="just">
              <a:lnSpc>
                <a:spcPct val="140012"/>
              </a:lnSpc>
              <a:spcBef>
                <a:spcPts val="0"/>
              </a:spcBef>
              <a:spcAft>
                <a:spcPts val="0"/>
              </a:spcAft>
              <a:buNone/>
            </a:pPr>
            <a:r>
              <a:t/>
            </a:r>
            <a:endParaRPr b="0" i="0" sz="3239" u="none" cap="none" strike="noStrike">
              <a:solidFill>
                <a:srgbClr val="EDE8E7"/>
              </a:solidFill>
              <a:latin typeface="Assistant"/>
              <a:ea typeface="Assistant"/>
              <a:cs typeface="Assistant"/>
              <a:sym typeface="Assistant"/>
            </a:endParaRPr>
          </a:p>
          <a:p>
            <a:pPr indent="0" lvl="0" marL="0" marR="0" rtl="0" algn="just">
              <a:lnSpc>
                <a:spcPct val="139969"/>
              </a:lnSpc>
              <a:spcBef>
                <a:spcPts val="0"/>
              </a:spcBef>
              <a:spcAft>
                <a:spcPts val="0"/>
              </a:spcAft>
              <a:buNone/>
            </a:pPr>
            <a:r>
              <a:rPr b="0" i="0" lang="en-US" sz="3240" u="none" cap="none" strike="noStrike">
                <a:solidFill>
                  <a:srgbClr val="EDE8E7"/>
                </a:solidFill>
                <a:latin typeface="Assistant"/>
                <a:ea typeface="Assistant"/>
                <a:cs typeface="Assistant"/>
                <a:sym typeface="Assistant"/>
              </a:rPr>
              <a:t>In this movie recommendation system the recommendations are mainly based on factors like genre, overview, keywords, cast, and crew of that movie.</a:t>
            </a:r>
            <a:endParaRPr/>
          </a:p>
        </p:txBody>
      </p:sp>
      <p:sp>
        <p:nvSpPr>
          <p:cNvPr id="199" name="Google Shape;199;p12"/>
          <p:cNvSpPr/>
          <p:nvPr/>
        </p:nvSpPr>
        <p:spPr>
          <a:xfrm>
            <a:off x="0" y="9258300"/>
            <a:ext cx="18288001" cy="10287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
          <p:cNvSpPr txBox="1"/>
          <p:nvPr/>
        </p:nvSpPr>
        <p:spPr>
          <a:xfrm>
            <a:off x="724070" y="9574530"/>
            <a:ext cx="609260" cy="3581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204" name="Shape 204"/>
        <p:cNvGrpSpPr/>
        <p:nvPr/>
      </p:nvGrpSpPr>
      <p:grpSpPr>
        <a:xfrm>
          <a:off x="0" y="0"/>
          <a:ext cx="0" cy="0"/>
          <a:chOff x="0" y="0"/>
          <a:chExt cx="0" cy="0"/>
        </a:xfrm>
      </p:grpSpPr>
      <p:pic>
        <p:nvPicPr>
          <p:cNvPr id="205" name="Google Shape;205;p13"/>
          <p:cNvPicPr preferRelativeResize="0"/>
          <p:nvPr/>
        </p:nvPicPr>
        <p:blipFill rotWithShape="1">
          <a:blip r:embed="rId3">
            <a:alphaModFix/>
          </a:blip>
          <a:srcRect b="0" l="0" r="0" t="2206"/>
          <a:stretch/>
        </p:blipFill>
        <p:spPr>
          <a:xfrm>
            <a:off x="10593995" y="1950621"/>
            <a:ext cx="7225101" cy="7119058"/>
          </a:xfrm>
          <a:prstGeom prst="rect">
            <a:avLst/>
          </a:prstGeom>
          <a:noFill/>
          <a:ln>
            <a:noFill/>
          </a:ln>
        </p:spPr>
      </p:pic>
      <p:sp>
        <p:nvSpPr>
          <p:cNvPr id="206" name="Google Shape;206;p13"/>
          <p:cNvSpPr txBox="1"/>
          <p:nvPr/>
        </p:nvSpPr>
        <p:spPr>
          <a:xfrm>
            <a:off x="1028700" y="384664"/>
            <a:ext cx="16790397" cy="98933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0" i="0" lang="en-US" sz="6700" u="none" cap="none" strike="noStrike">
                <a:solidFill>
                  <a:srgbClr val="EDE8E7"/>
                </a:solidFill>
                <a:latin typeface="Libre Baskerville"/>
                <a:ea typeface="Libre Baskerville"/>
                <a:cs typeface="Libre Baskerville"/>
                <a:sym typeface="Libre Baskerville"/>
              </a:rPr>
              <a:t>CONTRIBUTIONS</a:t>
            </a:r>
            <a:endParaRPr/>
          </a:p>
        </p:txBody>
      </p:sp>
      <p:sp>
        <p:nvSpPr>
          <p:cNvPr id="207" name="Google Shape;207;p13"/>
          <p:cNvSpPr txBox="1"/>
          <p:nvPr/>
        </p:nvSpPr>
        <p:spPr>
          <a:xfrm>
            <a:off x="724075" y="1716238"/>
            <a:ext cx="9499200" cy="7870500"/>
          </a:xfrm>
          <a:prstGeom prst="rect">
            <a:avLst/>
          </a:prstGeom>
          <a:noFill/>
          <a:ln>
            <a:noFill/>
          </a:ln>
        </p:spPr>
        <p:txBody>
          <a:bodyPr anchorCtr="0" anchor="t" bIns="0" lIns="0" spcFirstLastPara="1" rIns="0" wrap="square" tIns="0">
            <a:spAutoFit/>
          </a:bodyPr>
          <a:lstStyle/>
          <a:p>
            <a:pPr indent="-323852" lvl="1" marL="647703" marR="0" rtl="0" algn="l">
              <a:lnSpc>
                <a:spcPct val="140000"/>
              </a:lnSpc>
              <a:spcBef>
                <a:spcPts val="0"/>
              </a:spcBef>
              <a:spcAft>
                <a:spcPts val="0"/>
              </a:spcAft>
              <a:buClr>
                <a:srgbClr val="EDE8E7"/>
              </a:buClr>
              <a:buSzPts val="3000"/>
              <a:buFont typeface="Arial"/>
              <a:buChar char="•"/>
            </a:pPr>
            <a:r>
              <a:rPr b="1" i="0" lang="en-US" sz="3000" u="sng" cap="none" strike="noStrike">
                <a:solidFill>
                  <a:srgbClr val="EDE8E7"/>
                </a:solidFill>
                <a:latin typeface="Assistant"/>
                <a:ea typeface="Assistant"/>
                <a:cs typeface="Assistant"/>
                <a:sym typeface="Assistant"/>
              </a:rPr>
              <a:t>KINAL KAGATHARA</a:t>
            </a:r>
            <a:r>
              <a:rPr b="0" i="0" lang="en-US" sz="3000" u="none" cap="none" strike="noStrike">
                <a:solidFill>
                  <a:srgbClr val="EDE8E7"/>
                </a:solidFill>
                <a:latin typeface="Assistant"/>
                <a:ea typeface="Assistant"/>
                <a:cs typeface="Assistant"/>
                <a:sym typeface="Assistant"/>
              </a:rPr>
              <a:t>-Research on the topic, Background, Problem Statement, Reproduced Work, Designing of PPT, Coding of the program</a:t>
            </a:r>
            <a:endParaRPr/>
          </a:p>
          <a:p>
            <a:pPr indent="0" lvl="0" marL="0" marR="0" rtl="0" algn="l">
              <a:lnSpc>
                <a:spcPct val="161466"/>
              </a:lnSpc>
              <a:spcBef>
                <a:spcPts val="0"/>
              </a:spcBef>
              <a:spcAft>
                <a:spcPts val="0"/>
              </a:spcAft>
              <a:buNone/>
            </a:pPr>
            <a:r>
              <a:t/>
            </a:r>
            <a:endParaRPr b="0" i="0" sz="3000" u="none" cap="none" strike="noStrike">
              <a:solidFill>
                <a:srgbClr val="EDE8E7"/>
              </a:solidFill>
              <a:latin typeface="Assistant"/>
              <a:ea typeface="Assistant"/>
              <a:cs typeface="Assistant"/>
              <a:sym typeface="Assistant"/>
            </a:endParaRPr>
          </a:p>
          <a:p>
            <a:pPr indent="-323852" lvl="1" marL="647703" marR="0" rtl="0" algn="l">
              <a:lnSpc>
                <a:spcPct val="140000"/>
              </a:lnSpc>
              <a:spcBef>
                <a:spcPts val="0"/>
              </a:spcBef>
              <a:spcAft>
                <a:spcPts val="0"/>
              </a:spcAft>
              <a:buClr>
                <a:srgbClr val="EDE8E7"/>
              </a:buClr>
              <a:buSzPts val="3000"/>
              <a:buFont typeface="Arial"/>
              <a:buChar char="•"/>
            </a:pPr>
            <a:r>
              <a:rPr b="1" i="0" lang="en-US" sz="3000" u="sng" cap="none" strike="noStrike">
                <a:solidFill>
                  <a:srgbClr val="EDE8E7"/>
                </a:solidFill>
                <a:latin typeface="Assistant"/>
                <a:ea typeface="Assistant"/>
                <a:cs typeface="Assistant"/>
                <a:sym typeface="Assistant"/>
              </a:rPr>
              <a:t>OMKAR PANDYA</a:t>
            </a:r>
            <a:r>
              <a:rPr b="0" i="0" lang="en-US" sz="3000" u="none" cap="none" strike="noStrike">
                <a:solidFill>
                  <a:srgbClr val="EDE8E7"/>
                </a:solidFill>
                <a:latin typeface="Assistant"/>
                <a:ea typeface="Assistant"/>
                <a:cs typeface="Assistant"/>
                <a:sym typeface="Assistant"/>
              </a:rPr>
              <a:t>- Literature Survey, Reproduced Work, Plan of Action, Designing of PPT, Coding of the program</a:t>
            </a:r>
            <a:endParaRPr/>
          </a:p>
          <a:p>
            <a:pPr indent="0" lvl="0" marL="0" marR="0" rtl="0" algn="l">
              <a:lnSpc>
                <a:spcPct val="161466"/>
              </a:lnSpc>
              <a:spcBef>
                <a:spcPts val="0"/>
              </a:spcBef>
              <a:spcAft>
                <a:spcPts val="0"/>
              </a:spcAft>
              <a:buNone/>
            </a:pPr>
            <a:r>
              <a:t/>
            </a:r>
            <a:endParaRPr b="0" i="0" sz="3000" u="none" cap="none" strike="noStrike">
              <a:solidFill>
                <a:srgbClr val="EDE8E7"/>
              </a:solidFill>
              <a:latin typeface="Assistant"/>
              <a:ea typeface="Assistant"/>
              <a:cs typeface="Assistant"/>
              <a:sym typeface="Assistant"/>
            </a:endParaRPr>
          </a:p>
          <a:p>
            <a:pPr indent="-323852" lvl="1" marL="647703" marR="0" rtl="0" algn="l">
              <a:lnSpc>
                <a:spcPct val="140000"/>
              </a:lnSpc>
              <a:spcBef>
                <a:spcPts val="0"/>
              </a:spcBef>
              <a:spcAft>
                <a:spcPts val="0"/>
              </a:spcAft>
              <a:buClr>
                <a:srgbClr val="EDE8E7"/>
              </a:buClr>
              <a:buSzPts val="3000"/>
              <a:buFont typeface="Arial"/>
              <a:buChar char="•"/>
            </a:pPr>
            <a:r>
              <a:rPr b="1" i="0" lang="en-US" sz="3000" u="sng" cap="none" strike="noStrike">
                <a:solidFill>
                  <a:srgbClr val="EDE8E7"/>
                </a:solidFill>
                <a:latin typeface="Assistant"/>
                <a:ea typeface="Assistant"/>
                <a:cs typeface="Assistant"/>
                <a:sym typeface="Assistant"/>
              </a:rPr>
              <a:t>DHRUVI SHAH</a:t>
            </a:r>
            <a:r>
              <a:rPr b="0" i="0" lang="en-US" sz="3000" u="none" cap="none" strike="noStrike">
                <a:solidFill>
                  <a:srgbClr val="EDE8E7"/>
                </a:solidFill>
                <a:latin typeface="Assistant"/>
                <a:ea typeface="Assistant"/>
                <a:cs typeface="Assistant"/>
                <a:sym typeface="Assistant"/>
              </a:rPr>
              <a:t>- Motivation, Plan of Action, Designing of PPT</a:t>
            </a:r>
            <a:endParaRPr/>
          </a:p>
          <a:p>
            <a:pPr indent="0" lvl="0" marL="0" marR="0" rtl="0" algn="l">
              <a:lnSpc>
                <a:spcPct val="161466"/>
              </a:lnSpc>
              <a:spcBef>
                <a:spcPts val="0"/>
              </a:spcBef>
              <a:spcAft>
                <a:spcPts val="0"/>
              </a:spcAft>
              <a:buNone/>
            </a:pPr>
            <a:r>
              <a:t/>
            </a:r>
            <a:endParaRPr b="0" i="0" sz="3000" u="none" cap="none" strike="noStrike">
              <a:solidFill>
                <a:srgbClr val="EDE8E7"/>
              </a:solidFill>
              <a:latin typeface="Assistant"/>
              <a:ea typeface="Assistant"/>
              <a:cs typeface="Assistant"/>
              <a:sym typeface="Assistant"/>
            </a:endParaRPr>
          </a:p>
          <a:p>
            <a:pPr indent="-323852" lvl="1" marL="647703" marR="0" rtl="0" algn="l">
              <a:lnSpc>
                <a:spcPct val="140000"/>
              </a:lnSpc>
              <a:spcBef>
                <a:spcPts val="0"/>
              </a:spcBef>
              <a:spcAft>
                <a:spcPts val="0"/>
              </a:spcAft>
              <a:buClr>
                <a:srgbClr val="EDE8E7"/>
              </a:buClr>
              <a:buSzPts val="3000"/>
              <a:buFont typeface="Arial"/>
              <a:buChar char="•"/>
            </a:pPr>
            <a:r>
              <a:rPr b="1" i="0" lang="en-US" sz="3000" u="sng" cap="none" strike="noStrike">
                <a:solidFill>
                  <a:srgbClr val="EDE8E7"/>
                </a:solidFill>
                <a:latin typeface="Assistant"/>
                <a:ea typeface="Assistant"/>
                <a:cs typeface="Assistant"/>
                <a:sym typeface="Assistant"/>
              </a:rPr>
              <a:t>FENIL VITHLANI</a:t>
            </a:r>
            <a:r>
              <a:rPr b="0" i="0" lang="en-US" sz="3000" u="none" cap="none" strike="noStrike">
                <a:solidFill>
                  <a:srgbClr val="EDE8E7"/>
                </a:solidFill>
                <a:latin typeface="Assistant"/>
                <a:ea typeface="Assistant"/>
                <a:cs typeface="Assistant"/>
                <a:sym typeface="Assistant"/>
              </a:rPr>
              <a:t>- Project Domain, Problem Statement, Ideation, Designing of PPT, Research on the Topic</a:t>
            </a:r>
            <a:endParaRPr/>
          </a:p>
        </p:txBody>
      </p:sp>
      <p:sp>
        <p:nvSpPr>
          <p:cNvPr id="208" name="Google Shape;208;p13"/>
          <p:cNvSpPr/>
          <p:nvPr/>
        </p:nvSpPr>
        <p:spPr>
          <a:xfrm>
            <a:off x="0" y="9646300"/>
            <a:ext cx="18288000" cy="6408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txBox="1"/>
          <p:nvPr/>
        </p:nvSpPr>
        <p:spPr>
          <a:xfrm>
            <a:off x="552620" y="9787630"/>
            <a:ext cx="609300" cy="323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8E7"/>
        </a:solidFill>
      </p:bgPr>
    </p:bg>
    <p:spTree>
      <p:nvGrpSpPr>
        <p:cNvPr id="213" name="Shape 213"/>
        <p:cNvGrpSpPr/>
        <p:nvPr/>
      </p:nvGrpSpPr>
      <p:grpSpPr>
        <a:xfrm>
          <a:off x="0" y="0"/>
          <a:ext cx="0" cy="0"/>
          <a:chOff x="0" y="0"/>
          <a:chExt cx="0" cy="0"/>
        </a:xfrm>
      </p:grpSpPr>
      <p:sp>
        <p:nvSpPr>
          <p:cNvPr id="214" name="Google Shape;214;p14"/>
          <p:cNvSpPr txBox="1"/>
          <p:nvPr/>
        </p:nvSpPr>
        <p:spPr>
          <a:xfrm>
            <a:off x="1028700" y="9577489"/>
            <a:ext cx="883198" cy="35222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EDE8E7"/>
                </a:solidFill>
                <a:latin typeface="Assistant"/>
                <a:ea typeface="Assistant"/>
                <a:cs typeface="Assistant"/>
                <a:sym typeface="Assistant"/>
              </a:rPr>
              <a:t>01</a:t>
            </a:r>
            <a:endParaRPr/>
          </a:p>
        </p:txBody>
      </p:sp>
      <p:sp>
        <p:nvSpPr>
          <p:cNvPr id="215" name="Google Shape;215;p14"/>
          <p:cNvSpPr/>
          <p:nvPr/>
        </p:nvSpPr>
        <p:spPr>
          <a:xfrm>
            <a:off x="0" y="9258300"/>
            <a:ext cx="18437556" cy="1028700"/>
          </a:xfrm>
          <a:prstGeom prst="rect">
            <a:avLst/>
          </a:prstGeom>
          <a:solidFill>
            <a:srgbClr val="7B22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txBox="1"/>
          <p:nvPr/>
        </p:nvSpPr>
        <p:spPr>
          <a:xfrm>
            <a:off x="1028701" y="216024"/>
            <a:ext cx="15736416" cy="1052393"/>
          </a:xfrm>
          <a:prstGeom prst="rect">
            <a:avLst/>
          </a:prstGeom>
          <a:noFill/>
          <a:ln>
            <a:noFill/>
          </a:ln>
        </p:spPr>
        <p:txBody>
          <a:bodyPr anchorCtr="0" anchor="t" bIns="0" lIns="0" spcFirstLastPara="1" rIns="0" wrap="square" tIns="0">
            <a:spAutoFit/>
          </a:bodyPr>
          <a:lstStyle/>
          <a:p>
            <a:pPr indent="0" lvl="0" marL="0" marR="0" rtl="0" algn="ctr">
              <a:lnSpc>
                <a:spcPct val="114996"/>
              </a:lnSpc>
              <a:spcBef>
                <a:spcPts val="0"/>
              </a:spcBef>
              <a:spcAft>
                <a:spcPts val="0"/>
              </a:spcAft>
              <a:buNone/>
            </a:pPr>
            <a:r>
              <a:rPr b="0" i="0" lang="en-US" sz="7155" u="none" cap="none" strike="noStrike">
                <a:solidFill>
                  <a:srgbClr val="7B2225"/>
                </a:solidFill>
                <a:latin typeface="Libre Baskerville"/>
                <a:ea typeface="Libre Baskerville"/>
                <a:cs typeface="Libre Baskerville"/>
                <a:sym typeface="Libre Baskerville"/>
              </a:rPr>
              <a:t>REFERENCES</a:t>
            </a:r>
            <a:endParaRPr/>
          </a:p>
        </p:txBody>
      </p:sp>
      <p:sp>
        <p:nvSpPr>
          <p:cNvPr id="217" name="Google Shape;217;p14"/>
          <p:cNvSpPr txBox="1"/>
          <p:nvPr/>
        </p:nvSpPr>
        <p:spPr>
          <a:xfrm>
            <a:off x="724070" y="9571687"/>
            <a:ext cx="609260" cy="35802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EDE8E7"/>
                </a:solidFill>
                <a:latin typeface="Assistant"/>
                <a:ea typeface="Assistant"/>
                <a:cs typeface="Assistant"/>
                <a:sym typeface="Assistant"/>
              </a:rPr>
              <a:t>14</a:t>
            </a:r>
            <a:endParaRPr/>
          </a:p>
        </p:txBody>
      </p:sp>
      <p:pic>
        <p:nvPicPr>
          <p:cNvPr id="218" name="Google Shape;218;p14"/>
          <p:cNvPicPr preferRelativeResize="0"/>
          <p:nvPr/>
        </p:nvPicPr>
        <p:blipFill rotWithShape="1">
          <a:blip r:embed="rId3">
            <a:alphaModFix/>
          </a:blip>
          <a:srcRect b="18286" l="9646" r="9201" t="0"/>
          <a:stretch/>
        </p:blipFill>
        <p:spPr>
          <a:xfrm>
            <a:off x="1028700" y="1599062"/>
            <a:ext cx="6949788" cy="6997949"/>
          </a:xfrm>
          <a:prstGeom prst="rect">
            <a:avLst/>
          </a:prstGeom>
          <a:noFill/>
          <a:ln>
            <a:noFill/>
          </a:ln>
        </p:spPr>
      </p:pic>
      <p:sp>
        <p:nvSpPr>
          <p:cNvPr id="219" name="Google Shape;219;p14"/>
          <p:cNvSpPr txBox="1"/>
          <p:nvPr/>
        </p:nvSpPr>
        <p:spPr>
          <a:xfrm>
            <a:off x="9218778" y="1632839"/>
            <a:ext cx="7546338" cy="696417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20" u="none" cap="none" strike="noStrike">
                <a:solidFill>
                  <a:srgbClr val="7B2225"/>
                </a:solidFill>
                <a:latin typeface="Assistant"/>
                <a:ea typeface="Assistant"/>
                <a:cs typeface="Assistant"/>
                <a:sym typeface="Assistant"/>
              </a:rPr>
              <a:t>https://aircconline.com/acii/V3N1/3116acii03.pdf</a:t>
            </a:r>
            <a:endParaRPr/>
          </a:p>
          <a:p>
            <a:pPr indent="0" lvl="0" marL="0" marR="0" rtl="0" algn="l">
              <a:lnSpc>
                <a:spcPct val="140000"/>
              </a:lnSpc>
              <a:spcBef>
                <a:spcPts val="0"/>
              </a:spcBef>
              <a:spcAft>
                <a:spcPts val="0"/>
              </a:spcAft>
              <a:buNone/>
            </a:pPr>
            <a:r>
              <a:t/>
            </a:r>
            <a:endParaRPr b="0" i="0" sz="2820" u="none" cap="none" strike="noStrike">
              <a:solidFill>
                <a:srgbClr val="7B2225"/>
              </a:solidFill>
              <a:latin typeface="Assistant"/>
              <a:ea typeface="Assistant"/>
              <a:cs typeface="Assistant"/>
              <a:sym typeface="Assistant"/>
            </a:endParaRPr>
          </a:p>
          <a:p>
            <a:pPr indent="0" lvl="0" marL="0" marR="0" rtl="0" algn="l">
              <a:lnSpc>
                <a:spcPct val="140000"/>
              </a:lnSpc>
              <a:spcBef>
                <a:spcPts val="0"/>
              </a:spcBef>
              <a:spcAft>
                <a:spcPts val="0"/>
              </a:spcAft>
              <a:buNone/>
            </a:pPr>
            <a:r>
              <a:rPr b="0" i="0" lang="en-US" sz="2820" u="none" cap="none" strike="noStrike">
                <a:solidFill>
                  <a:srgbClr val="7B2225"/>
                </a:solidFill>
                <a:latin typeface="Assistant"/>
                <a:ea typeface="Assistant"/>
                <a:cs typeface="Assistant"/>
                <a:sym typeface="Assistant"/>
              </a:rPr>
              <a:t>https://www.cse.iitk.ac.in/users/nsrivast/HCC/Recommender_systems_handbook.pdf</a:t>
            </a:r>
            <a:endParaRPr/>
          </a:p>
          <a:p>
            <a:pPr indent="0" lvl="0" marL="0" marR="0" rtl="0" algn="l">
              <a:lnSpc>
                <a:spcPct val="140000"/>
              </a:lnSpc>
              <a:spcBef>
                <a:spcPts val="0"/>
              </a:spcBef>
              <a:spcAft>
                <a:spcPts val="0"/>
              </a:spcAft>
              <a:buNone/>
            </a:pPr>
            <a:r>
              <a:t/>
            </a:r>
            <a:endParaRPr b="0" i="0" sz="2820" u="none" cap="none" strike="noStrike">
              <a:solidFill>
                <a:srgbClr val="7B2225"/>
              </a:solidFill>
              <a:latin typeface="Assistant"/>
              <a:ea typeface="Assistant"/>
              <a:cs typeface="Assistant"/>
              <a:sym typeface="Assistant"/>
            </a:endParaRPr>
          </a:p>
          <a:p>
            <a:pPr indent="0" lvl="0" marL="0" marR="0" rtl="0" algn="l">
              <a:lnSpc>
                <a:spcPct val="140000"/>
              </a:lnSpc>
              <a:spcBef>
                <a:spcPts val="0"/>
              </a:spcBef>
              <a:spcAft>
                <a:spcPts val="0"/>
              </a:spcAft>
              <a:buNone/>
            </a:pPr>
            <a:r>
              <a:rPr b="0" i="0" lang="en-US" sz="2820" u="none" cap="none" strike="noStrike">
                <a:solidFill>
                  <a:srgbClr val="7B2225"/>
                </a:solidFill>
                <a:latin typeface="Assistant"/>
                <a:ea typeface="Assistant"/>
                <a:cs typeface="Assistant"/>
                <a:sym typeface="Assistant"/>
              </a:rPr>
              <a:t>https://analyticsindiamag.com/singular-value-decomposition-svd-application-recommender-system/</a:t>
            </a:r>
            <a:endParaRPr/>
          </a:p>
          <a:p>
            <a:pPr indent="0" lvl="0" marL="0" marR="0" rtl="0" algn="l">
              <a:lnSpc>
                <a:spcPct val="140000"/>
              </a:lnSpc>
              <a:spcBef>
                <a:spcPts val="0"/>
              </a:spcBef>
              <a:spcAft>
                <a:spcPts val="0"/>
              </a:spcAft>
              <a:buNone/>
            </a:pPr>
            <a:r>
              <a:t/>
            </a:r>
            <a:endParaRPr b="0" i="0" sz="2820" u="none" cap="none" strike="noStrike">
              <a:solidFill>
                <a:srgbClr val="7B2225"/>
              </a:solidFill>
              <a:latin typeface="Assistant"/>
              <a:ea typeface="Assistant"/>
              <a:cs typeface="Assistant"/>
              <a:sym typeface="Assistant"/>
            </a:endParaRPr>
          </a:p>
          <a:p>
            <a:pPr indent="0" lvl="0" marL="0" marR="0" rtl="0" algn="l">
              <a:lnSpc>
                <a:spcPct val="140000"/>
              </a:lnSpc>
              <a:spcBef>
                <a:spcPts val="0"/>
              </a:spcBef>
              <a:spcAft>
                <a:spcPts val="0"/>
              </a:spcAft>
              <a:buNone/>
            </a:pPr>
            <a:r>
              <a:rPr b="0" i="0" lang="en-US" sz="2820" u="none" cap="none" strike="noStrike">
                <a:solidFill>
                  <a:srgbClr val="7B2225"/>
                </a:solidFill>
                <a:latin typeface="Assistant"/>
                <a:ea typeface="Assistant"/>
                <a:cs typeface="Assistant"/>
                <a:sym typeface="Assistant"/>
              </a:rPr>
              <a:t>https://machinelearningmastery.com/calculate-principal-component-analysis-scratch-python/</a:t>
            </a:r>
            <a:endParaRPr/>
          </a:p>
          <a:p>
            <a:pPr indent="0" lvl="0" marL="0" marR="0" rtl="0" algn="l">
              <a:lnSpc>
                <a:spcPct val="140000"/>
              </a:lnSpc>
              <a:spcBef>
                <a:spcPts val="0"/>
              </a:spcBef>
              <a:spcAft>
                <a:spcPts val="0"/>
              </a:spcAft>
              <a:buNone/>
            </a:pPr>
            <a:r>
              <a:t/>
            </a:r>
            <a:endParaRPr b="0" i="0" sz="2820" u="none" cap="none" strike="noStrike">
              <a:solidFill>
                <a:srgbClr val="7B2225"/>
              </a:solidFill>
              <a:latin typeface="Assistant"/>
              <a:ea typeface="Assistant"/>
              <a:cs typeface="Assistant"/>
              <a:sym typeface="Assistant"/>
            </a:endParaRPr>
          </a:p>
          <a:p>
            <a:pPr indent="0" lvl="0" marL="0" marR="0" rtl="0" algn="l">
              <a:lnSpc>
                <a:spcPct val="144964"/>
              </a:lnSpc>
              <a:spcBef>
                <a:spcPts val="0"/>
              </a:spcBef>
              <a:spcAft>
                <a:spcPts val="0"/>
              </a:spcAft>
              <a:buNone/>
            </a:pPr>
            <a:r>
              <a:rPr b="0" i="0" lang="en-US" sz="2820" u="none" cap="none" strike="noStrike">
                <a:solidFill>
                  <a:srgbClr val="7B2225"/>
                </a:solidFill>
                <a:latin typeface="Assistant"/>
                <a:ea typeface="Assistant"/>
                <a:cs typeface="Assistant"/>
                <a:sym typeface="Assistant"/>
              </a:rPr>
              <a:t>https://data-flair.training/blogs/data-science-at-netflix/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223" name="Shape 223"/>
        <p:cNvGrpSpPr/>
        <p:nvPr/>
      </p:nvGrpSpPr>
      <p:grpSpPr>
        <a:xfrm>
          <a:off x="0" y="0"/>
          <a:ext cx="0" cy="0"/>
          <a:chOff x="0" y="0"/>
          <a:chExt cx="0" cy="0"/>
        </a:xfrm>
      </p:grpSpPr>
      <p:pic>
        <p:nvPicPr>
          <p:cNvPr id="224" name="Google Shape;224;p15"/>
          <p:cNvPicPr preferRelativeResize="0"/>
          <p:nvPr/>
        </p:nvPicPr>
        <p:blipFill rotWithShape="1">
          <a:blip r:embed="rId3">
            <a:alphaModFix/>
          </a:blip>
          <a:srcRect b="0" l="0" r="0" t="0"/>
          <a:stretch/>
        </p:blipFill>
        <p:spPr>
          <a:xfrm>
            <a:off x="1028700" y="2107692"/>
            <a:ext cx="16230600" cy="7885405"/>
          </a:xfrm>
          <a:prstGeom prst="rect">
            <a:avLst/>
          </a:prstGeom>
          <a:noFill/>
          <a:ln>
            <a:noFill/>
          </a:ln>
        </p:spPr>
      </p:pic>
      <p:sp>
        <p:nvSpPr>
          <p:cNvPr id="225" name="Google Shape;225;p15"/>
          <p:cNvSpPr txBox="1"/>
          <p:nvPr/>
        </p:nvSpPr>
        <p:spPr>
          <a:xfrm>
            <a:off x="2507344" y="38735"/>
            <a:ext cx="13273313" cy="17799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0400" u="none" cap="none" strike="noStrike">
                <a:solidFill>
                  <a:srgbClr val="5CE1E6"/>
                </a:solidFill>
                <a:latin typeface="Libre Baskerville"/>
                <a:ea typeface="Libre Baskerville"/>
                <a:cs typeface="Libre Baskerville"/>
                <a:sym typeface="Libre Baskerville"/>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8E7"/>
        </a:solidFill>
      </p:bgPr>
    </p:bg>
    <p:spTree>
      <p:nvGrpSpPr>
        <p:cNvPr id="93" name="Shape 93"/>
        <p:cNvGrpSpPr/>
        <p:nvPr/>
      </p:nvGrpSpPr>
      <p:grpSpPr>
        <a:xfrm>
          <a:off x="0" y="0"/>
          <a:ext cx="0" cy="0"/>
          <a:chOff x="0" y="0"/>
          <a:chExt cx="0" cy="0"/>
        </a:xfrm>
      </p:grpSpPr>
      <p:sp>
        <p:nvSpPr>
          <p:cNvPr id="94" name="Google Shape;94;p2"/>
          <p:cNvSpPr/>
          <p:nvPr/>
        </p:nvSpPr>
        <p:spPr>
          <a:xfrm>
            <a:off x="0" y="9258300"/>
            <a:ext cx="18437556" cy="1028700"/>
          </a:xfrm>
          <a:prstGeom prst="rect">
            <a:avLst/>
          </a:prstGeom>
          <a:solidFill>
            <a:srgbClr val="7B22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txBox="1"/>
          <p:nvPr/>
        </p:nvSpPr>
        <p:spPr>
          <a:xfrm>
            <a:off x="12271587" y="1973390"/>
            <a:ext cx="5449253" cy="6519064"/>
          </a:xfrm>
          <a:prstGeom prst="rect">
            <a:avLst/>
          </a:prstGeom>
          <a:noFill/>
          <a:ln>
            <a:noFill/>
          </a:ln>
        </p:spPr>
        <p:txBody>
          <a:bodyPr anchorCtr="0" anchor="t" bIns="0" lIns="0" spcFirstLastPara="1" rIns="0" wrap="square" tIns="0">
            <a:spAutoFit/>
          </a:bodyPr>
          <a:lstStyle/>
          <a:p>
            <a:pPr indent="0" lvl="0" marL="0" marR="0" rtl="0" algn="l">
              <a:lnSpc>
                <a:spcPct val="199862"/>
              </a:lnSpc>
              <a:spcBef>
                <a:spcPts val="0"/>
              </a:spcBef>
              <a:spcAft>
                <a:spcPts val="0"/>
              </a:spcAft>
              <a:buNone/>
            </a:pPr>
            <a:r>
              <a:rPr b="0" i="0" lang="en-US" sz="4370" u="none" cap="none" strike="noStrike">
                <a:solidFill>
                  <a:srgbClr val="7B2225"/>
                </a:solidFill>
                <a:latin typeface="Assistant"/>
                <a:ea typeface="Assistant"/>
                <a:cs typeface="Assistant"/>
                <a:sym typeface="Assistant"/>
              </a:rPr>
              <a:t>--Brief Introduction</a:t>
            </a:r>
            <a:endParaRPr/>
          </a:p>
          <a:p>
            <a:pPr indent="0" lvl="0" marL="0" marR="0" rtl="0" algn="l">
              <a:lnSpc>
                <a:spcPct val="200000"/>
              </a:lnSpc>
              <a:spcBef>
                <a:spcPts val="0"/>
              </a:spcBef>
              <a:spcAft>
                <a:spcPts val="0"/>
              </a:spcAft>
              <a:buNone/>
            </a:pPr>
            <a:r>
              <a:rPr b="0" i="0" lang="en-US" sz="4367" u="none" cap="none" strike="noStrike">
                <a:solidFill>
                  <a:srgbClr val="7B2225"/>
                </a:solidFill>
                <a:latin typeface="Assistant"/>
                <a:ea typeface="Assistant"/>
                <a:cs typeface="Assistant"/>
                <a:sym typeface="Assistant"/>
              </a:rPr>
              <a:t>--Problem Statement </a:t>
            </a:r>
            <a:endParaRPr/>
          </a:p>
          <a:p>
            <a:pPr indent="0" lvl="0" marL="0" marR="0" rtl="0" algn="l">
              <a:lnSpc>
                <a:spcPct val="200000"/>
              </a:lnSpc>
              <a:spcBef>
                <a:spcPts val="0"/>
              </a:spcBef>
              <a:spcAft>
                <a:spcPts val="0"/>
              </a:spcAft>
              <a:buNone/>
            </a:pPr>
            <a:r>
              <a:rPr b="0" i="0" lang="en-US" sz="4367" u="none" cap="none" strike="noStrike">
                <a:solidFill>
                  <a:srgbClr val="7B2225"/>
                </a:solidFill>
                <a:latin typeface="Assistant"/>
                <a:ea typeface="Assistant"/>
                <a:cs typeface="Assistant"/>
                <a:sym typeface="Assistant"/>
              </a:rPr>
              <a:t>--Our results</a:t>
            </a:r>
            <a:endParaRPr/>
          </a:p>
          <a:p>
            <a:pPr indent="0" lvl="0" marL="0" marR="0" rtl="0" algn="l">
              <a:lnSpc>
                <a:spcPct val="200000"/>
              </a:lnSpc>
              <a:spcBef>
                <a:spcPts val="0"/>
              </a:spcBef>
              <a:spcAft>
                <a:spcPts val="0"/>
              </a:spcAft>
              <a:buNone/>
            </a:pPr>
            <a:r>
              <a:rPr b="0" i="0" lang="en-US" sz="4367" u="none" cap="none" strike="noStrike">
                <a:solidFill>
                  <a:srgbClr val="7B2225"/>
                </a:solidFill>
                <a:latin typeface="Assistant"/>
                <a:ea typeface="Assistant"/>
                <a:cs typeface="Assistant"/>
                <a:sym typeface="Assistant"/>
              </a:rPr>
              <a:t>--Conclusions</a:t>
            </a:r>
            <a:endParaRPr/>
          </a:p>
          <a:p>
            <a:pPr indent="0" lvl="0" marL="0" marR="0" rtl="0" algn="l">
              <a:lnSpc>
                <a:spcPct val="200000"/>
              </a:lnSpc>
              <a:spcBef>
                <a:spcPts val="0"/>
              </a:spcBef>
              <a:spcAft>
                <a:spcPts val="0"/>
              </a:spcAft>
              <a:buNone/>
            </a:pPr>
            <a:r>
              <a:rPr b="0" i="0" lang="en-US" sz="4367" u="none" cap="none" strike="noStrike">
                <a:solidFill>
                  <a:srgbClr val="7B2225"/>
                </a:solidFill>
                <a:latin typeface="Assistant"/>
                <a:ea typeface="Assistant"/>
                <a:cs typeface="Assistant"/>
                <a:sym typeface="Assistant"/>
              </a:rPr>
              <a:t>--Contributions</a:t>
            </a:r>
            <a:endParaRPr/>
          </a:p>
          <a:p>
            <a:pPr indent="0" lvl="0" marL="0" marR="0" rtl="0" algn="l">
              <a:lnSpc>
                <a:spcPct val="200000"/>
              </a:lnSpc>
              <a:spcBef>
                <a:spcPts val="0"/>
              </a:spcBef>
              <a:spcAft>
                <a:spcPts val="0"/>
              </a:spcAft>
              <a:buNone/>
            </a:pPr>
            <a:r>
              <a:rPr b="0" i="0" lang="en-US" sz="4367" u="none" cap="none" strike="noStrike">
                <a:solidFill>
                  <a:srgbClr val="7B2225"/>
                </a:solidFill>
                <a:latin typeface="Assistant"/>
                <a:ea typeface="Assistant"/>
                <a:cs typeface="Assistant"/>
                <a:sym typeface="Assistant"/>
              </a:rPr>
              <a:t>--References</a:t>
            </a:r>
            <a:r>
              <a:rPr b="0" i="0" lang="en-US" sz="1870" u="none" cap="none" strike="noStrike">
                <a:solidFill>
                  <a:srgbClr val="7B2225"/>
                </a:solidFill>
                <a:latin typeface="Arimo"/>
                <a:ea typeface="Arimo"/>
                <a:cs typeface="Arimo"/>
                <a:sym typeface="Arimo"/>
              </a:rPr>
              <a:t>  </a:t>
            </a:r>
            <a:endParaRPr/>
          </a:p>
        </p:txBody>
      </p:sp>
      <p:grpSp>
        <p:nvGrpSpPr>
          <p:cNvPr id="96" name="Google Shape;96;p2"/>
          <p:cNvGrpSpPr/>
          <p:nvPr/>
        </p:nvGrpSpPr>
        <p:grpSpPr>
          <a:xfrm>
            <a:off x="1117064" y="397417"/>
            <a:ext cx="9925155" cy="1952307"/>
            <a:chOff x="0" y="38100"/>
            <a:chExt cx="13233540" cy="2603076"/>
          </a:xfrm>
        </p:grpSpPr>
        <p:sp>
          <p:nvSpPr>
            <p:cNvPr id="97" name="Google Shape;97;p2"/>
            <p:cNvSpPr txBox="1"/>
            <p:nvPr/>
          </p:nvSpPr>
          <p:spPr>
            <a:xfrm>
              <a:off x="0" y="38100"/>
              <a:ext cx="13220050" cy="142494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7200" u="none" cap="none" strike="noStrike">
                  <a:solidFill>
                    <a:srgbClr val="7B2225"/>
                  </a:solidFill>
                  <a:latin typeface="Libre Baskerville"/>
                  <a:ea typeface="Libre Baskerville"/>
                  <a:cs typeface="Libre Baskerville"/>
                  <a:sym typeface="Libre Baskerville"/>
                </a:rPr>
                <a:t>Presentation Outline</a:t>
              </a:r>
              <a:endParaRPr/>
            </a:p>
          </p:txBody>
        </p:sp>
        <p:sp>
          <p:nvSpPr>
            <p:cNvPr id="98" name="Google Shape;98;p2"/>
            <p:cNvSpPr txBox="1"/>
            <p:nvPr/>
          </p:nvSpPr>
          <p:spPr>
            <a:xfrm>
              <a:off x="0" y="1940559"/>
              <a:ext cx="13233540" cy="70061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sng" cap="none" strike="noStrike">
                  <a:solidFill>
                    <a:srgbClr val="7B2225"/>
                  </a:solidFill>
                  <a:latin typeface="Assistant"/>
                  <a:ea typeface="Assistant"/>
                  <a:cs typeface="Assistant"/>
                  <a:sym typeface="Assistant"/>
                </a:rPr>
                <a:t>Contents of the Talk</a:t>
              </a:r>
              <a:endParaRPr/>
            </a:p>
          </p:txBody>
        </p:sp>
      </p:grpSp>
      <p:sp>
        <p:nvSpPr>
          <p:cNvPr id="99" name="Google Shape;99;p2"/>
          <p:cNvSpPr txBox="1"/>
          <p:nvPr/>
        </p:nvSpPr>
        <p:spPr>
          <a:xfrm>
            <a:off x="724070" y="9577489"/>
            <a:ext cx="609260" cy="35222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EDE8E7"/>
                </a:solidFill>
                <a:latin typeface="Assistant"/>
                <a:ea typeface="Assistant"/>
                <a:cs typeface="Assistant"/>
                <a:sym typeface="Assistant"/>
              </a:rPr>
              <a:t>02</a:t>
            </a:r>
            <a:endParaRPr/>
          </a:p>
        </p:txBody>
      </p:sp>
      <p:pic>
        <p:nvPicPr>
          <p:cNvPr id="100" name="Google Shape;100;p2"/>
          <p:cNvPicPr preferRelativeResize="0"/>
          <p:nvPr/>
        </p:nvPicPr>
        <p:blipFill rotWithShape="1">
          <a:blip r:embed="rId3">
            <a:alphaModFix/>
          </a:blip>
          <a:srcRect b="11692" l="7914" r="7136" t="14166"/>
          <a:stretch/>
        </p:blipFill>
        <p:spPr>
          <a:xfrm>
            <a:off x="1028700" y="2751210"/>
            <a:ext cx="9700465" cy="57061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8E7"/>
        </a:solidFill>
      </p:bgPr>
    </p:bg>
    <p:spTree>
      <p:nvGrpSpPr>
        <p:cNvPr id="104" name="Shape 104"/>
        <p:cNvGrpSpPr/>
        <p:nvPr/>
      </p:nvGrpSpPr>
      <p:grpSpPr>
        <a:xfrm>
          <a:off x="0" y="0"/>
          <a:ext cx="0" cy="0"/>
          <a:chOff x="0" y="0"/>
          <a:chExt cx="0" cy="0"/>
        </a:xfrm>
      </p:grpSpPr>
      <p:pic>
        <p:nvPicPr>
          <p:cNvPr id="105" name="Google Shape;105;p3"/>
          <p:cNvPicPr preferRelativeResize="0"/>
          <p:nvPr/>
        </p:nvPicPr>
        <p:blipFill rotWithShape="1">
          <a:blip r:embed="rId3">
            <a:alphaModFix/>
          </a:blip>
          <a:srcRect b="1463" l="52171" r="1158" t="0"/>
          <a:stretch/>
        </p:blipFill>
        <p:spPr>
          <a:xfrm>
            <a:off x="9939877" y="362174"/>
            <a:ext cx="8045561" cy="8896126"/>
          </a:xfrm>
          <a:prstGeom prst="rect">
            <a:avLst/>
          </a:prstGeom>
          <a:noFill/>
          <a:ln>
            <a:noFill/>
          </a:ln>
        </p:spPr>
      </p:pic>
      <p:sp>
        <p:nvSpPr>
          <p:cNvPr id="106" name="Google Shape;106;p3"/>
          <p:cNvSpPr txBox="1"/>
          <p:nvPr/>
        </p:nvSpPr>
        <p:spPr>
          <a:xfrm>
            <a:off x="898208" y="390749"/>
            <a:ext cx="17087231" cy="774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5300" u="none" cap="none" strike="noStrike">
                <a:solidFill>
                  <a:srgbClr val="7B2225"/>
                </a:solidFill>
                <a:latin typeface="Libre Baskerville"/>
                <a:ea typeface="Libre Baskerville"/>
                <a:cs typeface="Libre Baskerville"/>
                <a:sym typeface="Libre Baskerville"/>
              </a:rPr>
              <a:t>BRIEF INTRODUCTION</a:t>
            </a:r>
            <a:endParaRPr/>
          </a:p>
        </p:txBody>
      </p:sp>
      <p:sp>
        <p:nvSpPr>
          <p:cNvPr id="107" name="Google Shape;107;p3"/>
          <p:cNvSpPr txBox="1"/>
          <p:nvPr/>
        </p:nvSpPr>
        <p:spPr>
          <a:xfrm>
            <a:off x="898208" y="1657350"/>
            <a:ext cx="8245792" cy="6915151"/>
          </a:xfrm>
          <a:prstGeom prst="rect">
            <a:avLst/>
          </a:prstGeom>
          <a:noFill/>
          <a:ln>
            <a:noFill/>
          </a:ln>
        </p:spPr>
        <p:txBody>
          <a:bodyPr anchorCtr="0" anchor="t" bIns="0" lIns="0" spcFirstLastPara="1" rIns="0" wrap="square" tIns="0">
            <a:spAutoFit/>
          </a:bodyPr>
          <a:lstStyle/>
          <a:p>
            <a:pPr indent="-323848" lvl="1" marL="647695" marR="0" rtl="0" algn="l">
              <a:lnSpc>
                <a:spcPct val="140013"/>
              </a:lnSpc>
              <a:spcBef>
                <a:spcPts val="0"/>
              </a:spcBef>
              <a:spcAft>
                <a:spcPts val="0"/>
              </a:spcAft>
              <a:buClr>
                <a:srgbClr val="7B2225"/>
              </a:buClr>
              <a:buSzPts val="2999"/>
              <a:buFont typeface="Arial"/>
              <a:buChar char="•"/>
            </a:pPr>
            <a:r>
              <a:rPr b="0" i="0" lang="en-US" sz="2999" u="none" cap="none" strike="noStrike">
                <a:solidFill>
                  <a:srgbClr val="7B2225"/>
                </a:solidFill>
                <a:latin typeface="Assistant"/>
                <a:ea typeface="Assistant"/>
                <a:cs typeface="Assistant"/>
                <a:sym typeface="Assistant"/>
              </a:rPr>
              <a:t>Recommendation systems are algorithms that scan all of the alternatives and generate a personalized list of items that are of interest to the consumer.</a:t>
            </a:r>
            <a:r>
              <a:rPr b="0" i="0" lang="en-US" sz="1200" u="none" cap="none" strike="noStrike">
                <a:solidFill>
                  <a:srgbClr val="7B2225"/>
                </a:solidFill>
                <a:latin typeface="Arimo"/>
                <a:ea typeface="Arimo"/>
                <a:cs typeface="Arimo"/>
                <a:sym typeface="Arimo"/>
              </a:rPr>
              <a:t> </a:t>
            </a:r>
            <a:endParaRPr/>
          </a:p>
          <a:p>
            <a:pPr indent="0" lvl="0" marL="0" marR="0" rtl="0" algn="l">
              <a:lnSpc>
                <a:spcPct val="349916"/>
              </a:lnSpc>
              <a:spcBef>
                <a:spcPts val="0"/>
              </a:spcBef>
              <a:spcAft>
                <a:spcPts val="0"/>
              </a:spcAft>
              <a:buNone/>
            </a:pPr>
            <a:r>
              <a:t/>
            </a:r>
            <a:endParaRPr b="0" i="0" sz="1200" u="none" cap="none" strike="noStrike">
              <a:solidFill>
                <a:srgbClr val="7B2225"/>
              </a:solidFill>
              <a:latin typeface="Arimo"/>
              <a:ea typeface="Arimo"/>
              <a:cs typeface="Arimo"/>
              <a:sym typeface="Arimo"/>
            </a:endParaRPr>
          </a:p>
          <a:p>
            <a:pPr indent="-323848" lvl="1" marL="647695" marR="0" rtl="0" algn="l">
              <a:lnSpc>
                <a:spcPct val="140013"/>
              </a:lnSpc>
              <a:spcBef>
                <a:spcPts val="0"/>
              </a:spcBef>
              <a:spcAft>
                <a:spcPts val="0"/>
              </a:spcAft>
              <a:buClr>
                <a:srgbClr val="7B2225"/>
              </a:buClr>
              <a:buSzPts val="2999"/>
              <a:buFont typeface="Arial"/>
              <a:buChar char="•"/>
            </a:pPr>
            <a:r>
              <a:rPr b="0" i="0" lang="en-US" sz="2999" u="none" cap="none" strike="noStrike">
                <a:solidFill>
                  <a:srgbClr val="7B2225"/>
                </a:solidFill>
                <a:latin typeface="Assistant"/>
                <a:ea typeface="Assistant"/>
                <a:cs typeface="Assistant"/>
                <a:sym typeface="Assistant"/>
              </a:rPr>
              <a:t>The primary goal of the recommendation system is to find content that is relevant to a certain person’s area of interest.</a:t>
            </a:r>
            <a:endParaRPr/>
          </a:p>
          <a:p>
            <a:pPr indent="0" lvl="0" marL="0" marR="0" rtl="0" algn="l">
              <a:lnSpc>
                <a:spcPct val="140013"/>
              </a:lnSpc>
              <a:spcBef>
                <a:spcPts val="0"/>
              </a:spcBef>
              <a:spcAft>
                <a:spcPts val="0"/>
              </a:spcAft>
              <a:buNone/>
            </a:pPr>
            <a:r>
              <a:t/>
            </a:r>
            <a:endParaRPr b="0" i="0" sz="2999" u="none" cap="none" strike="noStrike">
              <a:solidFill>
                <a:srgbClr val="7B2225"/>
              </a:solidFill>
              <a:latin typeface="Assistant"/>
              <a:ea typeface="Assistant"/>
              <a:cs typeface="Assistant"/>
              <a:sym typeface="Assistant"/>
            </a:endParaRPr>
          </a:p>
          <a:p>
            <a:pPr indent="-323848" lvl="1" marL="647695" marR="0" rtl="0" algn="l">
              <a:lnSpc>
                <a:spcPct val="140013"/>
              </a:lnSpc>
              <a:spcBef>
                <a:spcPts val="0"/>
              </a:spcBef>
              <a:spcAft>
                <a:spcPts val="0"/>
              </a:spcAft>
              <a:buClr>
                <a:srgbClr val="7B2225"/>
              </a:buClr>
              <a:buSzPts val="2999"/>
              <a:buFont typeface="Arial"/>
              <a:buChar char="•"/>
            </a:pPr>
            <a:r>
              <a:rPr b="0" i="0" lang="en-US" sz="2999" u="none" cap="none" strike="noStrike">
                <a:solidFill>
                  <a:srgbClr val="7B2225"/>
                </a:solidFill>
                <a:latin typeface="Assistant"/>
                <a:ea typeface="Assistant"/>
                <a:cs typeface="Assistant"/>
                <a:sym typeface="Assistant"/>
              </a:rPr>
              <a:t>Furthermore, it takes into account a variety of characteristics in order to build customized lists of fascinating information tailored to an individual.</a:t>
            </a:r>
            <a:endParaRPr/>
          </a:p>
        </p:txBody>
      </p:sp>
      <p:sp>
        <p:nvSpPr>
          <p:cNvPr id="108" name="Google Shape;108;p3"/>
          <p:cNvSpPr/>
          <p:nvPr/>
        </p:nvSpPr>
        <p:spPr>
          <a:xfrm>
            <a:off x="0" y="9258300"/>
            <a:ext cx="18288001" cy="1028700"/>
          </a:xfrm>
          <a:prstGeom prst="rect">
            <a:avLst/>
          </a:prstGeom>
          <a:solidFill>
            <a:srgbClr val="7B22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txBox="1"/>
          <p:nvPr/>
        </p:nvSpPr>
        <p:spPr>
          <a:xfrm>
            <a:off x="898208" y="9606915"/>
            <a:ext cx="260985" cy="30289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EDE8E7"/>
                </a:solidFill>
                <a:latin typeface="Open Sans Light"/>
                <a:ea typeface="Open Sans Light"/>
                <a:cs typeface="Open Sans Light"/>
                <a:sym typeface="Open Sans Light"/>
              </a:rPr>
              <a:t>03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8E7"/>
        </a:solidFill>
      </p:bgPr>
    </p:bg>
    <p:spTree>
      <p:nvGrpSpPr>
        <p:cNvPr id="113" name="Shape 113"/>
        <p:cNvGrpSpPr/>
        <p:nvPr/>
      </p:nvGrpSpPr>
      <p:grpSpPr>
        <a:xfrm>
          <a:off x="0" y="0"/>
          <a:ext cx="0" cy="0"/>
          <a:chOff x="0" y="0"/>
          <a:chExt cx="0" cy="0"/>
        </a:xfrm>
      </p:grpSpPr>
      <p:sp>
        <p:nvSpPr>
          <p:cNvPr id="114" name="Google Shape;114;p4"/>
          <p:cNvSpPr txBox="1"/>
          <p:nvPr/>
        </p:nvSpPr>
        <p:spPr>
          <a:xfrm>
            <a:off x="1028700" y="9577489"/>
            <a:ext cx="883198" cy="35222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EDE8E7"/>
                </a:solidFill>
                <a:latin typeface="Assistant"/>
                <a:ea typeface="Assistant"/>
                <a:cs typeface="Assistant"/>
                <a:sym typeface="Assistant"/>
              </a:rPr>
              <a:t>01</a:t>
            </a:r>
            <a:endParaRPr/>
          </a:p>
        </p:txBody>
      </p:sp>
      <p:sp>
        <p:nvSpPr>
          <p:cNvPr id="115" name="Google Shape;115;p4"/>
          <p:cNvSpPr/>
          <p:nvPr/>
        </p:nvSpPr>
        <p:spPr>
          <a:xfrm>
            <a:off x="0" y="9258300"/>
            <a:ext cx="18437556" cy="1028700"/>
          </a:xfrm>
          <a:prstGeom prst="rect">
            <a:avLst/>
          </a:prstGeom>
          <a:solidFill>
            <a:srgbClr val="7B22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4"/>
          <p:cNvPicPr preferRelativeResize="0"/>
          <p:nvPr/>
        </p:nvPicPr>
        <p:blipFill rotWithShape="1">
          <a:blip r:embed="rId3">
            <a:alphaModFix/>
          </a:blip>
          <a:srcRect b="866" l="0" r="0" t="866"/>
          <a:stretch/>
        </p:blipFill>
        <p:spPr>
          <a:xfrm>
            <a:off x="0" y="0"/>
            <a:ext cx="7267057" cy="9263281"/>
          </a:xfrm>
          <a:prstGeom prst="rect">
            <a:avLst/>
          </a:prstGeom>
          <a:noFill/>
          <a:ln>
            <a:noFill/>
          </a:ln>
        </p:spPr>
      </p:pic>
      <p:grpSp>
        <p:nvGrpSpPr>
          <p:cNvPr id="117" name="Google Shape;117;p4"/>
          <p:cNvGrpSpPr/>
          <p:nvPr/>
        </p:nvGrpSpPr>
        <p:grpSpPr>
          <a:xfrm>
            <a:off x="8067581" y="179112"/>
            <a:ext cx="9191719" cy="8901122"/>
            <a:chOff x="0" y="28575"/>
            <a:chExt cx="12255625" cy="11868163"/>
          </a:xfrm>
        </p:grpSpPr>
        <p:sp>
          <p:nvSpPr>
            <p:cNvPr id="118" name="Google Shape;118;p4"/>
            <p:cNvSpPr txBox="1"/>
            <p:nvPr/>
          </p:nvSpPr>
          <p:spPr>
            <a:xfrm>
              <a:off x="0" y="28575"/>
              <a:ext cx="12255625" cy="3125476"/>
            </a:xfrm>
            <a:prstGeom prst="rect">
              <a:avLst/>
            </a:prstGeom>
            <a:noFill/>
            <a:ln>
              <a:noFill/>
            </a:ln>
          </p:spPr>
          <p:txBody>
            <a:bodyPr anchorCtr="0" anchor="t" bIns="0" lIns="0" spcFirstLastPara="1" rIns="0" wrap="square" tIns="0">
              <a:spAutoFit/>
            </a:bodyPr>
            <a:lstStyle/>
            <a:p>
              <a:pPr indent="0" lvl="0" marL="0" marR="0" rtl="0" algn="l">
                <a:lnSpc>
                  <a:spcPct val="114988"/>
                </a:lnSpc>
                <a:spcBef>
                  <a:spcPts val="0"/>
                </a:spcBef>
                <a:spcAft>
                  <a:spcPts val="0"/>
                </a:spcAft>
                <a:buNone/>
              </a:pPr>
              <a:r>
                <a:rPr b="0" i="0" lang="en-US" sz="7926" u="none" cap="none" strike="noStrike">
                  <a:solidFill>
                    <a:srgbClr val="7B2225"/>
                  </a:solidFill>
                  <a:latin typeface="Libre Baskerville"/>
                  <a:ea typeface="Libre Baskerville"/>
                  <a:cs typeface="Libre Baskerville"/>
                  <a:sym typeface="Libre Baskerville"/>
                </a:rPr>
                <a:t>PROBLEM STATEMENT</a:t>
              </a:r>
              <a:endParaRPr/>
            </a:p>
          </p:txBody>
        </p:sp>
        <p:sp>
          <p:nvSpPr>
            <p:cNvPr id="119" name="Google Shape;119;p4"/>
            <p:cNvSpPr txBox="1"/>
            <p:nvPr/>
          </p:nvSpPr>
          <p:spPr>
            <a:xfrm>
              <a:off x="0" y="5530967"/>
              <a:ext cx="12255625" cy="6365770"/>
            </a:xfrm>
            <a:prstGeom prst="rect">
              <a:avLst/>
            </a:prstGeom>
            <a:noFill/>
            <a:ln>
              <a:noFill/>
            </a:ln>
          </p:spPr>
          <p:txBody>
            <a:bodyPr anchorCtr="0" anchor="t" bIns="0" lIns="0" spcFirstLastPara="1" rIns="0" wrap="square" tIns="0">
              <a:spAutoFit/>
            </a:bodyPr>
            <a:lstStyle/>
            <a:p>
              <a:pPr indent="-293823" lvl="1" marL="587647" marR="0" rtl="0" algn="l">
                <a:lnSpc>
                  <a:spcPct val="140022"/>
                </a:lnSpc>
                <a:spcBef>
                  <a:spcPts val="0"/>
                </a:spcBef>
                <a:spcAft>
                  <a:spcPts val="0"/>
                </a:spcAft>
                <a:buClr>
                  <a:srgbClr val="7B2225"/>
                </a:buClr>
                <a:buSzPts val="2721"/>
                <a:buFont typeface="Arial"/>
                <a:buChar char="•"/>
              </a:pPr>
              <a:r>
                <a:rPr b="0" i="0" lang="en-US" sz="2721" u="none" cap="none" strike="noStrike">
                  <a:solidFill>
                    <a:srgbClr val="7B2225"/>
                  </a:solidFill>
                  <a:latin typeface="Assistant"/>
                  <a:ea typeface="Assistant"/>
                  <a:cs typeface="Assistant"/>
                  <a:sym typeface="Assistant"/>
                </a:rPr>
                <a:t>How to make movie recommendations when no user information is available?</a:t>
              </a:r>
              <a:endParaRPr/>
            </a:p>
            <a:p>
              <a:pPr indent="0" lvl="0" marL="0" marR="0" rtl="0" algn="l">
                <a:lnSpc>
                  <a:spcPct val="140022"/>
                </a:lnSpc>
                <a:spcBef>
                  <a:spcPts val="0"/>
                </a:spcBef>
                <a:spcAft>
                  <a:spcPts val="0"/>
                </a:spcAft>
                <a:buNone/>
              </a:pPr>
              <a:r>
                <a:t/>
              </a:r>
              <a:endParaRPr b="0" i="0" sz="2721" u="none" cap="none" strike="noStrike">
                <a:solidFill>
                  <a:srgbClr val="7B2225"/>
                </a:solidFill>
                <a:latin typeface="Assistant"/>
                <a:ea typeface="Assistant"/>
                <a:cs typeface="Assistant"/>
                <a:sym typeface="Assistant"/>
              </a:endParaRPr>
            </a:p>
            <a:p>
              <a:pPr indent="-293823" lvl="1" marL="587647" marR="0" rtl="0" algn="l">
                <a:lnSpc>
                  <a:spcPct val="140022"/>
                </a:lnSpc>
                <a:spcBef>
                  <a:spcPts val="0"/>
                </a:spcBef>
                <a:spcAft>
                  <a:spcPts val="0"/>
                </a:spcAft>
                <a:buClr>
                  <a:srgbClr val="7B2225"/>
                </a:buClr>
                <a:buSzPts val="2721"/>
                <a:buFont typeface="Arial"/>
                <a:buChar char="•"/>
              </a:pPr>
              <a:r>
                <a:rPr b="0" i="0" lang="en-US" sz="2721" u="none" cap="none" strike="noStrike">
                  <a:solidFill>
                    <a:srgbClr val="7B2225"/>
                  </a:solidFill>
                  <a:latin typeface="Assistant"/>
                  <a:ea typeface="Assistant"/>
                  <a:cs typeface="Assistant"/>
                  <a:sym typeface="Assistant"/>
                </a:rPr>
                <a:t>What types of movie features may the content based movie recommendation system use?</a:t>
              </a:r>
              <a:endParaRPr/>
            </a:p>
            <a:p>
              <a:pPr indent="0" lvl="0" marL="0" marR="0" rtl="0" algn="l">
                <a:lnSpc>
                  <a:spcPct val="140022"/>
                </a:lnSpc>
                <a:spcBef>
                  <a:spcPts val="0"/>
                </a:spcBef>
                <a:spcAft>
                  <a:spcPts val="0"/>
                </a:spcAft>
                <a:buNone/>
              </a:pPr>
              <a:r>
                <a:t/>
              </a:r>
              <a:endParaRPr b="0" i="0" sz="2721" u="none" cap="none" strike="noStrike">
                <a:solidFill>
                  <a:srgbClr val="7B2225"/>
                </a:solidFill>
                <a:latin typeface="Assistant"/>
                <a:ea typeface="Assistant"/>
                <a:cs typeface="Assistant"/>
                <a:sym typeface="Assistant"/>
              </a:endParaRPr>
            </a:p>
            <a:p>
              <a:pPr indent="-293823" lvl="1" marL="587647" marR="0" rtl="0" algn="l">
                <a:lnSpc>
                  <a:spcPct val="140022"/>
                </a:lnSpc>
                <a:spcBef>
                  <a:spcPts val="0"/>
                </a:spcBef>
                <a:spcAft>
                  <a:spcPts val="0"/>
                </a:spcAft>
                <a:buClr>
                  <a:srgbClr val="7B2225"/>
                </a:buClr>
                <a:buSzPts val="2721"/>
                <a:buFont typeface="Arial"/>
                <a:buChar char="•"/>
              </a:pPr>
              <a:r>
                <a:rPr b="0" i="0" lang="en-US" sz="2721" u="none" cap="none" strike="noStrike">
                  <a:solidFill>
                    <a:srgbClr val="7B2225"/>
                  </a:solidFill>
                  <a:latin typeface="Assistant"/>
                  <a:ea typeface="Assistant"/>
                  <a:cs typeface="Assistant"/>
                  <a:sym typeface="Assistant"/>
                </a:rPr>
                <a:t>How to figure out how similar two films are?</a:t>
              </a:r>
              <a:endParaRPr/>
            </a:p>
            <a:p>
              <a:pPr indent="0" lvl="0" marL="0" marR="0" rtl="0" algn="l">
                <a:lnSpc>
                  <a:spcPct val="140022"/>
                </a:lnSpc>
                <a:spcBef>
                  <a:spcPts val="0"/>
                </a:spcBef>
                <a:spcAft>
                  <a:spcPts val="0"/>
                </a:spcAft>
                <a:buNone/>
              </a:pPr>
              <a:r>
                <a:t/>
              </a:r>
              <a:endParaRPr b="0" i="0" sz="2721" u="none" cap="none" strike="noStrike">
                <a:solidFill>
                  <a:srgbClr val="7B2225"/>
                </a:solidFill>
                <a:latin typeface="Assistant"/>
                <a:ea typeface="Assistant"/>
                <a:cs typeface="Assistant"/>
                <a:sym typeface="Assistant"/>
              </a:endParaRPr>
            </a:p>
            <a:p>
              <a:pPr indent="-293823" lvl="1" marL="587647" marR="0" rtl="0" algn="l">
                <a:lnSpc>
                  <a:spcPct val="140022"/>
                </a:lnSpc>
                <a:spcBef>
                  <a:spcPts val="0"/>
                </a:spcBef>
                <a:spcAft>
                  <a:spcPts val="0"/>
                </a:spcAft>
                <a:buClr>
                  <a:srgbClr val="7B2225"/>
                </a:buClr>
                <a:buSzPts val="2721"/>
                <a:buFont typeface="Arial"/>
                <a:buChar char="•"/>
              </a:pPr>
              <a:r>
                <a:rPr b="0" i="0" lang="en-US" sz="2721" u="none" cap="none" strike="noStrike">
                  <a:solidFill>
                    <a:srgbClr val="7B2225"/>
                  </a:solidFill>
                  <a:latin typeface="Assistant"/>
                  <a:ea typeface="Assistant"/>
                  <a:cs typeface="Assistant"/>
                  <a:sym typeface="Assistant"/>
                </a:rPr>
                <a:t>Is it possible to give each feature a different weight?</a:t>
              </a:r>
              <a:endParaRPr/>
            </a:p>
            <a:p>
              <a:pPr indent="0" lvl="0" marL="0" marR="0" rtl="0" algn="l">
                <a:lnSpc>
                  <a:spcPct val="140022"/>
                </a:lnSpc>
                <a:spcBef>
                  <a:spcPts val="0"/>
                </a:spcBef>
                <a:spcAft>
                  <a:spcPts val="0"/>
                </a:spcAft>
                <a:buNone/>
              </a:pPr>
              <a:r>
                <a:t/>
              </a:r>
              <a:endParaRPr b="0" i="0" sz="2721" u="none" cap="none" strike="noStrike">
                <a:solidFill>
                  <a:srgbClr val="7B2225"/>
                </a:solidFill>
                <a:latin typeface="Assistant"/>
                <a:ea typeface="Assistant"/>
                <a:cs typeface="Assistant"/>
                <a:sym typeface="Assistant"/>
              </a:endParaRPr>
            </a:p>
          </p:txBody>
        </p:sp>
        <p:sp>
          <p:nvSpPr>
            <p:cNvPr id="120" name="Google Shape;120;p4"/>
            <p:cNvSpPr txBox="1"/>
            <p:nvPr/>
          </p:nvSpPr>
          <p:spPr>
            <a:xfrm>
              <a:off x="0" y="3951629"/>
              <a:ext cx="12255625" cy="772235"/>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0" i="0" lang="en-US" sz="3522" u="sng" cap="none" strike="noStrike">
                  <a:solidFill>
                    <a:srgbClr val="7B2225"/>
                  </a:solidFill>
                  <a:latin typeface="Assistant"/>
                  <a:ea typeface="Assistant"/>
                  <a:cs typeface="Assistant"/>
                  <a:sym typeface="Assistant"/>
                </a:rPr>
                <a:t>A Brief Definition</a:t>
              </a:r>
              <a:endParaRPr/>
            </a:p>
          </p:txBody>
        </p:sp>
      </p:grpSp>
      <p:sp>
        <p:nvSpPr>
          <p:cNvPr id="121" name="Google Shape;121;p4"/>
          <p:cNvSpPr txBox="1"/>
          <p:nvPr/>
        </p:nvSpPr>
        <p:spPr>
          <a:xfrm>
            <a:off x="724070" y="9575555"/>
            <a:ext cx="609260" cy="35609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EDE8E7"/>
                </a:solidFill>
                <a:latin typeface="Assistant"/>
                <a:ea typeface="Assistant"/>
                <a:cs typeface="Assistant"/>
                <a:sym typeface="Assistant"/>
              </a:rPr>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125" name="Shape 125"/>
        <p:cNvGrpSpPr/>
        <p:nvPr/>
      </p:nvGrpSpPr>
      <p:grpSpPr>
        <a:xfrm>
          <a:off x="0" y="0"/>
          <a:ext cx="0" cy="0"/>
          <a:chOff x="0" y="0"/>
          <a:chExt cx="0" cy="0"/>
        </a:xfrm>
      </p:grpSpPr>
      <p:sp>
        <p:nvSpPr>
          <p:cNvPr id="126" name="Google Shape;126;p5"/>
          <p:cNvSpPr txBox="1"/>
          <p:nvPr/>
        </p:nvSpPr>
        <p:spPr>
          <a:xfrm>
            <a:off x="1028700" y="9575555"/>
            <a:ext cx="609260" cy="35609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EDE8E7"/>
                </a:solidFill>
                <a:latin typeface="Assistant"/>
                <a:ea typeface="Assistant"/>
                <a:cs typeface="Assistant"/>
                <a:sym typeface="Assistant"/>
              </a:rPr>
              <a:t>05</a:t>
            </a:r>
            <a:endParaRPr/>
          </a:p>
        </p:txBody>
      </p:sp>
      <p:sp>
        <p:nvSpPr>
          <p:cNvPr id="127" name="Google Shape;127;p5"/>
          <p:cNvSpPr/>
          <p:nvPr/>
        </p:nvSpPr>
        <p:spPr>
          <a:xfrm>
            <a:off x="0" y="9258300"/>
            <a:ext cx="18288001" cy="10287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5"/>
          <p:cNvPicPr preferRelativeResize="0"/>
          <p:nvPr/>
        </p:nvPicPr>
        <p:blipFill rotWithShape="1">
          <a:blip r:embed="rId3">
            <a:alphaModFix/>
          </a:blip>
          <a:srcRect b="0" l="0" r="0" t="0"/>
          <a:stretch/>
        </p:blipFill>
        <p:spPr>
          <a:xfrm>
            <a:off x="13437788" y="1661439"/>
            <a:ext cx="2146485" cy="2315422"/>
          </a:xfrm>
          <a:prstGeom prst="rect">
            <a:avLst/>
          </a:prstGeom>
          <a:noFill/>
          <a:ln>
            <a:noFill/>
          </a:ln>
        </p:spPr>
      </p:pic>
      <p:pic>
        <p:nvPicPr>
          <p:cNvPr id="129" name="Google Shape;129;p5"/>
          <p:cNvPicPr preferRelativeResize="0"/>
          <p:nvPr/>
        </p:nvPicPr>
        <p:blipFill rotWithShape="1">
          <a:blip r:embed="rId4">
            <a:alphaModFix/>
          </a:blip>
          <a:srcRect b="0" l="0" r="0" t="0"/>
          <a:stretch/>
        </p:blipFill>
        <p:spPr>
          <a:xfrm>
            <a:off x="13437788" y="5143500"/>
            <a:ext cx="2146485" cy="2146485"/>
          </a:xfrm>
          <a:prstGeom prst="rect">
            <a:avLst/>
          </a:prstGeom>
          <a:noFill/>
          <a:ln>
            <a:noFill/>
          </a:ln>
        </p:spPr>
      </p:pic>
      <p:sp>
        <p:nvSpPr>
          <p:cNvPr id="130" name="Google Shape;130;p5"/>
          <p:cNvSpPr txBox="1"/>
          <p:nvPr/>
        </p:nvSpPr>
        <p:spPr>
          <a:xfrm>
            <a:off x="2362200" y="434061"/>
            <a:ext cx="14752224" cy="1227378"/>
          </a:xfrm>
          <a:prstGeom prst="rect">
            <a:avLst/>
          </a:prstGeom>
          <a:noFill/>
          <a:ln>
            <a:noFill/>
          </a:ln>
        </p:spPr>
        <p:txBody>
          <a:bodyPr anchorCtr="0" anchor="t" bIns="0" lIns="0" spcFirstLastPara="1" rIns="0" wrap="square" tIns="0">
            <a:spAutoFit/>
          </a:bodyPr>
          <a:lstStyle/>
          <a:p>
            <a:pPr indent="0" lvl="0" marL="0" marR="0" rtl="0" algn="l">
              <a:lnSpc>
                <a:spcPct val="115004"/>
              </a:lnSpc>
              <a:spcBef>
                <a:spcPts val="0"/>
              </a:spcBef>
              <a:spcAft>
                <a:spcPts val="0"/>
              </a:spcAft>
              <a:buNone/>
            </a:pPr>
            <a:r>
              <a:rPr b="0" i="0" lang="en-US" sz="8311" u="none" cap="none" strike="noStrike">
                <a:solidFill>
                  <a:srgbClr val="EDE8E7"/>
                </a:solidFill>
                <a:latin typeface="Libre Baskerville"/>
                <a:ea typeface="Libre Baskerville"/>
                <a:cs typeface="Libre Baskerville"/>
                <a:sym typeface="Libre Baskerville"/>
              </a:rPr>
              <a:t>Our results:</a:t>
            </a:r>
            <a:endParaRPr/>
          </a:p>
        </p:txBody>
      </p:sp>
      <p:sp>
        <p:nvSpPr>
          <p:cNvPr id="131" name="Google Shape;131;p5"/>
          <p:cNvSpPr txBox="1"/>
          <p:nvPr/>
        </p:nvSpPr>
        <p:spPr>
          <a:xfrm>
            <a:off x="1937661" y="2362200"/>
            <a:ext cx="8357950" cy="5324475"/>
          </a:xfrm>
          <a:prstGeom prst="rect">
            <a:avLst/>
          </a:prstGeom>
          <a:noFill/>
          <a:ln>
            <a:noFill/>
          </a:ln>
        </p:spPr>
        <p:txBody>
          <a:bodyPr anchorCtr="0" anchor="t" bIns="0" lIns="0" spcFirstLastPara="1" rIns="0" wrap="square" tIns="0">
            <a:spAutoFit/>
          </a:bodyPr>
          <a:lstStyle/>
          <a:p>
            <a:pPr indent="-539750" lvl="1" marL="1079501" marR="0" rtl="0" algn="l">
              <a:lnSpc>
                <a:spcPct val="171000"/>
              </a:lnSpc>
              <a:spcBef>
                <a:spcPts val="0"/>
              </a:spcBef>
              <a:spcAft>
                <a:spcPts val="0"/>
              </a:spcAft>
              <a:buClr>
                <a:srgbClr val="EDE8E7"/>
              </a:buClr>
              <a:buSzPts val="5000"/>
              <a:buFont typeface="Arial"/>
              <a:buChar char="•"/>
            </a:pPr>
            <a:r>
              <a:rPr b="0" i="0" lang="en-US" sz="5000" u="none" cap="none" strike="noStrike">
                <a:solidFill>
                  <a:srgbClr val="EDE8E7"/>
                </a:solidFill>
                <a:latin typeface="Assistant"/>
                <a:ea typeface="Assistant"/>
                <a:cs typeface="Assistant"/>
                <a:sym typeface="Assistant"/>
              </a:rPr>
              <a:t>Clean and usable data</a:t>
            </a:r>
            <a:endParaRPr/>
          </a:p>
          <a:p>
            <a:pPr indent="0" lvl="0" marL="0" marR="0" rtl="0" algn="l">
              <a:lnSpc>
                <a:spcPct val="171000"/>
              </a:lnSpc>
              <a:spcBef>
                <a:spcPts val="0"/>
              </a:spcBef>
              <a:spcAft>
                <a:spcPts val="0"/>
              </a:spcAft>
              <a:buNone/>
            </a:pPr>
            <a:r>
              <a:t/>
            </a:r>
            <a:endParaRPr b="0" i="0" sz="5000" u="none" cap="none" strike="noStrike">
              <a:solidFill>
                <a:srgbClr val="EDE8E7"/>
              </a:solidFill>
              <a:latin typeface="Assistant"/>
              <a:ea typeface="Assistant"/>
              <a:cs typeface="Assistant"/>
              <a:sym typeface="Assistant"/>
            </a:endParaRPr>
          </a:p>
          <a:p>
            <a:pPr indent="-539750" lvl="1" marL="1079501" marR="0" rtl="0" algn="l">
              <a:lnSpc>
                <a:spcPct val="171000"/>
              </a:lnSpc>
              <a:spcBef>
                <a:spcPts val="0"/>
              </a:spcBef>
              <a:spcAft>
                <a:spcPts val="0"/>
              </a:spcAft>
              <a:buClr>
                <a:srgbClr val="EDE8E7"/>
              </a:buClr>
              <a:buSzPts val="5000"/>
              <a:buFont typeface="Arial"/>
              <a:buChar char="•"/>
            </a:pPr>
            <a:r>
              <a:rPr b="0" i="0" lang="en-US" sz="5000" u="none" cap="none" strike="noStrike">
                <a:solidFill>
                  <a:srgbClr val="EDE8E7"/>
                </a:solidFill>
                <a:latin typeface="Assistant"/>
                <a:ea typeface="Assistant"/>
                <a:cs typeface="Assistant"/>
                <a:sym typeface="Assistant"/>
              </a:rPr>
              <a:t>A matrix with movies as rows and keywords as coloumns</a:t>
            </a:r>
            <a:endParaRPr/>
          </a:p>
        </p:txBody>
      </p:sp>
      <p:sp>
        <p:nvSpPr>
          <p:cNvPr id="132" name="Google Shape;132;p5"/>
          <p:cNvSpPr txBox="1"/>
          <p:nvPr/>
        </p:nvSpPr>
        <p:spPr>
          <a:xfrm>
            <a:off x="724070" y="9575555"/>
            <a:ext cx="609260" cy="3581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05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136" name="Shape 136"/>
        <p:cNvGrpSpPr/>
        <p:nvPr/>
      </p:nvGrpSpPr>
      <p:grpSpPr>
        <a:xfrm>
          <a:off x="0" y="0"/>
          <a:ext cx="0" cy="0"/>
          <a:chOff x="0" y="0"/>
          <a:chExt cx="0" cy="0"/>
        </a:xfrm>
      </p:grpSpPr>
      <p:sp>
        <p:nvSpPr>
          <p:cNvPr id="137" name="Google Shape;137;p6"/>
          <p:cNvSpPr txBox="1"/>
          <p:nvPr/>
        </p:nvSpPr>
        <p:spPr>
          <a:xfrm>
            <a:off x="1357065" y="1689986"/>
            <a:ext cx="11502882" cy="6561594"/>
          </a:xfrm>
          <a:prstGeom prst="rect">
            <a:avLst/>
          </a:prstGeom>
          <a:noFill/>
          <a:ln>
            <a:noFill/>
          </a:ln>
        </p:spPr>
        <p:txBody>
          <a:bodyPr anchorCtr="0" anchor="t" bIns="0" lIns="0" spcFirstLastPara="1" rIns="0" wrap="square" tIns="0">
            <a:spAutoFit/>
          </a:bodyPr>
          <a:lstStyle/>
          <a:p>
            <a:pPr indent="-474831" lvl="1" marL="949664" marR="0" rtl="0" algn="l">
              <a:lnSpc>
                <a:spcPct val="200022"/>
              </a:lnSpc>
              <a:spcBef>
                <a:spcPts val="0"/>
              </a:spcBef>
              <a:spcAft>
                <a:spcPts val="0"/>
              </a:spcAft>
              <a:buClr>
                <a:srgbClr val="EDE8E7"/>
              </a:buClr>
              <a:buSzPts val="4398"/>
              <a:buFont typeface="Arial"/>
              <a:buChar char="•"/>
            </a:pPr>
            <a:r>
              <a:rPr b="0" i="0" lang="en-US" sz="4398" u="none" cap="none" strike="noStrike">
                <a:solidFill>
                  <a:srgbClr val="EDE8E7"/>
                </a:solidFill>
                <a:latin typeface="Assistant"/>
                <a:ea typeface="Assistant"/>
                <a:cs typeface="Assistant"/>
                <a:sym typeface="Assistant"/>
              </a:rPr>
              <a:t>A matrix with 5 movies and keywords suggested on the basis of similarities with the selected movie.</a:t>
            </a:r>
            <a:endParaRPr/>
          </a:p>
          <a:p>
            <a:pPr indent="0" lvl="0" marL="0" marR="0" rtl="0" algn="l">
              <a:lnSpc>
                <a:spcPct val="200022"/>
              </a:lnSpc>
              <a:spcBef>
                <a:spcPts val="0"/>
              </a:spcBef>
              <a:spcAft>
                <a:spcPts val="0"/>
              </a:spcAft>
              <a:buNone/>
            </a:pPr>
            <a:r>
              <a:t/>
            </a:r>
            <a:endParaRPr b="0" i="0" sz="4398" u="none" cap="none" strike="noStrike">
              <a:solidFill>
                <a:srgbClr val="EDE8E7"/>
              </a:solidFill>
              <a:latin typeface="Assistant"/>
              <a:ea typeface="Assistant"/>
              <a:cs typeface="Assistant"/>
              <a:sym typeface="Assistant"/>
            </a:endParaRPr>
          </a:p>
          <a:p>
            <a:pPr indent="-474831" lvl="1" marL="949664" marR="0" rtl="0" algn="l">
              <a:lnSpc>
                <a:spcPct val="200022"/>
              </a:lnSpc>
              <a:spcBef>
                <a:spcPts val="0"/>
              </a:spcBef>
              <a:spcAft>
                <a:spcPts val="0"/>
              </a:spcAft>
              <a:buClr>
                <a:srgbClr val="EDE8E7"/>
              </a:buClr>
              <a:buSzPts val="4398"/>
              <a:buFont typeface="Arial"/>
              <a:buChar char="•"/>
            </a:pPr>
            <a:r>
              <a:rPr b="0" i="0" lang="en-US" sz="4398" u="none" cap="none" strike="noStrike">
                <a:solidFill>
                  <a:srgbClr val="EDE8E7"/>
                </a:solidFill>
                <a:latin typeface="Assistant"/>
                <a:ea typeface="Assistant"/>
                <a:cs typeface="Assistant"/>
                <a:sym typeface="Assistant"/>
              </a:rPr>
              <a:t>A website with local host for the content based movie recommendation system</a:t>
            </a:r>
            <a:endParaRPr/>
          </a:p>
        </p:txBody>
      </p:sp>
      <p:sp>
        <p:nvSpPr>
          <p:cNvPr id="138" name="Google Shape;138;p6"/>
          <p:cNvSpPr txBox="1"/>
          <p:nvPr/>
        </p:nvSpPr>
        <p:spPr>
          <a:xfrm>
            <a:off x="1028700" y="9575555"/>
            <a:ext cx="609260" cy="35609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EDE8E7"/>
                </a:solidFill>
                <a:latin typeface="Assistant"/>
                <a:ea typeface="Assistant"/>
                <a:cs typeface="Assistant"/>
                <a:sym typeface="Assistant"/>
              </a:rPr>
              <a:t>05</a:t>
            </a:r>
            <a:endParaRPr/>
          </a:p>
        </p:txBody>
      </p:sp>
      <p:sp>
        <p:nvSpPr>
          <p:cNvPr id="139" name="Google Shape;139;p6"/>
          <p:cNvSpPr/>
          <p:nvPr/>
        </p:nvSpPr>
        <p:spPr>
          <a:xfrm>
            <a:off x="0" y="9258300"/>
            <a:ext cx="18288001" cy="10287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6"/>
          <p:cNvPicPr preferRelativeResize="0"/>
          <p:nvPr/>
        </p:nvPicPr>
        <p:blipFill rotWithShape="1">
          <a:blip r:embed="rId3">
            <a:alphaModFix/>
          </a:blip>
          <a:srcRect b="13428" l="12796" r="11135" t="15084"/>
          <a:stretch/>
        </p:blipFill>
        <p:spPr>
          <a:xfrm>
            <a:off x="14505263" y="2029390"/>
            <a:ext cx="2439527" cy="2292567"/>
          </a:xfrm>
          <a:prstGeom prst="rect">
            <a:avLst/>
          </a:prstGeom>
          <a:noFill/>
          <a:ln>
            <a:noFill/>
          </a:ln>
        </p:spPr>
      </p:pic>
      <p:pic>
        <p:nvPicPr>
          <p:cNvPr id="141" name="Google Shape;141;p6"/>
          <p:cNvPicPr preferRelativeResize="0"/>
          <p:nvPr/>
        </p:nvPicPr>
        <p:blipFill rotWithShape="1">
          <a:blip r:embed="rId4">
            <a:alphaModFix/>
          </a:blip>
          <a:srcRect b="8176" l="60" r="0" t="0"/>
          <a:stretch/>
        </p:blipFill>
        <p:spPr>
          <a:xfrm>
            <a:off x="14505263" y="6161701"/>
            <a:ext cx="2439527" cy="2417791"/>
          </a:xfrm>
          <a:prstGeom prst="rect">
            <a:avLst/>
          </a:prstGeom>
          <a:noFill/>
          <a:ln>
            <a:noFill/>
          </a:ln>
        </p:spPr>
      </p:pic>
      <p:sp>
        <p:nvSpPr>
          <p:cNvPr id="142" name="Google Shape;142;p6"/>
          <p:cNvSpPr txBox="1"/>
          <p:nvPr/>
        </p:nvSpPr>
        <p:spPr>
          <a:xfrm>
            <a:off x="1767888" y="462608"/>
            <a:ext cx="14752224" cy="1227378"/>
          </a:xfrm>
          <a:prstGeom prst="rect">
            <a:avLst/>
          </a:prstGeom>
          <a:noFill/>
          <a:ln>
            <a:noFill/>
          </a:ln>
        </p:spPr>
        <p:txBody>
          <a:bodyPr anchorCtr="0" anchor="t" bIns="0" lIns="0" spcFirstLastPara="1" rIns="0" wrap="square" tIns="0">
            <a:spAutoFit/>
          </a:bodyPr>
          <a:lstStyle/>
          <a:p>
            <a:pPr indent="0" lvl="0" marL="0" marR="0" rtl="0" algn="l">
              <a:lnSpc>
                <a:spcPct val="115004"/>
              </a:lnSpc>
              <a:spcBef>
                <a:spcPts val="0"/>
              </a:spcBef>
              <a:spcAft>
                <a:spcPts val="0"/>
              </a:spcAft>
              <a:buNone/>
            </a:pPr>
            <a:r>
              <a:rPr b="0" i="0" lang="en-US" sz="8311" u="none" cap="none" strike="noStrike">
                <a:solidFill>
                  <a:srgbClr val="EDE8E7"/>
                </a:solidFill>
                <a:latin typeface="Libre Baskerville"/>
                <a:ea typeface="Libre Baskerville"/>
                <a:cs typeface="Libre Baskerville"/>
                <a:sym typeface="Libre Baskerville"/>
              </a:rPr>
              <a:t>Our results:</a:t>
            </a:r>
            <a:endParaRPr/>
          </a:p>
        </p:txBody>
      </p:sp>
      <p:sp>
        <p:nvSpPr>
          <p:cNvPr id="143" name="Google Shape;143;p6"/>
          <p:cNvSpPr txBox="1"/>
          <p:nvPr/>
        </p:nvSpPr>
        <p:spPr>
          <a:xfrm>
            <a:off x="724070" y="9573505"/>
            <a:ext cx="609260" cy="3581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06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147" name="Shape 147"/>
        <p:cNvGrpSpPr/>
        <p:nvPr/>
      </p:nvGrpSpPr>
      <p:grpSpPr>
        <a:xfrm>
          <a:off x="0" y="0"/>
          <a:ext cx="0" cy="0"/>
          <a:chOff x="0" y="0"/>
          <a:chExt cx="0" cy="0"/>
        </a:xfrm>
      </p:grpSpPr>
      <p:sp>
        <p:nvSpPr>
          <p:cNvPr id="148" name="Google Shape;148;p7"/>
          <p:cNvSpPr txBox="1"/>
          <p:nvPr/>
        </p:nvSpPr>
        <p:spPr>
          <a:xfrm>
            <a:off x="1340257" y="1097570"/>
            <a:ext cx="16090357" cy="1226261"/>
          </a:xfrm>
          <a:prstGeom prst="rect">
            <a:avLst/>
          </a:prstGeom>
          <a:noFill/>
          <a:ln>
            <a:noFill/>
          </a:ln>
        </p:spPr>
        <p:txBody>
          <a:bodyPr anchorCtr="0" anchor="t" bIns="0" lIns="0" spcFirstLastPara="1" rIns="0" wrap="square" tIns="0">
            <a:spAutoFit/>
          </a:bodyPr>
          <a:lstStyle/>
          <a:p>
            <a:pPr indent="0" lvl="0" marL="0" marR="0" rtl="0" algn="l">
              <a:lnSpc>
                <a:spcPct val="115004"/>
              </a:lnSpc>
              <a:spcBef>
                <a:spcPts val="0"/>
              </a:spcBef>
              <a:spcAft>
                <a:spcPts val="0"/>
              </a:spcAft>
              <a:buNone/>
            </a:pPr>
            <a:r>
              <a:rPr b="0" i="0" lang="en-US" sz="8311" u="none" cap="none" strike="noStrike">
                <a:solidFill>
                  <a:srgbClr val="EDE8E7"/>
                </a:solidFill>
                <a:latin typeface="Libre Baskerville"/>
                <a:ea typeface="Libre Baskerville"/>
                <a:cs typeface="Libre Baskerville"/>
                <a:sym typeface="Libre Baskerville"/>
              </a:rPr>
              <a:t>Our results:</a:t>
            </a:r>
            <a:endParaRPr/>
          </a:p>
        </p:txBody>
      </p:sp>
      <p:sp>
        <p:nvSpPr>
          <p:cNvPr id="149" name="Google Shape;149;p7"/>
          <p:cNvSpPr txBox="1"/>
          <p:nvPr/>
        </p:nvSpPr>
        <p:spPr>
          <a:xfrm>
            <a:off x="914400" y="3095076"/>
            <a:ext cx="16069575" cy="4096847"/>
          </a:xfrm>
          <a:prstGeom prst="rect">
            <a:avLst/>
          </a:prstGeom>
          <a:noFill/>
          <a:ln>
            <a:noFill/>
          </a:ln>
        </p:spPr>
        <p:txBody>
          <a:bodyPr anchorCtr="0" anchor="t" bIns="0" lIns="0" spcFirstLastPara="1" rIns="0" wrap="square" tIns="0">
            <a:spAutoFit/>
          </a:bodyPr>
          <a:lstStyle/>
          <a:p>
            <a:pPr indent="-478197" lvl="1" marL="956394" marR="0" rtl="0" algn="just">
              <a:lnSpc>
                <a:spcPct val="147008"/>
              </a:lnSpc>
              <a:spcBef>
                <a:spcPts val="0"/>
              </a:spcBef>
              <a:spcAft>
                <a:spcPts val="0"/>
              </a:spcAft>
              <a:buClr>
                <a:srgbClr val="EDE8E7"/>
              </a:buClr>
              <a:buSzPts val="4429"/>
              <a:buFont typeface="Arial"/>
              <a:buChar char="•"/>
            </a:pPr>
            <a:r>
              <a:rPr b="0" i="0" lang="en-US" sz="4429" u="none" cap="none" strike="noStrike">
                <a:solidFill>
                  <a:srgbClr val="EDE8E7"/>
                </a:solidFill>
                <a:latin typeface="Assistant"/>
                <a:ea typeface="Assistant"/>
                <a:cs typeface="Assistant"/>
                <a:sym typeface="Assistant"/>
              </a:rPr>
              <a:t>So finally, in this recommendation system when a user selects a movie, our system recommends 5 movies that are similar to the selected movie. The recommendations of the movie are based on variety of factors such as genre, overview, keywords, cast, and crew of that entered movie.</a:t>
            </a:r>
            <a:endParaRPr/>
          </a:p>
        </p:txBody>
      </p:sp>
      <p:sp>
        <p:nvSpPr>
          <p:cNvPr id="150" name="Google Shape;150;p7"/>
          <p:cNvSpPr/>
          <p:nvPr/>
        </p:nvSpPr>
        <p:spPr>
          <a:xfrm>
            <a:off x="0" y="9258300"/>
            <a:ext cx="18288001" cy="10287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txBox="1"/>
          <p:nvPr/>
        </p:nvSpPr>
        <p:spPr>
          <a:xfrm>
            <a:off x="724070" y="9574530"/>
            <a:ext cx="609260" cy="3581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07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155" name="Shape 155"/>
        <p:cNvGrpSpPr/>
        <p:nvPr/>
      </p:nvGrpSpPr>
      <p:grpSpPr>
        <a:xfrm>
          <a:off x="0" y="0"/>
          <a:ext cx="0" cy="0"/>
          <a:chOff x="0" y="0"/>
          <a:chExt cx="0" cy="0"/>
        </a:xfrm>
      </p:grpSpPr>
      <p:sp>
        <p:nvSpPr>
          <p:cNvPr id="156" name="Google Shape;156;p8"/>
          <p:cNvSpPr/>
          <p:nvPr/>
        </p:nvSpPr>
        <p:spPr>
          <a:xfrm>
            <a:off x="0" y="9258300"/>
            <a:ext cx="18288001" cy="10287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8"/>
          <p:cNvPicPr preferRelativeResize="0"/>
          <p:nvPr/>
        </p:nvPicPr>
        <p:blipFill rotWithShape="1">
          <a:blip r:embed="rId3">
            <a:alphaModFix/>
          </a:blip>
          <a:srcRect b="0" l="0" r="0" t="0"/>
          <a:stretch/>
        </p:blipFill>
        <p:spPr>
          <a:xfrm>
            <a:off x="1637960" y="2871708"/>
            <a:ext cx="13228570" cy="5024806"/>
          </a:xfrm>
          <a:prstGeom prst="rect">
            <a:avLst/>
          </a:prstGeom>
          <a:noFill/>
          <a:ln>
            <a:noFill/>
          </a:ln>
        </p:spPr>
      </p:pic>
      <p:sp>
        <p:nvSpPr>
          <p:cNvPr id="158" name="Google Shape;158;p8"/>
          <p:cNvSpPr txBox="1"/>
          <p:nvPr/>
        </p:nvSpPr>
        <p:spPr>
          <a:xfrm>
            <a:off x="0" y="237747"/>
            <a:ext cx="12322367" cy="116459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0" i="0" lang="en-US" sz="6800" u="none" cap="none" strike="noStrike">
                <a:solidFill>
                  <a:srgbClr val="EDE8E7"/>
                </a:solidFill>
                <a:latin typeface="Libre Baskerville"/>
                <a:ea typeface="Libre Baskerville"/>
                <a:cs typeface="Libre Baskerville"/>
                <a:sym typeface="Libre Baskerville"/>
              </a:rPr>
              <a:t>Result-Driving code:</a:t>
            </a:r>
            <a:endParaRPr/>
          </a:p>
        </p:txBody>
      </p:sp>
      <p:sp>
        <p:nvSpPr>
          <p:cNvPr id="159" name="Google Shape;159;p8"/>
          <p:cNvSpPr txBox="1"/>
          <p:nvPr/>
        </p:nvSpPr>
        <p:spPr>
          <a:xfrm>
            <a:off x="13234713" y="9207953"/>
            <a:ext cx="5053288" cy="1057276"/>
          </a:xfrm>
          <a:prstGeom prst="rect">
            <a:avLst/>
          </a:prstGeom>
          <a:noFill/>
          <a:ln>
            <a:noFill/>
          </a:ln>
        </p:spPr>
        <p:txBody>
          <a:bodyPr anchorCtr="0" anchor="t" bIns="0" lIns="0" spcFirstLastPara="1" rIns="0" wrap="square" tIns="0">
            <a:spAutoFit/>
          </a:bodyPr>
          <a:lstStyle/>
          <a:p>
            <a:pPr indent="0" lvl="0" marL="0" marR="0" rtl="0" algn="r">
              <a:lnSpc>
                <a:spcPct val="140012"/>
              </a:lnSpc>
              <a:spcBef>
                <a:spcPts val="0"/>
              </a:spcBef>
              <a:spcAft>
                <a:spcPts val="0"/>
              </a:spcAft>
              <a:buNone/>
            </a:pPr>
            <a:r>
              <a:rPr b="0" i="0" lang="en-US" sz="3299" u="none" cap="none" strike="noStrike">
                <a:solidFill>
                  <a:srgbClr val="7B2225"/>
                </a:solidFill>
                <a:latin typeface="Assistant"/>
                <a:ea typeface="Assistant"/>
                <a:cs typeface="Assistant"/>
                <a:sym typeface="Assistant"/>
              </a:rPr>
              <a:t>LANGUAGE OF CODE:</a:t>
            </a:r>
            <a:endParaRPr/>
          </a:p>
          <a:p>
            <a:pPr indent="0" lvl="0" marL="0" marR="0" rtl="0" algn="r">
              <a:lnSpc>
                <a:spcPct val="140014"/>
              </a:lnSpc>
              <a:spcBef>
                <a:spcPts val="0"/>
              </a:spcBef>
              <a:spcAft>
                <a:spcPts val="0"/>
              </a:spcAft>
              <a:buNone/>
            </a:pPr>
            <a:r>
              <a:rPr b="0" i="0" lang="en-US" sz="2699" u="none" cap="none" strike="noStrike">
                <a:solidFill>
                  <a:srgbClr val="7B2225"/>
                </a:solidFill>
                <a:latin typeface="Assistant"/>
                <a:ea typeface="Assistant"/>
                <a:cs typeface="Assistant"/>
                <a:sym typeface="Assistant"/>
              </a:rPr>
              <a:t>PYTHON</a:t>
            </a:r>
            <a:endParaRPr/>
          </a:p>
        </p:txBody>
      </p:sp>
      <p:sp>
        <p:nvSpPr>
          <p:cNvPr id="160" name="Google Shape;160;p8"/>
          <p:cNvSpPr txBox="1"/>
          <p:nvPr/>
        </p:nvSpPr>
        <p:spPr>
          <a:xfrm>
            <a:off x="724070" y="9574530"/>
            <a:ext cx="609260" cy="3581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08</a:t>
            </a:r>
            <a:endParaRPr/>
          </a:p>
        </p:txBody>
      </p:sp>
      <p:sp>
        <p:nvSpPr>
          <p:cNvPr id="161" name="Google Shape;161;p8"/>
          <p:cNvSpPr txBox="1"/>
          <p:nvPr/>
        </p:nvSpPr>
        <p:spPr>
          <a:xfrm>
            <a:off x="1637960" y="1720029"/>
            <a:ext cx="8115300" cy="705486"/>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099" u="none" cap="none" strike="noStrike">
                <a:solidFill>
                  <a:srgbClr val="EDE8E7"/>
                </a:solidFill>
                <a:latin typeface="Assistant"/>
                <a:ea typeface="Assistant"/>
                <a:cs typeface="Assistant"/>
                <a:sym typeface="Assistant"/>
              </a:rPr>
              <a:t>Function for Recommending Movies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2225"/>
        </a:solidFill>
      </p:bgPr>
    </p:bg>
    <p:spTree>
      <p:nvGrpSpPr>
        <p:cNvPr id="165" name="Shape 165"/>
        <p:cNvGrpSpPr/>
        <p:nvPr/>
      </p:nvGrpSpPr>
      <p:grpSpPr>
        <a:xfrm>
          <a:off x="0" y="0"/>
          <a:ext cx="0" cy="0"/>
          <a:chOff x="0" y="0"/>
          <a:chExt cx="0" cy="0"/>
        </a:xfrm>
      </p:grpSpPr>
      <p:sp>
        <p:nvSpPr>
          <p:cNvPr id="166" name="Google Shape;166;p9"/>
          <p:cNvSpPr/>
          <p:nvPr/>
        </p:nvSpPr>
        <p:spPr>
          <a:xfrm>
            <a:off x="0" y="9258300"/>
            <a:ext cx="18288001" cy="1028700"/>
          </a:xfrm>
          <a:prstGeom prst="rect">
            <a:avLst/>
          </a:prstGeom>
          <a:solidFill>
            <a:srgbClr val="EDE8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9"/>
          <p:cNvPicPr preferRelativeResize="0"/>
          <p:nvPr/>
        </p:nvPicPr>
        <p:blipFill rotWithShape="1">
          <a:blip r:embed="rId3">
            <a:alphaModFix/>
          </a:blip>
          <a:srcRect b="0" l="0" r="0" t="0"/>
          <a:stretch/>
        </p:blipFill>
        <p:spPr>
          <a:xfrm>
            <a:off x="663876" y="4282901"/>
            <a:ext cx="16595424" cy="1721197"/>
          </a:xfrm>
          <a:prstGeom prst="rect">
            <a:avLst/>
          </a:prstGeom>
          <a:noFill/>
          <a:ln>
            <a:noFill/>
          </a:ln>
        </p:spPr>
      </p:pic>
      <p:sp>
        <p:nvSpPr>
          <p:cNvPr id="168" name="Google Shape;168;p9"/>
          <p:cNvSpPr txBox="1"/>
          <p:nvPr/>
        </p:nvSpPr>
        <p:spPr>
          <a:xfrm>
            <a:off x="663876" y="357794"/>
            <a:ext cx="9793989" cy="116459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0" i="0" lang="en-US" sz="6800" u="none" cap="none" strike="noStrike">
                <a:solidFill>
                  <a:srgbClr val="EDE8E7"/>
                </a:solidFill>
                <a:latin typeface="Libre Baskerville"/>
                <a:ea typeface="Libre Baskerville"/>
                <a:cs typeface="Libre Baskerville"/>
                <a:sym typeface="Libre Baskerville"/>
              </a:rPr>
              <a:t>Result - Driving code:</a:t>
            </a:r>
            <a:endParaRPr/>
          </a:p>
        </p:txBody>
      </p:sp>
      <p:sp>
        <p:nvSpPr>
          <p:cNvPr id="169" name="Google Shape;169;p9"/>
          <p:cNvSpPr txBox="1"/>
          <p:nvPr/>
        </p:nvSpPr>
        <p:spPr>
          <a:xfrm>
            <a:off x="11121740" y="8314907"/>
            <a:ext cx="6838955" cy="569596"/>
          </a:xfrm>
          <a:prstGeom prst="rect">
            <a:avLst/>
          </a:prstGeom>
          <a:noFill/>
          <a:ln>
            <a:noFill/>
          </a:ln>
        </p:spPr>
        <p:txBody>
          <a:bodyPr anchorCtr="0" anchor="t" bIns="0" lIns="0" spcFirstLastPara="1" rIns="0" wrap="square" tIns="0">
            <a:spAutoFit/>
          </a:bodyPr>
          <a:lstStyle/>
          <a:p>
            <a:pPr indent="0" lvl="0" marL="0" marR="0" rtl="0" algn="r">
              <a:lnSpc>
                <a:spcPct val="140012"/>
              </a:lnSpc>
              <a:spcBef>
                <a:spcPts val="0"/>
              </a:spcBef>
              <a:spcAft>
                <a:spcPts val="0"/>
              </a:spcAft>
              <a:buNone/>
            </a:pPr>
            <a:r>
              <a:rPr b="0" i="0" lang="en-US" sz="3299" u="none" cap="none" strike="noStrike">
                <a:solidFill>
                  <a:srgbClr val="EDE8E7"/>
                </a:solidFill>
                <a:latin typeface="Assistant"/>
                <a:ea typeface="Assistant"/>
                <a:cs typeface="Assistant"/>
                <a:sym typeface="Assistant"/>
              </a:rPr>
              <a:t>LANGUAGE OF CODE: </a:t>
            </a:r>
            <a:r>
              <a:rPr b="0" i="0" lang="en-US" sz="2699" u="none" cap="none" strike="noStrike">
                <a:solidFill>
                  <a:srgbClr val="EDE8E7"/>
                </a:solidFill>
                <a:latin typeface="Assistant"/>
                <a:ea typeface="Assistant"/>
                <a:cs typeface="Assistant"/>
                <a:sym typeface="Assistant"/>
              </a:rPr>
              <a:t>PYTHON</a:t>
            </a:r>
            <a:endParaRPr/>
          </a:p>
        </p:txBody>
      </p:sp>
      <p:sp>
        <p:nvSpPr>
          <p:cNvPr id="170" name="Google Shape;170;p9"/>
          <p:cNvSpPr txBox="1"/>
          <p:nvPr/>
        </p:nvSpPr>
        <p:spPr>
          <a:xfrm>
            <a:off x="724070" y="9574530"/>
            <a:ext cx="609260" cy="35814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7B2225"/>
                </a:solidFill>
                <a:latin typeface="Assistant"/>
                <a:ea typeface="Assistant"/>
                <a:cs typeface="Assistant"/>
                <a:sym typeface="Assistant"/>
              </a:rPr>
              <a:t>09</a:t>
            </a:r>
            <a:endParaRPr/>
          </a:p>
        </p:txBody>
      </p:sp>
      <p:sp>
        <p:nvSpPr>
          <p:cNvPr id="171" name="Google Shape;171;p9"/>
          <p:cNvSpPr txBox="1"/>
          <p:nvPr/>
        </p:nvSpPr>
        <p:spPr>
          <a:xfrm>
            <a:off x="663876" y="2542120"/>
            <a:ext cx="11393058" cy="705486"/>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099" u="none" cap="none" strike="noStrike">
                <a:solidFill>
                  <a:srgbClr val="EDE8E7"/>
                </a:solidFill>
                <a:latin typeface="Assistant"/>
                <a:ea typeface="Assistant"/>
                <a:cs typeface="Assistant"/>
                <a:sym typeface="Assistant"/>
              </a:rPr>
              <a:t>Code for Text Vectorisation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