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mkar Pawar" userId="1126998b46140977" providerId="LiveId" clId="{C773675A-E1F8-429A-BEF8-53498618CB2A}"/>
    <pc:docChg chg="undo redo custSel addSld modSld">
      <pc:chgData name="Omkar Pawar" userId="1126998b46140977" providerId="LiveId" clId="{C773675A-E1F8-429A-BEF8-53498618CB2A}" dt="2023-08-08T09:59:23.560" v="1241" actId="20577"/>
      <pc:docMkLst>
        <pc:docMk/>
      </pc:docMkLst>
      <pc:sldChg chg="modSp mod">
        <pc:chgData name="Omkar Pawar" userId="1126998b46140977" providerId="LiveId" clId="{C773675A-E1F8-429A-BEF8-53498618CB2A}" dt="2023-08-08T09:58:40.920" v="1213" actId="115"/>
        <pc:sldMkLst>
          <pc:docMk/>
          <pc:sldMk cId="2259045282" sldId="256"/>
        </pc:sldMkLst>
        <pc:spChg chg="mod">
          <ac:chgData name="Omkar Pawar" userId="1126998b46140977" providerId="LiveId" clId="{C773675A-E1F8-429A-BEF8-53498618CB2A}" dt="2023-08-08T09:58:40.920" v="1213" actId="115"/>
          <ac:spMkLst>
            <pc:docMk/>
            <pc:sldMk cId="2259045282" sldId="256"/>
            <ac:spMk id="2" creationId="{9D6CC471-4C1B-C964-103F-03C308403F83}"/>
          </ac:spMkLst>
        </pc:spChg>
      </pc:sldChg>
      <pc:sldChg chg="addSp delSp modSp add mod">
        <pc:chgData name="Omkar Pawar" userId="1126998b46140977" providerId="LiveId" clId="{C773675A-E1F8-429A-BEF8-53498618CB2A}" dt="2023-08-08T09:59:23.560" v="1241" actId="20577"/>
        <pc:sldMkLst>
          <pc:docMk/>
          <pc:sldMk cId="1411371585" sldId="257"/>
        </pc:sldMkLst>
        <pc:spChg chg="del">
          <ac:chgData name="Omkar Pawar" userId="1126998b46140977" providerId="LiveId" clId="{C773675A-E1F8-429A-BEF8-53498618CB2A}" dt="2023-08-08T09:07:27.869" v="2" actId="478"/>
          <ac:spMkLst>
            <pc:docMk/>
            <pc:sldMk cId="1411371585" sldId="257"/>
            <ac:spMk id="2" creationId="{9D6CC471-4C1B-C964-103F-03C308403F83}"/>
          </ac:spMkLst>
        </pc:spChg>
        <pc:spChg chg="add mod">
          <ac:chgData name="Omkar Pawar" userId="1126998b46140977" providerId="LiveId" clId="{C773675A-E1F8-429A-BEF8-53498618CB2A}" dt="2023-08-08T09:53:22.683" v="1076" actId="2711"/>
          <ac:spMkLst>
            <pc:docMk/>
            <pc:sldMk cId="1411371585" sldId="257"/>
            <ac:spMk id="4" creationId="{E8C95E6B-CC7D-F588-967A-F4F14CF71B72}"/>
          </ac:spMkLst>
        </pc:spChg>
        <pc:spChg chg="add del mod">
          <ac:chgData name="Omkar Pawar" userId="1126998b46140977" providerId="LiveId" clId="{C773675A-E1F8-429A-BEF8-53498618CB2A}" dt="2023-08-08T09:59:23.560" v="1241" actId="20577"/>
          <ac:spMkLst>
            <pc:docMk/>
            <pc:sldMk cId="1411371585" sldId="257"/>
            <ac:spMk id="5" creationId="{BA9B5401-F4E4-25A3-64EA-BBB782E5D147}"/>
          </ac:spMkLst>
        </pc:spChg>
        <pc:spChg chg="add del mod">
          <ac:chgData name="Omkar Pawar" userId="1126998b46140977" providerId="LiveId" clId="{C773675A-E1F8-429A-BEF8-53498618CB2A}" dt="2023-08-08T09:36:15.872" v="929"/>
          <ac:spMkLst>
            <pc:docMk/>
            <pc:sldMk cId="1411371585" sldId="257"/>
            <ac:spMk id="7" creationId="{229DCB17-16A0-260B-9A2F-A4AB609F384A}"/>
          </ac:spMkLst>
        </pc:spChg>
        <pc:spChg chg="add del mod">
          <ac:chgData name="Omkar Pawar" userId="1126998b46140977" providerId="LiveId" clId="{C773675A-E1F8-429A-BEF8-53498618CB2A}" dt="2023-08-08T09:36:15.864" v="927" actId="478"/>
          <ac:spMkLst>
            <pc:docMk/>
            <pc:sldMk cId="1411371585" sldId="257"/>
            <ac:spMk id="8" creationId="{AE3C66DC-9588-DE77-509B-4EAE8717BC55}"/>
          </ac:spMkLst>
        </pc:spChg>
        <pc:spChg chg="add del mod">
          <ac:chgData name="Omkar Pawar" userId="1126998b46140977" providerId="LiveId" clId="{C773675A-E1F8-429A-BEF8-53498618CB2A}" dt="2023-08-08T09:42:05.669" v="988" actId="47"/>
          <ac:spMkLst>
            <pc:docMk/>
            <pc:sldMk cId="1411371585" sldId="257"/>
            <ac:spMk id="9" creationId="{F76148E2-AAFE-F145-2E0A-27F513A311EC}"/>
          </ac:spMkLst>
        </pc:spChg>
        <pc:spChg chg="add del mod">
          <ac:chgData name="Omkar Pawar" userId="1126998b46140977" providerId="LiveId" clId="{C773675A-E1F8-429A-BEF8-53498618CB2A}" dt="2023-08-08T09:42:05.512" v="987" actId="478"/>
          <ac:spMkLst>
            <pc:docMk/>
            <pc:sldMk cId="1411371585" sldId="257"/>
            <ac:spMk id="10" creationId="{A2F322D8-0EE2-2EC8-412B-1BEE1AD257BD}"/>
          </ac:spMkLst>
        </pc:spChg>
        <pc:spChg chg="add del mod">
          <ac:chgData name="Omkar Pawar" userId="1126998b46140977" providerId="LiveId" clId="{C773675A-E1F8-429A-BEF8-53498618CB2A}" dt="2023-08-08T09:36:15.872" v="931"/>
          <ac:spMkLst>
            <pc:docMk/>
            <pc:sldMk cId="1411371585" sldId="257"/>
            <ac:spMk id="11" creationId="{4FA7998A-6CD5-E264-9C34-46A75E85B6A7}"/>
          </ac:spMkLst>
        </pc:spChg>
        <pc:spChg chg="add del mod">
          <ac:chgData name="Omkar Pawar" userId="1126998b46140977" providerId="LiveId" clId="{C773675A-E1F8-429A-BEF8-53498618CB2A}" dt="2023-08-08T09:32:55.115" v="817"/>
          <ac:spMkLst>
            <pc:docMk/>
            <pc:sldMk cId="1411371585" sldId="257"/>
            <ac:spMk id="12" creationId="{14D64E93-A972-E295-E83F-75EA5328918D}"/>
          </ac:spMkLst>
        </pc:spChg>
        <pc:spChg chg="add del mod">
          <ac:chgData name="Omkar Pawar" userId="1126998b46140977" providerId="LiveId" clId="{C773675A-E1F8-429A-BEF8-53498618CB2A}" dt="2023-08-08T09:41:47.045" v="966" actId="767"/>
          <ac:spMkLst>
            <pc:docMk/>
            <pc:sldMk cId="1411371585" sldId="257"/>
            <ac:spMk id="13" creationId="{F7F0544B-8251-857A-EDE5-4BFAFB1AC128}"/>
          </ac:spMkLst>
        </pc:spChg>
        <pc:spChg chg="add del mod">
          <ac:chgData name="Omkar Pawar" userId="1126998b46140977" providerId="LiveId" clId="{C773675A-E1F8-429A-BEF8-53498618CB2A}" dt="2023-08-08T09:37:32.806" v="952"/>
          <ac:spMkLst>
            <pc:docMk/>
            <pc:sldMk cId="1411371585" sldId="257"/>
            <ac:spMk id="14" creationId="{261F415D-7DC3-4093-4C27-01107DF807BD}"/>
          </ac:spMkLst>
        </pc:spChg>
        <pc:spChg chg="add del mod">
          <ac:chgData name="Omkar Pawar" userId="1126998b46140977" providerId="LiveId" clId="{C773675A-E1F8-429A-BEF8-53498618CB2A}" dt="2023-08-08T09:41:46.159" v="964" actId="767"/>
          <ac:spMkLst>
            <pc:docMk/>
            <pc:sldMk cId="1411371585" sldId="257"/>
            <ac:spMk id="15" creationId="{33DF41BD-4B88-F8CA-A312-E780C98FC76B}"/>
          </ac:spMkLst>
        </pc:spChg>
      </pc:sldChg>
      <pc:sldChg chg="addSp delSp modSp add mod">
        <pc:chgData name="Omkar Pawar" userId="1126998b46140977" providerId="LiveId" clId="{C773675A-E1F8-429A-BEF8-53498618CB2A}" dt="2023-08-08T09:58:07.488" v="1210" actId="20577"/>
        <pc:sldMkLst>
          <pc:docMk/>
          <pc:sldMk cId="148752036" sldId="258"/>
        </pc:sldMkLst>
        <pc:spChg chg="del mod">
          <ac:chgData name="Omkar Pawar" userId="1126998b46140977" providerId="LiveId" clId="{C773675A-E1F8-429A-BEF8-53498618CB2A}" dt="2023-08-08T09:35:15.809" v="910" actId="478"/>
          <ac:spMkLst>
            <pc:docMk/>
            <pc:sldMk cId="148752036" sldId="258"/>
            <ac:spMk id="2" creationId="{9D6CC471-4C1B-C964-103F-03C308403F83}"/>
          </ac:spMkLst>
        </pc:spChg>
        <pc:spChg chg="add del mod">
          <ac:chgData name="Omkar Pawar" userId="1126998b46140977" providerId="LiveId" clId="{C773675A-E1F8-429A-BEF8-53498618CB2A}" dt="2023-08-08T09:35:17.847" v="911" actId="478"/>
          <ac:spMkLst>
            <pc:docMk/>
            <pc:sldMk cId="148752036" sldId="258"/>
            <ac:spMk id="4" creationId="{242F3754-607E-DD4B-7FFF-DFB064FD3AF6}"/>
          </ac:spMkLst>
        </pc:spChg>
        <pc:spChg chg="add del mod">
          <ac:chgData name="Omkar Pawar" userId="1126998b46140977" providerId="LiveId" clId="{C773675A-E1F8-429A-BEF8-53498618CB2A}" dt="2023-08-08T09:41:47.388" v="967"/>
          <ac:spMkLst>
            <pc:docMk/>
            <pc:sldMk cId="148752036" sldId="258"/>
            <ac:spMk id="5" creationId="{A38AAAC0-E85D-E472-2DBA-B49F25AA939E}"/>
          </ac:spMkLst>
        </pc:spChg>
        <pc:spChg chg="add del mod">
          <ac:chgData name="Omkar Pawar" userId="1126998b46140977" providerId="LiveId" clId="{C773675A-E1F8-429A-BEF8-53498618CB2A}" dt="2023-08-08T09:53:29.063" v="1077" actId="2711"/>
          <ac:spMkLst>
            <pc:docMk/>
            <pc:sldMk cId="148752036" sldId="258"/>
            <ac:spMk id="6" creationId="{06C0FE50-71BE-3B31-0358-2F3BC9ADBFA3}"/>
          </ac:spMkLst>
        </pc:spChg>
        <pc:spChg chg="add del mod">
          <ac:chgData name="Omkar Pawar" userId="1126998b46140977" providerId="LiveId" clId="{C773675A-E1F8-429A-BEF8-53498618CB2A}" dt="2023-08-08T09:58:07.488" v="1210" actId="20577"/>
          <ac:spMkLst>
            <pc:docMk/>
            <pc:sldMk cId="148752036" sldId="258"/>
            <ac:spMk id="7" creationId="{481D7B3A-C510-ADCE-5077-11EA9774634C}"/>
          </ac:spMkLst>
        </pc:spChg>
      </pc:sldChg>
      <pc:sldChg chg="delSp modSp new mod">
        <pc:chgData name="Omkar Pawar" userId="1126998b46140977" providerId="LiveId" clId="{C773675A-E1F8-429A-BEF8-53498618CB2A}" dt="2023-08-08T09:57:47.430" v="1190" actId="20577"/>
        <pc:sldMkLst>
          <pc:docMk/>
          <pc:sldMk cId="281892196" sldId="259"/>
        </pc:sldMkLst>
        <pc:spChg chg="mod">
          <ac:chgData name="Omkar Pawar" userId="1126998b46140977" providerId="LiveId" clId="{C773675A-E1F8-429A-BEF8-53498618CB2A}" dt="2023-08-08T09:57:47.430" v="1190" actId="20577"/>
          <ac:spMkLst>
            <pc:docMk/>
            <pc:sldMk cId="281892196" sldId="259"/>
            <ac:spMk id="2" creationId="{EBC2EA38-CF19-2D8F-1C05-AA5D959AF0FC}"/>
          </ac:spMkLst>
        </pc:spChg>
        <pc:spChg chg="del">
          <ac:chgData name="Omkar Pawar" userId="1126998b46140977" providerId="LiveId" clId="{C773675A-E1F8-429A-BEF8-53498618CB2A}" dt="2023-08-08T09:54:44.018" v="1093" actId="478"/>
          <ac:spMkLst>
            <pc:docMk/>
            <pc:sldMk cId="281892196" sldId="259"/>
            <ac:spMk id="3" creationId="{38098F6D-0B97-8FDD-C8D1-11F88FF5D45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88EA9-C368-481F-ABC5-80D46B8296F8}" type="datetimeFigureOut">
              <a:rPr lang="en-IN" smtClean="0"/>
              <a:t>08/08/2023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35D2B-B3D6-49A0-98EB-09A944525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2891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dirty="0"/>
              <a:t>8/8/2023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dirty="0"/>
              <a:t>8/8/2023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dirty="0"/>
              <a:t>8/8/2023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t>8/8/2023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dirty="0"/>
              <a:t>8/8/2023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dirty="0"/>
              <a:t>8/8/2023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dirty="0"/>
              <a:t>8/8/2023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8/8/2023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dirty="0"/>
              <a:t>8/8/2023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dirty="0"/>
              <a:t>8/8/2023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dirty="0"/>
              <a:t>8/8/2023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8/8/2023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52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CC471-4C1B-C964-103F-03C308403F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9660" y="2596896"/>
            <a:ext cx="9610344" cy="832104"/>
          </a:xfrm>
        </p:spPr>
        <p:txBody>
          <a:bodyPr>
            <a:normAutofit fontScale="90000"/>
          </a:bodyPr>
          <a:lstStyle/>
          <a:p>
            <a:r>
              <a:rPr lang="en-IN" sz="5000" b="1" u="sng" dirty="0"/>
              <a:t>Hospitality Call Centre Analysis</a:t>
            </a:r>
          </a:p>
        </p:txBody>
      </p:sp>
    </p:spTree>
    <p:extLst>
      <p:ext uri="{BB962C8B-B14F-4D97-AF65-F5344CB8AC3E}">
        <p14:creationId xmlns:p14="http://schemas.microsoft.com/office/powerpoint/2010/main" val="2259045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C95E6B-CC7D-F588-967A-F4F14CF71B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228600"/>
            <a:ext cx="3017520" cy="658368"/>
          </a:xfrm>
        </p:spPr>
        <p:txBody>
          <a:bodyPr>
            <a:normAutofit fontScale="90000"/>
          </a:bodyPr>
          <a:lstStyle/>
          <a:p>
            <a:r>
              <a:rPr lang="en-IN" sz="5000" u="sng" dirty="0"/>
              <a:t>Issues -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9B5401-F4E4-25A3-64EA-BBB782E5D147}"/>
              </a:ext>
            </a:extLst>
          </p:cNvPr>
          <p:cNvSpPr txBox="1"/>
          <p:nvPr/>
        </p:nvSpPr>
        <p:spPr>
          <a:xfrm>
            <a:off x="603504" y="1225689"/>
            <a:ext cx="101041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Billing questions had the highest complaints accounting 23k enquiries which is 71 % of total complaints followed by payments and service outage enquiries.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Los Angeles/CA had the highest call centre interactions for total count of calls whereas Denver/CO has the lowest call centre interactions.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Call centre channels have the highest interactions amongst all the channels.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Billing related issues are handled more compared to payments and service outage.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Maximum calls counts for negative sentiments and lowest counts for positive sentiment out of total calls.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Response time within SLA (Service Level Agreement) is accounted for 62 % counting remaining 38% below SLA.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1371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06C0FE50-71BE-3B31-0358-2F3BC9ADBF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228600"/>
            <a:ext cx="3017520" cy="658368"/>
          </a:xfrm>
        </p:spPr>
        <p:txBody>
          <a:bodyPr>
            <a:normAutofit fontScale="90000"/>
          </a:bodyPr>
          <a:lstStyle/>
          <a:p>
            <a:r>
              <a:rPr lang="en-IN" sz="5000" u="sng" dirty="0"/>
              <a:t>Solutions -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1D7B3A-C510-ADCE-5077-11EA9774634C}"/>
              </a:ext>
            </a:extLst>
          </p:cNvPr>
          <p:cNvSpPr txBox="1"/>
          <p:nvPr/>
        </p:nvSpPr>
        <p:spPr>
          <a:xfrm>
            <a:off x="603504" y="997089"/>
            <a:ext cx="10744200" cy="723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1. Billing Questions Complaints - </a:t>
            </a:r>
          </a:p>
          <a:p>
            <a:endParaRPr lang="en-US" dirty="0"/>
          </a:p>
          <a:p>
            <a:r>
              <a:rPr lang="en-US" dirty="0"/>
              <a:t>- Implement a proactive billing information dissemination system to reduce customer confusion about charges.</a:t>
            </a:r>
          </a:p>
          <a:p>
            <a:r>
              <a:rPr lang="en-US" dirty="0"/>
              <a:t>- Offer online resources and FAQs to address common billing queries, minimizing the need for customer contact.</a:t>
            </a:r>
          </a:p>
          <a:p>
            <a:endParaRPr lang="en-US" sz="1400" dirty="0"/>
          </a:p>
          <a:p>
            <a:pPr algn="l"/>
            <a:r>
              <a:rPr lang="en-US" b="1" i="0" u="sng" dirty="0">
                <a:solidFill>
                  <a:srgbClr val="D1D5DB"/>
                </a:solidFill>
                <a:effectLst/>
              </a:rPr>
              <a:t>2. Low Call Center Interactions in Denver/CO -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D1D5DB"/>
              </a:solidFill>
              <a:effectLst/>
            </a:endParaRPr>
          </a:p>
          <a:p>
            <a:pPr algn="l"/>
            <a:r>
              <a:rPr lang="en-US" dirty="0">
                <a:solidFill>
                  <a:srgbClr val="D1D5DB"/>
                </a:solidFill>
              </a:rPr>
              <a:t>- </a:t>
            </a:r>
            <a:r>
              <a:rPr lang="en-US" b="0" i="0" dirty="0">
                <a:solidFill>
                  <a:srgbClr val="D1D5DB"/>
                </a:solidFill>
                <a:effectLst/>
              </a:rPr>
              <a:t>Conduct market research to understand regional customer preferences and challenges.</a:t>
            </a:r>
          </a:p>
          <a:p>
            <a:pPr algn="l"/>
            <a:r>
              <a:rPr lang="en-US" b="0" i="0" dirty="0">
                <a:solidFill>
                  <a:srgbClr val="D1D5DB"/>
                </a:solidFill>
                <a:effectLst/>
              </a:rPr>
              <a:t>- Launch targeted marketing campaigns in the Denver area to raise awareness of the call center's services.</a:t>
            </a:r>
          </a:p>
          <a:p>
            <a:pPr algn="l"/>
            <a:endParaRPr lang="en-US" dirty="0">
              <a:solidFill>
                <a:srgbClr val="D1D5DB"/>
              </a:solidFill>
            </a:endParaRPr>
          </a:p>
          <a:p>
            <a:pPr algn="l"/>
            <a:r>
              <a:rPr lang="en-US" b="1" i="0" u="sng" dirty="0">
                <a:solidFill>
                  <a:srgbClr val="D1D5DB"/>
                </a:solidFill>
                <a:effectLst/>
              </a:rPr>
              <a:t>3. Call Center Channel Interactions – </a:t>
            </a:r>
          </a:p>
          <a:p>
            <a:pPr algn="l"/>
            <a:endParaRPr lang="en-US" b="0" i="0" u="sng" dirty="0">
              <a:solidFill>
                <a:srgbClr val="D1D5DB"/>
              </a:solidFill>
              <a:effectLst/>
            </a:endParaRPr>
          </a:p>
          <a:p>
            <a:pPr algn="l"/>
            <a:r>
              <a:rPr lang="en-US" b="0" i="0" dirty="0">
                <a:solidFill>
                  <a:srgbClr val="D1D5DB"/>
                </a:solidFill>
                <a:effectLst/>
              </a:rPr>
              <a:t>- Leverage the popularity of other channels by investing in resources and training for those channels.</a:t>
            </a:r>
          </a:p>
          <a:p>
            <a:pPr algn="l"/>
            <a:r>
              <a:rPr lang="en-US" b="0" i="0" dirty="0">
                <a:solidFill>
                  <a:srgbClr val="D1D5DB"/>
                </a:solidFill>
                <a:effectLst/>
              </a:rPr>
              <a:t>- Optimize the allocation of staff to handle interactions efficiently across all channels.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D1D5DB"/>
              </a:solidFill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1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1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752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2EA38-CF19-2D8F-1C05-AA5D959AF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848" y="265176"/>
            <a:ext cx="10683240" cy="4325112"/>
          </a:xfrm>
        </p:spPr>
        <p:txBody>
          <a:bodyPr>
            <a:normAutofit/>
          </a:bodyPr>
          <a:lstStyle/>
          <a:p>
            <a:r>
              <a:rPr lang="en-US" sz="1800" b="1" i="0" u="sng" dirty="0">
                <a:solidFill>
                  <a:srgbClr val="D1D5DB"/>
                </a:solidFill>
                <a:effectLst/>
              </a:rPr>
              <a:t>4. Handling Billing Issues – </a:t>
            </a:r>
            <a:br>
              <a:rPr lang="en-US" sz="1800" b="1" i="0" u="sng" dirty="0">
                <a:solidFill>
                  <a:srgbClr val="D1D5DB"/>
                </a:solidFill>
                <a:effectLst/>
              </a:rPr>
            </a:br>
            <a:br>
              <a:rPr lang="en-US" sz="1800" b="0" i="0" dirty="0">
                <a:solidFill>
                  <a:srgbClr val="D1D5DB"/>
                </a:solidFill>
                <a:effectLst/>
              </a:rPr>
            </a:br>
            <a:r>
              <a:rPr lang="en-US" sz="1800" b="0" i="0" dirty="0">
                <a:solidFill>
                  <a:srgbClr val="D1D5DB"/>
                </a:solidFill>
                <a:effectLst/>
              </a:rPr>
              <a:t>- Enhance the training of call center agents to handle billing-related inquiries more effectively.</a:t>
            </a:r>
            <a:br>
              <a:rPr lang="en-US" sz="1800" b="0" i="0" dirty="0">
                <a:solidFill>
                  <a:srgbClr val="D1D5DB"/>
                </a:solidFill>
                <a:effectLst/>
              </a:rPr>
            </a:br>
            <a:r>
              <a:rPr lang="en-US" sz="1800" b="0" i="0" dirty="0">
                <a:solidFill>
                  <a:srgbClr val="D1D5DB"/>
                </a:solidFill>
                <a:effectLst/>
              </a:rPr>
              <a:t>- Develop personalized strategies to resolve billing issues quickly and accurately.</a:t>
            </a:r>
            <a:br>
              <a:rPr lang="en-US" sz="1800" b="0" i="0" dirty="0">
                <a:solidFill>
                  <a:srgbClr val="D1D5DB"/>
                </a:solidFill>
                <a:effectLst/>
              </a:rPr>
            </a:br>
            <a:br>
              <a:rPr lang="en-US" sz="1800" dirty="0">
                <a:solidFill>
                  <a:srgbClr val="D1D5DB"/>
                </a:solidFill>
              </a:rPr>
            </a:br>
            <a:r>
              <a:rPr lang="en-US" sz="1800" dirty="0">
                <a:solidFill>
                  <a:srgbClr val="D1D5DB"/>
                </a:solidFill>
              </a:rPr>
              <a:t>5. </a:t>
            </a:r>
            <a:r>
              <a:rPr lang="en-US" sz="1800" b="1" i="0" u="sng" dirty="0">
                <a:solidFill>
                  <a:srgbClr val="D1D5DB"/>
                </a:solidFill>
                <a:effectLst/>
              </a:rPr>
              <a:t>Managing Sentiments – </a:t>
            </a:r>
            <a:br>
              <a:rPr lang="en-US" sz="1800" b="1" i="0" u="sng" dirty="0">
                <a:solidFill>
                  <a:srgbClr val="D1D5DB"/>
                </a:solidFill>
                <a:effectLst/>
              </a:rPr>
            </a:br>
            <a:br>
              <a:rPr lang="en-US" sz="1800" b="0" i="0" dirty="0">
                <a:solidFill>
                  <a:srgbClr val="D1D5DB"/>
                </a:solidFill>
                <a:effectLst/>
              </a:rPr>
            </a:br>
            <a:r>
              <a:rPr lang="en-US" sz="1800" b="0" i="0" dirty="0">
                <a:solidFill>
                  <a:srgbClr val="D1D5DB"/>
                </a:solidFill>
                <a:effectLst/>
              </a:rPr>
              <a:t>- Implement sentiment analysis tools to identify negative sentiments in real-time and prioritize these interactions.</a:t>
            </a:r>
            <a:br>
              <a:rPr lang="en-US" sz="1800" b="0" i="0" dirty="0">
                <a:solidFill>
                  <a:srgbClr val="D1D5DB"/>
                </a:solidFill>
                <a:effectLst/>
              </a:rPr>
            </a:br>
            <a:r>
              <a:rPr lang="en-US" sz="1800" b="0" i="0" dirty="0">
                <a:solidFill>
                  <a:srgbClr val="D1D5DB"/>
                </a:solidFill>
                <a:effectLst/>
              </a:rPr>
              <a:t>- Offer incentives or rewards for customers providing positive feedback to increase positive sentiment</a:t>
            </a:r>
            <a:br>
              <a:rPr lang="en-US" sz="1800" b="0" i="0" dirty="0">
                <a:solidFill>
                  <a:srgbClr val="D1D5DB"/>
                </a:solidFill>
                <a:effectLst/>
              </a:rPr>
            </a:br>
            <a:br>
              <a:rPr lang="en-US" sz="1800" u="sng" dirty="0">
                <a:solidFill>
                  <a:srgbClr val="D1D5DB"/>
                </a:solidFill>
              </a:rPr>
            </a:br>
            <a:r>
              <a:rPr lang="en-US" sz="1800" u="sng" dirty="0">
                <a:solidFill>
                  <a:srgbClr val="D1D5DB"/>
                </a:solidFill>
              </a:rPr>
              <a:t>6. </a:t>
            </a:r>
            <a:r>
              <a:rPr lang="en-US" sz="1800" b="1" i="0" u="sng" dirty="0">
                <a:solidFill>
                  <a:srgbClr val="D1D5DB"/>
                </a:solidFill>
                <a:effectLst/>
              </a:rPr>
              <a:t>Service Level Agreement (SLA) Compliance – </a:t>
            </a:r>
            <a:br>
              <a:rPr lang="en-US" sz="1800" b="1" i="0" u="sng" dirty="0">
                <a:solidFill>
                  <a:srgbClr val="D1D5DB"/>
                </a:solidFill>
                <a:effectLst/>
              </a:rPr>
            </a:br>
            <a:br>
              <a:rPr lang="en-US" sz="1800" b="0" i="0" dirty="0">
                <a:solidFill>
                  <a:srgbClr val="D1D5DB"/>
                </a:solidFill>
                <a:effectLst/>
              </a:rPr>
            </a:br>
            <a:r>
              <a:rPr lang="en-US" sz="1800" b="0" i="0" dirty="0">
                <a:solidFill>
                  <a:srgbClr val="D1D5DB"/>
                </a:solidFill>
                <a:effectLst/>
              </a:rPr>
              <a:t>- Review SLA standards and ensure they are realistic and achievable.</a:t>
            </a:r>
            <a:br>
              <a:rPr lang="en-US" sz="1800" b="0" i="0" dirty="0">
                <a:solidFill>
                  <a:srgbClr val="D1D5DB"/>
                </a:solidFill>
                <a:effectLst/>
              </a:rPr>
            </a:br>
            <a:r>
              <a:rPr lang="en-US" sz="1800" b="0" i="0" dirty="0">
                <a:solidFill>
                  <a:srgbClr val="D1D5DB"/>
                </a:solidFill>
                <a:effectLst/>
              </a:rPr>
              <a:t>- Provide additional training or resources to teams struggling to meet SLAs.</a:t>
            </a:r>
            <a:br>
              <a:rPr lang="en-US" sz="1800" b="0" i="0" dirty="0">
                <a:solidFill>
                  <a:srgbClr val="D1D5DB"/>
                </a:solidFill>
                <a:effectLst/>
              </a:rPr>
            </a:br>
            <a:r>
              <a:rPr lang="en-US" sz="1800" b="0" i="0" dirty="0">
                <a:solidFill>
                  <a:srgbClr val="D1D5DB"/>
                </a:solidFill>
                <a:effectLst/>
              </a:rPr>
              <a:t>- Monitor SLA compliance continuously and adjust as needed.</a:t>
            </a:r>
            <a:br>
              <a:rPr lang="en-US" sz="1400" b="0" i="0" dirty="0">
                <a:solidFill>
                  <a:srgbClr val="D1D5DB"/>
                </a:solidFill>
                <a:effectLst/>
              </a:rPr>
            </a:b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8189219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54</TotalTime>
  <Words>370</Words>
  <Application>Microsoft Office PowerPoint</Application>
  <PresentationFormat>Widescreen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Century Schoolbook</vt:lpstr>
      <vt:lpstr>Söhne</vt:lpstr>
      <vt:lpstr>Wingdings 2</vt:lpstr>
      <vt:lpstr>View</vt:lpstr>
      <vt:lpstr>Hospitality Call Centre Analysis</vt:lpstr>
      <vt:lpstr>Issues - </vt:lpstr>
      <vt:lpstr>Solutions - </vt:lpstr>
      <vt:lpstr>4. Handling Billing Issues –   - Enhance the training of call center agents to handle billing-related inquiries more effectively. - Develop personalized strategies to resolve billing issues quickly and accurately.  5. Managing Sentiments –   - Implement sentiment analysis tools to identify negative sentiments in real-time and prioritize these interactions. - Offer incentives or rewards for customers providing positive feedback to increase positive sentiment  6. Service Level Agreement (SLA) Compliance –   - Review SLA standards and ensure they are realistic and achievable. - Provide additional training or resources to teams struggling to meet SLAs. - Monitor SLA compliance continuously and adjust as needed.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Hospitality Call Centre Analysis</dc:title>
  <dc:creator>Omkar Pawar</dc:creator>
  <cp:lastModifiedBy>Omkar Pawar</cp:lastModifiedBy>
  <cp:revision>1</cp:revision>
  <dcterms:created xsi:type="dcterms:W3CDTF">2023-08-08T09:04:51Z</dcterms:created>
  <dcterms:modified xsi:type="dcterms:W3CDTF">2023-08-08T09:59:29Z</dcterms:modified>
</cp:coreProperties>
</file>