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9" roundtripDataSignature="AMtx7mjdMsP5j6qQCiucshhhV7oVFrFX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e495bad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e495bad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8"/>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8"/>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8"/>
          <p:cNvGrpSpPr/>
          <p:nvPr/>
        </p:nvGrpSpPr>
        <p:grpSpPr>
          <a:xfrm>
            <a:off x="1004144" y="1022025"/>
            <a:ext cx="7136668" cy="152400"/>
            <a:chOff x="1346429" y="1011300"/>
            <a:chExt cx="6452100" cy="152400"/>
          </a:xfrm>
        </p:grpSpPr>
        <p:cxnSp>
          <p:nvCxnSpPr>
            <p:cNvPr id="13" name="Google Shape;13;p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8"/>
          <p:cNvGrpSpPr/>
          <p:nvPr/>
        </p:nvGrpSpPr>
        <p:grpSpPr>
          <a:xfrm>
            <a:off x="1004151" y="3969100"/>
            <a:ext cx="7136668" cy="152400"/>
            <a:chOff x="1346435" y="3969088"/>
            <a:chExt cx="6452100" cy="152400"/>
          </a:xfrm>
        </p:grpSpPr>
        <p:cxnSp>
          <p:nvCxnSpPr>
            <p:cNvPr id="16" name="Google Shape;16;p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8"/>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8"/>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7"/>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7"/>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7"/>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9"/>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1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9" name="Google Shape;29;p1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1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32" name="Google Shape;3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1"/>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12"/>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12"/>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4" name="Google Shape;4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9" name="Shape 49"/>
        <p:cNvGrpSpPr/>
        <p:nvPr/>
      </p:nvGrpSpPr>
      <p:grpSpPr>
        <a:xfrm>
          <a:off x="0" y="0"/>
          <a:ext cx="0" cy="0"/>
          <a:chOff x="0" y="0"/>
          <a:chExt cx="0" cy="0"/>
        </a:xfrm>
      </p:grpSpPr>
      <p:sp>
        <p:nvSpPr>
          <p:cNvPr id="50" name="Google Shape;50;p15"/>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51" name="Google Shape;5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6"/>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761575" y="938875"/>
            <a:ext cx="7849500" cy="154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959"/>
              <a:t>Intelligent Q&amp;A System with Generative AI for DPM , DFPDS &amp; GPR Documents</a:t>
            </a:r>
            <a:endParaRPr sz="3959"/>
          </a:p>
        </p:txBody>
      </p:sp>
      <p:sp>
        <p:nvSpPr>
          <p:cNvPr id="67" name="Google Shape;67;p1"/>
          <p:cNvSpPr txBox="1"/>
          <p:nvPr>
            <p:ph idx="1" type="subTitle"/>
          </p:nvPr>
        </p:nvSpPr>
        <p:spPr>
          <a:xfrm>
            <a:off x="2188800" y="2850046"/>
            <a:ext cx="4766400" cy="4728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2648"/>
              <a:t>Department : AI &amp; DS</a:t>
            </a:r>
            <a:endParaRPr sz="1620"/>
          </a:p>
        </p:txBody>
      </p:sp>
      <p:sp>
        <p:nvSpPr>
          <p:cNvPr id="68" name="Google Shape;68;p1"/>
          <p:cNvSpPr txBox="1"/>
          <p:nvPr/>
        </p:nvSpPr>
        <p:spPr>
          <a:xfrm>
            <a:off x="579550" y="3322850"/>
            <a:ext cx="84804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Vishwakarma Institute Of Information Technology - Pune </a:t>
            </a:r>
            <a:endParaRPr b="0" i="0" sz="1700" u="none" cap="none" strike="noStrike">
              <a:solidFill>
                <a:schemeClr val="dk2"/>
              </a:solidFill>
              <a:latin typeface="Open Sans"/>
              <a:ea typeface="Open Sans"/>
              <a:cs typeface="Open Sans"/>
              <a:sym typeface="Open Sans"/>
            </a:endParaRPr>
          </a:p>
        </p:txBody>
      </p:sp>
      <p:sp>
        <p:nvSpPr>
          <p:cNvPr id="69" name="Google Shape;69;p1"/>
          <p:cNvSpPr txBox="1"/>
          <p:nvPr/>
        </p:nvSpPr>
        <p:spPr>
          <a:xfrm>
            <a:off x="3340225" y="2348550"/>
            <a:ext cx="2692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 Industry Project )</a:t>
            </a:r>
            <a:endParaRPr b="0" i="0" sz="1700" u="none" cap="none" strike="noStrike">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4207668" y="438731"/>
            <a:ext cx="1250156"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Team : </a:t>
            </a:r>
            <a:endParaRPr/>
          </a:p>
        </p:txBody>
      </p:sp>
      <p:sp>
        <p:nvSpPr>
          <p:cNvPr id="75" name="Google Shape;75;p2"/>
          <p:cNvSpPr/>
          <p:nvPr/>
        </p:nvSpPr>
        <p:spPr>
          <a:xfrm>
            <a:off x="2600325" y="1152425"/>
            <a:ext cx="4307682" cy="3546050"/>
          </a:xfrm>
          <a:prstGeom prst="rect">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 name="Google Shape;76;p2"/>
          <p:cNvSpPr txBox="1"/>
          <p:nvPr>
            <p:ph idx="1" type="body"/>
          </p:nvPr>
        </p:nvSpPr>
        <p:spPr>
          <a:xfrm>
            <a:off x="2600325" y="1266325"/>
            <a:ext cx="4307682" cy="3302700"/>
          </a:xfrm>
          <a:prstGeom prst="rect">
            <a:avLst/>
          </a:prstGeom>
          <a:noFill/>
          <a:ln>
            <a:noFill/>
          </a:ln>
        </p:spPr>
        <p:txBody>
          <a:bodyPr anchorCtr="0" anchor="t" bIns="91425" lIns="91425" spcFirstLastPara="1" rIns="91425" wrap="square" tIns="91425">
            <a:normAutofit/>
          </a:bodyPr>
          <a:lstStyle/>
          <a:p>
            <a:pPr indent="0" lvl="0" marL="114300" rtl="0" algn="ctr">
              <a:lnSpc>
                <a:spcPct val="115000"/>
              </a:lnSpc>
              <a:spcBef>
                <a:spcPts val="0"/>
              </a:spcBef>
              <a:spcAft>
                <a:spcPts val="0"/>
              </a:spcAft>
              <a:buSzPts val="1800"/>
              <a:buNone/>
            </a:pPr>
            <a:r>
              <a:rPr b="1" lang="en" sz="2000"/>
              <a:t>Students: </a:t>
            </a:r>
            <a:endParaRPr/>
          </a:p>
          <a:p>
            <a:pPr indent="0" lvl="0" marL="114300" rtl="0" algn="ctr">
              <a:lnSpc>
                <a:spcPct val="115000"/>
              </a:lnSpc>
              <a:spcBef>
                <a:spcPts val="0"/>
              </a:spcBef>
              <a:spcAft>
                <a:spcPts val="0"/>
              </a:spcAft>
              <a:buSzPts val="1800"/>
              <a:buNone/>
            </a:pPr>
            <a:r>
              <a:rPr lang="en" sz="2000"/>
              <a:t>Omkar Khade</a:t>
            </a:r>
            <a:endParaRPr/>
          </a:p>
          <a:p>
            <a:pPr indent="0" lvl="0" marL="0" rtl="0" algn="ctr">
              <a:lnSpc>
                <a:spcPct val="115000"/>
              </a:lnSpc>
              <a:spcBef>
                <a:spcPts val="0"/>
              </a:spcBef>
              <a:spcAft>
                <a:spcPts val="0"/>
              </a:spcAft>
              <a:buSzPts val="1800"/>
              <a:buNone/>
            </a:pPr>
            <a:r>
              <a:rPr lang="en" sz="2000"/>
              <a:t> Urvi Shah</a:t>
            </a:r>
            <a:endParaRPr/>
          </a:p>
          <a:p>
            <a:pPr indent="0" lvl="0" marL="114300" rtl="0" algn="ctr">
              <a:lnSpc>
                <a:spcPct val="115000"/>
              </a:lnSpc>
              <a:spcBef>
                <a:spcPts val="0"/>
              </a:spcBef>
              <a:spcAft>
                <a:spcPts val="0"/>
              </a:spcAft>
              <a:buSzPts val="1800"/>
              <a:buNone/>
            </a:pPr>
            <a:r>
              <a:rPr lang="en" sz="2000"/>
              <a:t>Suyash Yeolekar </a:t>
            </a:r>
            <a:endParaRPr/>
          </a:p>
          <a:p>
            <a:pPr indent="0" lvl="0" marL="114300" rtl="0" algn="ctr">
              <a:lnSpc>
                <a:spcPct val="115000"/>
              </a:lnSpc>
              <a:spcBef>
                <a:spcPts val="0"/>
              </a:spcBef>
              <a:spcAft>
                <a:spcPts val="0"/>
              </a:spcAft>
              <a:buSzPts val="1800"/>
              <a:buNone/>
            </a:pPr>
            <a:r>
              <a:rPr lang="en" sz="2000"/>
              <a:t> Vaidehi Mahale</a:t>
            </a:r>
            <a:endParaRPr sz="2000"/>
          </a:p>
          <a:p>
            <a:pPr indent="0" lvl="0" marL="114300" rtl="0" algn="ctr">
              <a:lnSpc>
                <a:spcPct val="115000"/>
              </a:lnSpc>
              <a:spcBef>
                <a:spcPts val="0"/>
              </a:spcBef>
              <a:spcAft>
                <a:spcPts val="0"/>
              </a:spcAft>
              <a:buSzPts val="1800"/>
              <a:buNone/>
            </a:pPr>
            <a:r>
              <a:t/>
            </a:r>
            <a:endParaRPr sz="2000"/>
          </a:p>
          <a:p>
            <a:pPr indent="0" lvl="0" marL="114300" rtl="0" algn="ctr">
              <a:lnSpc>
                <a:spcPct val="115000"/>
              </a:lnSpc>
              <a:spcBef>
                <a:spcPts val="0"/>
              </a:spcBef>
              <a:spcAft>
                <a:spcPts val="0"/>
              </a:spcAft>
              <a:buSzPts val="1800"/>
              <a:buNone/>
            </a:pPr>
            <a:r>
              <a:rPr b="1" lang="en" sz="2000"/>
              <a:t>Faculty Coordinator:</a:t>
            </a:r>
            <a:endParaRPr/>
          </a:p>
          <a:p>
            <a:pPr indent="0" lvl="0" marL="114300" rtl="0" algn="ctr">
              <a:lnSpc>
                <a:spcPct val="115000"/>
              </a:lnSpc>
              <a:spcBef>
                <a:spcPts val="0"/>
              </a:spcBef>
              <a:spcAft>
                <a:spcPts val="0"/>
              </a:spcAft>
              <a:buSzPts val="1800"/>
              <a:buNone/>
            </a:pPr>
            <a:r>
              <a:rPr lang="en" sz="2000"/>
              <a:t>Asst. Prof. Suvarna Bhagwat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265500" y="246150"/>
            <a:ext cx="4306500" cy="606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29629"/>
              <a:buNone/>
            </a:pPr>
            <a:r>
              <a:rPr lang="en" sz="3600"/>
              <a:t>Brief Overview : </a:t>
            </a:r>
            <a:endParaRPr sz="3600"/>
          </a:p>
        </p:txBody>
      </p:sp>
      <p:sp>
        <p:nvSpPr>
          <p:cNvPr id="82" name="Google Shape;82;p3"/>
          <p:cNvSpPr txBox="1"/>
          <p:nvPr>
            <p:ph idx="1" type="subTitle"/>
          </p:nvPr>
        </p:nvSpPr>
        <p:spPr>
          <a:xfrm>
            <a:off x="265500" y="946575"/>
            <a:ext cx="4045200" cy="404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100"/>
              <a:buNone/>
            </a:pPr>
            <a:r>
              <a:rPr b="1" lang="en" sz="1800">
                <a:latin typeface="Times New Roman"/>
                <a:ea typeface="Times New Roman"/>
                <a:cs typeface="Times New Roman"/>
                <a:sym typeface="Times New Roman"/>
              </a:rPr>
              <a:t>Objective</a:t>
            </a:r>
            <a:r>
              <a:rPr lang="en" sz="1800">
                <a:latin typeface="Times New Roman"/>
                <a:ea typeface="Times New Roman"/>
                <a:cs typeface="Times New Roman"/>
                <a:sym typeface="Times New Roman"/>
              </a:rPr>
              <a:t>: To develop an intelligent Q&amp;A system/Chatbot using Generative AI technologies.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SzPts val="2100"/>
              <a:buNone/>
            </a:pPr>
            <a:r>
              <a:rPr b="1" lang="en" sz="1800">
                <a:latin typeface="Times New Roman"/>
                <a:ea typeface="Times New Roman"/>
                <a:cs typeface="Times New Roman"/>
                <a:sym typeface="Times New Roman"/>
              </a:rPr>
              <a:t>Data source</a:t>
            </a:r>
            <a:r>
              <a:rPr lang="en" sz="1800">
                <a:latin typeface="Times New Roman"/>
                <a:ea typeface="Times New Roman"/>
                <a:cs typeface="Times New Roman"/>
                <a:sym typeface="Times New Roman"/>
              </a:rPr>
              <a:t> : DPM , DFPDS &amp; GFR Documents in PDF form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SzPts val="2100"/>
              <a:buNone/>
            </a:pPr>
            <a:r>
              <a:rPr b="1" lang="en" sz="1800">
                <a:latin typeface="Times New Roman"/>
                <a:ea typeface="Times New Roman"/>
                <a:cs typeface="Times New Roman"/>
                <a:sym typeface="Times New Roman"/>
              </a:rPr>
              <a:t>Technologies Used Till Now :</a:t>
            </a:r>
            <a:r>
              <a:rPr lang="en" sz="1800">
                <a:latin typeface="Times New Roman"/>
                <a:ea typeface="Times New Roman"/>
                <a:cs typeface="Times New Roman"/>
                <a:sym typeface="Times New Roman"/>
              </a:rPr>
              <a:t> RAG (Retrieval-augmented generation), Haystack, Langchain, Vector Store, Embedding Model, LLM models (Flan, T5, BERT, Roberta, Bart, Llama 2, Mistral Ai).</a:t>
            </a:r>
            <a:endParaRPr sz="1800">
              <a:latin typeface="Times New Roman"/>
              <a:ea typeface="Times New Roman"/>
              <a:cs typeface="Times New Roman"/>
              <a:sym typeface="Times New Roman"/>
            </a:endParaRPr>
          </a:p>
          <a:p>
            <a:pPr indent="0" lvl="0" marL="0" rtl="0" algn="ctr">
              <a:lnSpc>
                <a:spcPct val="100000"/>
              </a:lnSpc>
              <a:spcBef>
                <a:spcPts val="1200"/>
              </a:spcBef>
              <a:spcAft>
                <a:spcPts val="0"/>
              </a:spcAft>
              <a:buSzPts val="2100"/>
              <a:buNone/>
            </a:pPr>
            <a:r>
              <a:t/>
            </a:r>
            <a:endParaRPr/>
          </a:p>
        </p:txBody>
      </p:sp>
      <p:sp>
        <p:nvSpPr>
          <p:cNvPr id="83" name="Google Shape;83;p3"/>
          <p:cNvSpPr txBox="1"/>
          <p:nvPr>
            <p:ph idx="2" type="body"/>
          </p:nvPr>
        </p:nvSpPr>
        <p:spPr>
          <a:xfrm>
            <a:off x="4939500" y="724200"/>
            <a:ext cx="4095900" cy="3982200"/>
          </a:xfrm>
          <a:prstGeom prst="rect">
            <a:avLst/>
          </a:prstGeom>
          <a:noFill/>
          <a:ln>
            <a:noFill/>
          </a:ln>
        </p:spPr>
        <p:txBody>
          <a:bodyPr anchorCtr="0" anchor="ctr" bIns="91425" lIns="91425" spcFirstLastPara="1" rIns="91425" wrap="square" tIns="91425">
            <a:normAutofit fontScale="92500" lnSpcReduction="10000"/>
          </a:bodyPr>
          <a:lstStyle/>
          <a:p>
            <a:pPr indent="-334327" lvl="0" marL="457200" rtl="0" algn="l">
              <a:lnSpc>
                <a:spcPct val="115000"/>
              </a:lnSpc>
              <a:spcBef>
                <a:spcPts val="0"/>
              </a:spcBef>
              <a:spcAft>
                <a:spcPts val="0"/>
              </a:spcAft>
              <a:buClr>
                <a:schemeClr val="lt1"/>
              </a:buClr>
              <a:buSzPct val="100000"/>
              <a:buFont typeface="Times New Roman"/>
              <a:buAutoNum type="arabicPeriod"/>
            </a:pPr>
            <a:r>
              <a:rPr lang="en">
                <a:latin typeface="Times New Roman"/>
                <a:ea typeface="Times New Roman"/>
                <a:cs typeface="Times New Roman"/>
                <a:sym typeface="Times New Roman"/>
              </a:rPr>
              <a:t>Our primary goal is to leverage Generative AI technologies to create a robust chatbot capable of providing intelligent responses based on DPM , DFPDS &amp; GFR Documents. </a:t>
            </a:r>
            <a:endParaRPr>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108108"/>
              <a:buNone/>
            </a:pPr>
            <a:r>
              <a:t/>
            </a:r>
            <a:endParaRPr>
              <a:latin typeface="Times New Roman"/>
              <a:ea typeface="Times New Roman"/>
              <a:cs typeface="Times New Roman"/>
              <a:sym typeface="Times New Roman"/>
            </a:endParaRPr>
          </a:p>
          <a:p>
            <a:pPr indent="-334327" lvl="0" marL="457200" rtl="0" algn="l">
              <a:lnSpc>
                <a:spcPct val="115000"/>
              </a:lnSpc>
              <a:spcBef>
                <a:spcPts val="1200"/>
              </a:spcBef>
              <a:spcAft>
                <a:spcPts val="0"/>
              </a:spcAft>
              <a:buClr>
                <a:schemeClr val="lt1"/>
              </a:buClr>
              <a:buSzPct val="100000"/>
              <a:buFont typeface="Times New Roman"/>
              <a:buAutoNum type="arabicPeriod"/>
            </a:pPr>
            <a:r>
              <a:rPr lang="en">
                <a:latin typeface="Times New Roman"/>
                <a:ea typeface="Times New Roman"/>
                <a:cs typeface="Times New Roman"/>
                <a:sym typeface="Times New Roman"/>
              </a:rPr>
              <a:t>Throughout this project, we've utilized cutting-edge technologies such as Retrieval Argument Generation (RAG), frameworks like Haystack and Langchain, and incorporated state-of-the-art language models.</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1539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Retrieval Argument Generation (RAG) Approach : </a:t>
            </a:r>
            <a:endParaRPr/>
          </a:p>
        </p:txBody>
      </p:sp>
      <p:sp>
        <p:nvSpPr>
          <p:cNvPr id="89" name="Google Shape;89;p4"/>
          <p:cNvSpPr txBox="1"/>
          <p:nvPr>
            <p:ph idx="1" type="body"/>
          </p:nvPr>
        </p:nvSpPr>
        <p:spPr>
          <a:xfrm>
            <a:off x="369975" y="861375"/>
            <a:ext cx="4341600" cy="3979200"/>
          </a:xfrm>
          <a:prstGeom prst="rect">
            <a:avLst/>
          </a:prstGeom>
          <a:noFill/>
          <a:ln>
            <a:noFill/>
          </a:ln>
        </p:spPr>
        <p:txBody>
          <a:bodyPr anchorCtr="0" anchor="t" bIns="91425" lIns="91425" spcFirstLastPara="1" rIns="91425" wrap="square" tIns="91425">
            <a:noAutofit/>
          </a:bodyPr>
          <a:lstStyle/>
          <a:p>
            <a:pPr indent="-347027" lvl="0" marL="457200" rtl="0" algn="l">
              <a:lnSpc>
                <a:spcPct val="95000"/>
              </a:lnSpc>
              <a:spcBef>
                <a:spcPts val="0"/>
              </a:spcBef>
              <a:spcAft>
                <a:spcPts val="0"/>
              </a:spcAft>
              <a:buSzPts val="1865"/>
              <a:buAutoNum type="arabicPeriod"/>
            </a:pPr>
            <a:r>
              <a:rPr lang="en" sz="1865"/>
              <a:t>Meta AI researchers introduced a method called Retrieval Augmented Generation (RAG) to address such knowledge intensive tasks. RAG combines an information retrieval component with a text generator model.</a:t>
            </a:r>
            <a:endParaRPr sz="1865"/>
          </a:p>
          <a:p>
            <a:pPr indent="-347027" lvl="0" marL="457200" rtl="0" algn="l">
              <a:lnSpc>
                <a:spcPct val="95000"/>
              </a:lnSpc>
              <a:spcBef>
                <a:spcPts val="0"/>
              </a:spcBef>
              <a:spcAft>
                <a:spcPts val="0"/>
              </a:spcAft>
              <a:buSzPts val="1865"/>
              <a:buAutoNum type="arabicPeriod"/>
            </a:pPr>
            <a:r>
              <a:rPr lang="en" sz="1865"/>
              <a:t>RAG is seamlessly integrated into our Q&amp;A system, serving as a fundamental component for argument generation. </a:t>
            </a:r>
            <a:endParaRPr sz="1865"/>
          </a:p>
          <a:p>
            <a:pPr indent="-347027" lvl="0" marL="457200" rtl="0" algn="l">
              <a:lnSpc>
                <a:spcPct val="95000"/>
              </a:lnSpc>
              <a:spcBef>
                <a:spcPts val="0"/>
              </a:spcBef>
              <a:spcAft>
                <a:spcPts val="0"/>
              </a:spcAft>
              <a:buSzPts val="1865"/>
              <a:buAutoNum type="arabicPeriod"/>
            </a:pPr>
            <a:r>
              <a:rPr lang="en" sz="1865"/>
              <a:t>We have used Langchain and Haystack Frameworks to implement this approach.</a:t>
            </a:r>
            <a:endParaRPr sz="1865"/>
          </a:p>
        </p:txBody>
      </p:sp>
      <p:sp>
        <p:nvSpPr>
          <p:cNvPr id="90" name="Google Shape;90;p4"/>
          <p:cNvSpPr txBox="1"/>
          <p:nvPr/>
        </p:nvSpPr>
        <p:spPr>
          <a:xfrm>
            <a:off x="4802400" y="934150"/>
            <a:ext cx="4341600" cy="356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900" u="none" cap="none" strike="noStrike">
                <a:solidFill>
                  <a:srgbClr val="7CA655"/>
                </a:solidFill>
                <a:latin typeface="Arial"/>
                <a:ea typeface="Arial"/>
                <a:cs typeface="Arial"/>
                <a:sym typeface="Arial"/>
              </a:rPr>
              <a:t>Technology stack in brief </a:t>
            </a:r>
            <a:r>
              <a:rPr b="0" i="0" lang="en" sz="1700" u="none" cap="none" strike="noStrike">
                <a:solidFill>
                  <a:srgbClr val="000000"/>
                </a:solidFill>
                <a:latin typeface="Arial"/>
                <a:ea typeface="Arial"/>
                <a:cs typeface="Arial"/>
                <a:sym typeface="Arial"/>
              </a:rPr>
              <a:t>:</a:t>
            </a:r>
            <a:endParaRPr b="0"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200"/>
              <a:buFont typeface="Arial"/>
              <a:buNone/>
            </a:pPr>
            <a:r>
              <a:rPr b="1" i="0" lang="en" sz="1700" u="sng" cap="none" strike="noStrike">
                <a:solidFill>
                  <a:srgbClr val="000000"/>
                </a:solidFill>
                <a:latin typeface="Arial"/>
                <a:ea typeface="Arial"/>
                <a:cs typeface="Arial"/>
                <a:sym typeface="Arial"/>
              </a:rPr>
              <a:t>Frontend</a:t>
            </a:r>
            <a:r>
              <a:rPr b="0" i="0" lang="en" sz="1700" u="none" cap="none" strike="noStrike">
                <a:solidFill>
                  <a:srgbClr val="000000"/>
                </a:solidFill>
                <a:latin typeface="Arial"/>
                <a:ea typeface="Arial"/>
                <a:cs typeface="Arial"/>
                <a:sym typeface="Arial"/>
              </a:rPr>
              <a:t>: Gradio / Streamlit                                                          </a:t>
            </a:r>
            <a:r>
              <a:rPr b="1" i="0" lang="en" sz="1700" u="sng" cap="none" strike="noStrike">
                <a:solidFill>
                  <a:srgbClr val="000000"/>
                </a:solidFill>
                <a:latin typeface="Arial"/>
                <a:ea typeface="Arial"/>
                <a:cs typeface="Arial"/>
                <a:sym typeface="Arial"/>
              </a:rPr>
              <a:t>LLM Models </a:t>
            </a:r>
            <a:r>
              <a:rPr b="0" i="0" lang="en" sz="1700" u="none" cap="none" strike="noStrike">
                <a:solidFill>
                  <a:srgbClr val="000000"/>
                </a:solidFill>
                <a:latin typeface="Arial"/>
                <a:ea typeface="Arial"/>
                <a:cs typeface="Arial"/>
                <a:sym typeface="Arial"/>
              </a:rPr>
              <a:t>: HuggingFace, Transformers, (LLAMA2)</a:t>
            </a:r>
            <a:endParaRPr b="0"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200"/>
              <a:buFont typeface="Arial"/>
              <a:buNone/>
            </a:pPr>
            <a:r>
              <a:rPr b="1" i="0" lang="en" sz="1700" u="sng" cap="none" strike="noStrike">
                <a:solidFill>
                  <a:srgbClr val="000000"/>
                </a:solidFill>
                <a:latin typeface="Arial"/>
                <a:ea typeface="Arial"/>
                <a:cs typeface="Arial"/>
                <a:sym typeface="Arial"/>
              </a:rPr>
              <a:t>Backend</a:t>
            </a:r>
            <a:r>
              <a:rPr b="0" i="0" lang="en" sz="1700" u="none" cap="none" strike="noStrike">
                <a:solidFill>
                  <a:srgbClr val="000000"/>
                </a:solidFill>
                <a:latin typeface="Arial"/>
                <a:ea typeface="Arial"/>
                <a:cs typeface="Arial"/>
                <a:sym typeface="Arial"/>
              </a:rPr>
              <a:t> : </a:t>
            </a:r>
            <a:r>
              <a:rPr b="0" i="0" lang="en" sz="1900" u="none" cap="none" strike="noStrike">
                <a:solidFill>
                  <a:srgbClr val="000000"/>
                </a:solidFill>
                <a:latin typeface="Arial"/>
                <a:ea typeface="Arial"/>
                <a:cs typeface="Arial"/>
                <a:sym typeface="Arial"/>
              </a:rPr>
              <a:t>I.</a:t>
            </a:r>
            <a:r>
              <a:rPr b="0" i="0" lang="en" sz="1700" u="none" cap="none" strike="noStrike">
                <a:solidFill>
                  <a:srgbClr val="000000"/>
                </a:solidFill>
                <a:latin typeface="Arial"/>
                <a:ea typeface="Arial"/>
                <a:cs typeface="Arial"/>
                <a:sym typeface="Arial"/>
              </a:rPr>
              <a:t> </a:t>
            </a:r>
            <a:r>
              <a:rPr b="0" i="1" lang="en" sz="1700" u="none" cap="none" strike="noStrike">
                <a:solidFill>
                  <a:srgbClr val="000000"/>
                </a:solidFill>
                <a:latin typeface="Arial"/>
                <a:ea typeface="Arial"/>
                <a:cs typeface="Arial"/>
                <a:sym typeface="Arial"/>
              </a:rPr>
              <a:t>Programing Language </a:t>
            </a:r>
            <a:r>
              <a:rPr b="0" i="0" lang="en" sz="1700" u="none" cap="none" strike="noStrike">
                <a:solidFill>
                  <a:srgbClr val="000000"/>
                </a:solidFill>
                <a:latin typeface="Arial"/>
                <a:ea typeface="Arial"/>
                <a:cs typeface="Arial"/>
                <a:sym typeface="Arial"/>
              </a:rPr>
              <a:t>: Python</a:t>
            </a:r>
            <a:endParaRPr b="0" i="0" sz="1700" u="none" cap="none" strike="noStrike">
              <a:solidFill>
                <a:srgbClr val="000000"/>
              </a:solidFill>
              <a:latin typeface="Arial"/>
              <a:ea typeface="Arial"/>
              <a:cs typeface="Arial"/>
              <a:sym typeface="Arial"/>
            </a:endParaRPr>
          </a:p>
          <a:p>
            <a:pPr indent="0" lvl="0" marL="12700" marR="0" rtl="0" algn="l">
              <a:lnSpc>
                <a:spcPct val="115000"/>
              </a:lnSpc>
              <a:spcBef>
                <a:spcPts val="600"/>
              </a:spcBef>
              <a:spcAft>
                <a:spcPts val="0"/>
              </a:spcAft>
              <a:buClr>
                <a:srgbClr val="000000"/>
              </a:buClr>
              <a:buSzPts val="1400"/>
              <a:buFont typeface="Arial"/>
              <a:buNone/>
            </a:pPr>
            <a:r>
              <a:rPr b="0" i="0" lang="en" sz="1900" u="none" cap="none" strike="noStrike">
                <a:solidFill>
                  <a:srgbClr val="000000"/>
                </a:solidFill>
                <a:latin typeface="Arial"/>
                <a:ea typeface="Arial"/>
                <a:cs typeface="Arial"/>
                <a:sym typeface="Arial"/>
              </a:rPr>
              <a:t>II.</a:t>
            </a:r>
            <a:r>
              <a:rPr b="0" i="0" lang="en" sz="1700" u="none" cap="none" strike="noStrike">
                <a:solidFill>
                  <a:srgbClr val="000000"/>
                </a:solidFill>
                <a:latin typeface="Arial"/>
                <a:ea typeface="Arial"/>
                <a:cs typeface="Arial"/>
                <a:sym typeface="Arial"/>
              </a:rPr>
              <a:t>F</a:t>
            </a:r>
            <a:r>
              <a:rPr b="0" i="1" lang="en" sz="1700" u="none" cap="none" strike="noStrike">
                <a:solidFill>
                  <a:srgbClr val="000000"/>
                </a:solidFill>
                <a:latin typeface="Arial"/>
                <a:ea typeface="Arial"/>
                <a:cs typeface="Arial"/>
                <a:sym typeface="Arial"/>
              </a:rPr>
              <a:t>rameworks/Libraries</a:t>
            </a:r>
            <a:r>
              <a:rPr b="0" i="0" lang="en" sz="1700" u="none" cap="none" strike="noStrike">
                <a:solidFill>
                  <a:srgbClr val="000000"/>
                </a:solidFill>
                <a:latin typeface="Arial"/>
                <a:ea typeface="Arial"/>
                <a:cs typeface="Arial"/>
                <a:sym typeface="Arial"/>
              </a:rPr>
              <a:t> : pytorch, FAISS , LangChain , PDF Reader, accelerate, bitsandbytes, Sentence-Transformers.</a:t>
            </a:r>
            <a:endParaRPr b="0" i="0" sz="17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2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8e495bad96_1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 </a:t>
            </a:r>
            <a:endParaRPr/>
          </a:p>
        </p:txBody>
      </p:sp>
      <p:pic>
        <p:nvPicPr>
          <p:cNvPr id="96" name="Google Shape;96;g28e495bad96_1_0"/>
          <p:cNvPicPr preferRelativeResize="0"/>
          <p:nvPr/>
        </p:nvPicPr>
        <p:blipFill>
          <a:blip r:embed="rId3">
            <a:alphaModFix/>
          </a:blip>
          <a:stretch>
            <a:fillRect/>
          </a:stretch>
        </p:blipFill>
        <p:spPr>
          <a:xfrm>
            <a:off x="152400" y="1304825"/>
            <a:ext cx="8058232"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Fine Tunning Approach :  (Future Work)</a:t>
            </a:r>
            <a:endParaRPr/>
          </a:p>
          <a:p>
            <a:pPr indent="0" lvl="0" marL="0" rtl="0" algn="l">
              <a:lnSpc>
                <a:spcPct val="100000"/>
              </a:lnSpc>
              <a:spcBef>
                <a:spcPts val="0"/>
              </a:spcBef>
              <a:spcAft>
                <a:spcPts val="0"/>
              </a:spcAft>
              <a:buSzPct val="111111"/>
              <a:buNone/>
            </a:pPr>
            <a:r>
              <a:t/>
            </a:r>
            <a:endParaRPr/>
          </a:p>
        </p:txBody>
      </p:sp>
      <p:sp>
        <p:nvSpPr>
          <p:cNvPr id="102" name="Google Shape;102;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AutoNum type="arabicPeriod"/>
            </a:pPr>
            <a:r>
              <a:rPr b="1" lang="en"/>
              <a:t>Custom Dataset Creation</a:t>
            </a:r>
            <a:r>
              <a:rPr lang="en"/>
              <a:t>: we are building custom dataset to finetune LLM model based on DPM, DFPDS, and GFR documents.</a:t>
            </a:r>
            <a:endParaRPr/>
          </a:p>
          <a:p>
            <a:pPr indent="-334327" lvl="0" marL="457200" rtl="0" algn="l">
              <a:lnSpc>
                <a:spcPct val="115000"/>
              </a:lnSpc>
              <a:spcBef>
                <a:spcPts val="0"/>
              </a:spcBef>
              <a:spcAft>
                <a:spcPts val="0"/>
              </a:spcAft>
              <a:buSzPct val="100000"/>
              <a:buAutoNum type="arabicPeriod"/>
            </a:pPr>
            <a:r>
              <a:rPr b="1" lang="en"/>
              <a:t>Fine-Tuning Llama 2:</a:t>
            </a:r>
            <a:r>
              <a:rPr lang="en"/>
              <a:t> LLama 2 is one the best open source llm model available today that why,</a:t>
            </a:r>
            <a:r>
              <a:rPr b="1" lang="en"/>
              <a:t> </a:t>
            </a:r>
            <a:r>
              <a:rPr lang="en"/>
              <a:t>Planning to fine-tune the state-of-the-art LLM model, Llama 2.</a:t>
            </a:r>
            <a:endParaRPr/>
          </a:p>
          <a:p>
            <a:pPr indent="-334327" lvl="0" marL="457200" rtl="0" algn="l">
              <a:lnSpc>
                <a:spcPct val="115000"/>
              </a:lnSpc>
              <a:spcBef>
                <a:spcPts val="0"/>
              </a:spcBef>
              <a:spcAft>
                <a:spcPts val="0"/>
              </a:spcAft>
              <a:buSzPct val="100000"/>
              <a:buAutoNum type="arabicPeriod"/>
            </a:pPr>
            <a:r>
              <a:rPr b="1" lang="en"/>
              <a:t>Qlora Technique Implementation: </a:t>
            </a:r>
            <a:r>
              <a:rPr lang="en"/>
              <a:t>Qlora, an advanced fine-tuning method, allows for a more targeted adaptation of the LLMs to our specific use case</a:t>
            </a:r>
            <a:endParaRPr/>
          </a:p>
          <a:p>
            <a:pPr indent="-334327" lvl="0" marL="457200" rtl="0" algn="l">
              <a:lnSpc>
                <a:spcPct val="115000"/>
              </a:lnSpc>
              <a:spcBef>
                <a:spcPts val="0"/>
              </a:spcBef>
              <a:spcAft>
                <a:spcPts val="0"/>
              </a:spcAft>
              <a:buSzPct val="100000"/>
              <a:buAutoNum type="arabicPeriod"/>
            </a:pPr>
            <a:r>
              <a:rPr b="1" lang="en"/>
              <a:t>Quantization for Low Memory Usage: </a:t>
            </a:r>
            <a:r>
              <a:rPr lang="en"/>
              <a:t>Exploring the quantization technique to optimize memory usage. By quantizing the LLM model, we aim to reduce its memory footprint, making it more efficient for deployment in environments with lower memory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idx="1" type="body"/>
          </p:nvPr>
        </p:nvSpPr>
        <p:spPr>
          <a:xfrm>
            <a:off x="3236700" y="1977175"/>
            <a:ext cx="2670600" cy="840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55598"/>
              <a:buNone/>
            </a:pPr>
            <a:r>
              <a:rPr lang="en" sz="3500">
                <a:latin typeface="Times New Roman"/>
                <a:ea typeface="Times New Roman"/>
                <a:cs typeface="Times New Roman"/>
                <a:sym typeface="Times New Roman"/>
              </a:rPr>
              <a:t>Thank You</a:t>
            </a:r>
            <a:endParaRPr sz="3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