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2" r:id="rId2"/>
    <p:sldId id="270" r:id="rId3"/>
    <p:sldId id="274" r:id="rId4"/>
    <p:sldId id="258" r:id="rId5"/>
    <p:sldId id="259" r:id="rId6"/>
    <p:sldId id="271" r:id="rId7"/>
    <p:sldId id="273" r:id="rId8"/>
    <p:sldId id="261" r:id="rId9"/>
    <p:sldId id="275" r:id="rId10"/>
    <p:sldId id="276" r:id="rId11"/>
    <p:sldId id="277" r:id="rId12"/>
    <p:sldId id="278" r:id="rId13"/>
    <p:sldId id="279" r:id="rId14"/>
    <p:sldId id="265" r:id="rId15"/>
    <p:sldId id="280" r:id="rId16"/>
    <p:sldId id="281" r:id="rId17"/>
    <p:sldId id="267" r:id="rId18"/>
    <p:sldId id="282" r:id="rId19"/>
    <p:sldId id="269"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Shinde" userId="093831a2c1b478bc" providerId="LiveId" clId="{36A69243-A581-4B3E-B18A-253F38650C11}"/>
    <pc:docChg chg="undo custSel modSld">
      <pc:chgData name="Omkar Shinde" userId="093831a2c1b478bc" providerId="LiveId" clId="{36A69243-A581-4B3E-B18A-253F38650C11}" dt="2024-10-07T20:27:07.556" v="179" actId="20577"/>
      <pc:docMkLst>
        <pc:docMk/>
      </pc:docMkLst>
      <pc:sldChg chg="modSp mod">
        <pc:chgData name="Omkar Shinde" userId="093831a2c1b478bc" providerId="LiveId" clId="{36A69243-A581-4B3E-B18A-253F38650C11}" dt="2024-10-07T20:17:18.512" v="139" actId="114"/>
        <pc:sldMkLst>
          <pc:docMk/>
          <pc:sldMk cId="0" sldId="261"/>
        </pc:sldMkLst>
        <pc:spChg chg="mod">
          <ac:chgData name="Omkar Shinde" userId="093831a2c1b478bc" providerId="LiveId" clId="{36A69243-A581-4B3E-B18A-253F38650C11}" dt="2024-10-07T20:17:18.512" v="139" actId="114"/>
          <ac:spMkLst>
            <pc:docMk/>
            <pc:sldMk cId="0" sldId="261"/>
            <ac:spMk id="4" creationId="{00000000-0000-0000-0000-000000000000}"/>
          </ac:spMkLst>
        </pc:spChg>
      </pc:sldChg>
      <pc:sldChg chg="modSp mod">
        <pc:chgData name="Omkar Shinde" userId="093831a2c1b478bc" providerId="LiveId" clId="{36A69243-A581-4B3E-B18A-253F38650C11}" dt="2024-10-07T20:13:15.988" v="113" actId="114"/>
        <pc:sldMkLst>
          <pc:docMk/>
          <pc:sldMk cId="0" sldId="267"/>
        </pc:sldMkLst>
        <pc:spChg chg="mod">
          <ac:chgData name="Omkar Shinde" userId="093831a2c1b478bc" providerId="LiveId" clId="{36A69243-A581-4B3E-B18A-253F38650C11}" dt="2024-10-07T20:13:15.988" v="113" actId="114"/>
          <ac:spMkLst>
            <pc:docMk/>
            <pc:sldMk cId="0" sldId="267"/>
            <ac:spMk id="3" creationId="{00000000-0000-0000-0000-000000000000}"/>
          </ac:spMkLst>
        </pc:spChg>
      </pc:sldChg>
      <pc:sldChg chg="modSp mod">
        <pc:chgData name="Omkar Shinde" userId="093831a2c1b478bc" providerId="LiveId" clId="{36A69243-A581-4B3E-B18A-253F38650C11}" dt="2024-10-07T20:05:21.762" v="58" actId="114"/>
        <pc:sldMkLst>
          <pc:docMk/>
          <pc:sldMk cId="0" sldId="270"/>
        </pc:sldMkLst>
        <pc:spChg chg="mod">
          <ac:chgData name="Omkar Shinde" userId="093831a2c1b478bc" providerId="LiveId" clId="{36A69243-A581-4B3E-B18A-253F38650C11}" dt="2024-10-07T20:05:21.762" v="58" actId="114"/>
          <ac:spMkLst>
            <pc:docMk/>
            <pc:sldMk cId="0" sldId="270"/>
            <ac:spMk id="104" creationId="{00000000-0000-0000-0000-000000000000}"/>
          </ac:spMkLst>
        </pc:spChg>
      </pc:sldChg>
      <pc:sldChg chg="modSp mod">
        <pc:chgData name="Omkar Shinde" userId="093831a2c1b478bc" providerId="LiveId" clId="{36A69243-A581-4B3E-B18A-253F38650C11}" dt="2024-10-07T20:01:13.283" v="13" actId="20577"/>
        <pc:sldMkLst>
          <pc:docMk/>
          <pc:sldMk cId="0" sldId="272"/>
        </pc:sldMkLst>
        <pc:spChg chg="mod">
          <ac:chgData name="Omkar Shinde" userId="093831a2c1b478bc" providerId="LiveId" clId="{36A69243-A581-4B3E-B18A-253F38650C11}" dt="2024-10-07T20:01:13.283" v="13" actId="20577"/>
          <ac:spMkLst>
            <pc:docMk/>
            <pc:sldMk cId="0" sldId="272"/>
            <ac:spMk id="2" creationId="{6DF300E1-EA09-F156-9FD0-2557EF7F8229}"/>
          </ac:spMkLst>
        </pc:spChg>
      </pc:sldChg>
      <pc:sldChg chg="modSp mod">
        <pc:chgData name="Omkar Shinde" userId="093831a2c1b478bc" providerId="LiveId" clId="{36A69243-A581-4B3E-B18A-253F38650C11}" dt="2024-10-07T20:27:07.556" v="179" actId="20577"/>
        <pc:sldMkLst>
          <pc:docMk/>
          <pc:sldMk cId="2038673843" sldId="273"/>
        </pc:sldMkLst>
        <pc:spChg chg="mod">
          <ac:chgData name="Omkar Shinde" userId="093831a2c1b478bc" providerId="LiveId" clId="{36A69243-A581-4B3E-B18A-253F38650C11}" dt="2024-10-07T20:27:07.556" v="179" actId="20577"/>
          <ac:spMkLst>
            <pc:docMk/>
            <pc:sldMk cId="2038673843" sldId="273"/>
            <ac:spMk id="8" creationId="{53D5171A-FCAA-BD12-CD73-3C0D61600A77}"/>
          </ac:spMkLst>
        </pc:spChg>
      </pc:sldChg>
      <pc:sldChg chg="modSp mod">
        <pc:chgData name="Omkar Shinde" userId="093831a2c1b478bc" providerId="LiveId" clId="{36A69243-A581-4B3E-B18A-253F38650C11}" dt="2024-10-07T20:05:40.188" v="60" actId="114"/>
        <pc:sldMkLst>
          <pc:docMk/>
          <pc:sldMk cId="1358352206" sldId="274"/>
        </pc:sldMkLst>
        <pc:spChg chg="mod">
          <ac:chgData name="Omkar Shinde" userId="093831a2c1b478bc" providerId="LiveId" clId="{36A69243-A581-4B3E-B18A-253F38650C11}" dt="2024-10-07T20:05:40.188" v="60" actId="114"/>
          <ac:spMkLst>
            <pc:docMk/>
            <pc:sldMk cId="1358352206" sldId="274"/>
            <ac:spMk id="104" creationId="{00000000-0000-0000-0000-000000000000}"/>
          </ac:spMkLst>
        </pc:spChg>
      </pc:sldChg>
      <pc:sldChg chg="modSp mod">
        <pc:chgData name="Omkar Shinde" userId="093831a2c1b478bc" providerId="LiveId" clId="{36A69243-A581-4B3E-B18A-253F38650C11}" dt="2024-10-07T20:16:04.049" v="129" actId="114"/>
        <pc:sldMkLst>
          <pc:docMk/>
          <pc:sldMk cId="1593826792" sldId="275"/>
        </pc:sldMkLst>
        <pc:spChg chg="mod">
          <ac:chgData name="Omkar Shinde" userId="093831a2c1b478bc" providerId="LiveId" clId="{36A69243-A581-4B3E-B18A-253F38650C11}" dt="2024-10-07T20:16:04.049" v="129" actId="114"/>
          <ac:spMkLst>
            <pc:docMk/>
            <pc:sldMk cId="1593826792" sldId="275"/>
            <ac:spMk id="4" creationId="{00000000-0000-0000-0000-000000000000}"/>
          </ac:spMkLst>
        </pc:spChg>
      </pc:sldChg>
      <pc:sldChg chg="modSp mod">
        <pc:chgData name="Omkar Shinde" userId="093831a2c1b478bc" providerId="LiveId" clId="{36A69243-A581-4B3E-B18A-253F38650C11}" dt="2024-10-07T20:11:11.469" v="100" actId="114"/>
        <pc:sldMkLst>
          <pc:docMk/>
          <pc:sldMk cId="1657556110" sldId="276"/>
        </pc:sldMkLst>
        <pc:spChg chg="mod">
          <ac:chgData name="Omkar Shinde" userId="093831a2c1b478bc" providerId="LiveId" clId="{36A69243-A581-4B3E-B18A-253F38650C11}" dt="2024-10-07T20:11:11.469" v="100" actId="114"/>
          <ac:spMkLst>
            <pc:docMk/>
            <pc:sldMk cId="1657556110" sldId="276"/>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7626F-0D8F-4D18-8012-CDAB31FEBF51}"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2825025-14DF-48EC-AF78-83A1B5F4F2F5}">
      <dgm:prSet phldrT="[Text]"/>
      <dgm:spPr/>
      <dgm:t>
        <a:bodyPr/>
        <a:lstStyle/>
        <a:p>
          <a:r>
            <a:rPr lang="en-IN" dirty="0"/>
            <a:t>Understand the Data</a:t>
          </a:r>
        </a:p>
      </dgm:t>
    </dgm:pt>
    <dgm:pt modelId="{F34D38B2-C070-4925-A262-3DC485E4DE0A}" type="parTrans" cxnId="{F11DF1B0-72B7-4BCF-8084-A80660CABCFF}">
      <dgm:prSet/>
      <dgm:spPr/>
      <dgm:t>
        <a:bodyPr/>
        <a:lstStyle/>
        <a:p>
          <a:endParaRPr lang="en-IN"/>
        </a:p>
      </dgm:t>
    </dgm:pt>
    <dgm:pt modelId="{96AB0C25-DF76-428D-A210-09E543F34735}" type="sibTrans" cxnId="{F11DF1B0-72B7-4BCF-8084-A80660CABCFF}">
      <dgm:prSet/>
      <dgm:spPr/>
      <dgm:t>
        <a:bodyPr/>
        <a:lstStyle/>
        <a:p>
          <a:endParaRPr lang="en-IN"/>
        </a:p>
      </dgm:t>
    </dgm:pt>
    <dgm:pt modelId="{AF413A32-A484-4B95-A366-0D2C019AA95F}">
      <dgm:prSet phldrT="[Text]"/>
      <dgm:spPr/>
      <dgm:t>
        <a:bodyPr/>
        <a:lstStyle/>
        <a:p>
          <a:r>
            <a:rPr lang="en-IN" dirty="0"/>
            <a:t>Loading the Data</a:t>
          </a:r>
        </a:p>
      </dgm:t>
    </dgm:pt>
    <dgm:pt modelId="{B63CB5FC-85AA-46B3-8FC6-FA2E91DC4F73}" type="parTrans" cxnId="{29E022D4-21C9-4EEF-B353-FB048892D661}">
      <dgm:prSet/>
      <dgm:spPr/>
      <dgm:t>
        <a:bodyPr/>
        <a:lstStyle/>
        <a:p>
          <a:endParaRPr lang="en-IN"/>
        </a:p>
      </dgm:t>
    </dgm:pt>
    <dgm:pt modelId="{8BE4B974-0A6C-42DF-899F-EFDA70463F90}" type="sibTrans" cxnId="{29E022D4-21C9-4EEF-B353-FB048892D661}">
      <dgm:prSet/>
      <dgm:spPr/>
      <dgm:t>
        <a:bodyPr/>
        <a:lstStyle/>
        <a:p>
          <a:endParaRPr lang="en-IN"/>
        </a:p>
      </dgm:t>
    </dgm:pt>
    <dgm:pt modelId="{614F8A1D-641A-43FD-B6DF-0CF0DF4CD0B7}">
      <dgm:prSet phldrT="[Text]"/>
      <dgm:spPr/>
      <dgm:t>
        <a:bodyPr/>
        <a:lstStyle/>
        <a:p>
          <a:r>
            <a:rPr lang="en-IN" dirty="0"/>
            <a:t>Sanity Check of the Data</a:t>
          </a:r>
        </a:p>
      </dgm:t>
    </dgm:pt>
    <dgm:pt modelId="{BA4188ED-EEA6-4E9C-91FE-64FD456973B7}" type="parTrans" cxnId="{9CA8D3F4-0D79-4627-BE81-A9BBE90CC9D9}">
      <dgm:prSet/>
      <dgm:spPr/>
      <dgm:t>
        <a:bodyPr/>
        <a:lstStyle/>
        <a:p>
          <a:endParaRPr lang="en-IN"/>
        </a:p>
      </dgm:t>
    </dgm:pt>
    <dgm:pt modelId="{08464DDD-25D4-411F-B9DA-D4F211AFF993}" type="sibTrans" cxnId="{9CA8D3F4-0D79-4627-BE81-A9BBE90CC9D9}">
      <dgm:prSet/>
      <dgm:spPr/>
      <dgm:t>
        <a:bodyPr/>
        <a:lstStyle/>
        <a:p>
          <a:endParaRPr lang="en-IN"/>
        </a:p>
      </dgm:t>
    </dgm:pt>
    <dgm:pt modelId="{9DDA8D82-C6AA-4E29-A191-40F28D45D3FA}">
      <dgm:prSet phldrT="[Text]"/>
      <dgm:spPr/>
      <dgm:t>
        <a:bodyPr/>
        <a:lstStyle/>
        <a:p>
          <a:r>
            <a:rPr lang="en-IN" dirty="0"/>
            <a:t>Data Cleaning</a:t>
          </a:r>
        </a:p>
      </dgm:t>
    </dgm:pt>
    <dgm:pt modelId="{9FBBBFE5-8CA1-4B25-ADF5-2FB4AF36342F}" type="parTrans" cxnId="{2C573252-F4DB-4318-8D42-C4E719545605}">
      <dgm:prSet/>
      <dgm:spPr/>
      <dgm:t>
        <a:bodyPr/>
        <a:lstStyle/>
        <a:p>
          <a:endParaRPr lang="en-IN"/>
        </a:p>
      </dgm:t>
    </dgm:pt>
    <dgm:pt modelId="{DEB6BF85-A667-4E00-BBE2-935707A84D24}" type="sibTrans" cxnId="{2C573252-F4DB-4318-8D42-C4E719545605}">
      <dgm:prSet/>
      <dgm:spPr/>
      <dgm:t>
        <a:bodyPr/>
        <a:lstStyle/>
        <a:p>
          <a:endParaRPr lang="en-IN"/>
        </a:p>
      </dgm:t>
    </dgm:pt>
    <dgm:pt modelId="{00F4C8EE-A616-48C7-858E-49811118B64A}">
      <dgm:prSet phldrT="[Text]"/>
      <dgm:spPr/>
      <dgm:t>
        <a:bodyPr/>
        <a:lstStyle/>
        <a:p>
          <a:r>
            <a:rPr lang="en-IN" dirty="0"/>
            <a:t>Non – Visual &amp; Visual Univariate Analysis </a:t>
          </a:r>
        </a:p>
      </dgm:t>
    </dgm:pt>
    <dgm:pt modelId="{61B11B81-AC0E-4FBD-B141-B257601CF548}" type="parTrans" cxnId="{5F24DA73-A11A-4ECE-AC8A-1850CD4B33E1}">
      <dgm:prSet/>
      <dgm:spPr/>
      <dgm:t>
        <a:bodyPr/>
        <a:lstStyle/>
        <a:p>
          <a:endParaRPr lang="en-IN"/>
        </a:p>
      </dgm:t>
    </dgm:pt>
    <dgm:pt modelId="{2B492576-D570-40FC-8E0A-7042ED55223D}" type="sibTrans" cxnId="{5F24DA73-A11A-4ECE-AC8A-1850CD4B33E1}">
      <dgm:prSet/>
      <dgm:spPr/>
      <dgm:t>
        <a:bodyPr/>
        <a:lstStyle/>
        <a:p>
          <a:endParaRPr lang="en-IN"/>
        </a:p>
      </dgm:t>
    </dgm:pt>
    <dgm:pt modelId="{85586157-B811-4FF7-8FE7-6240A6339969}">
      <dgm:prSet phldrT="[Text]"/>
      <dgm:spPr/>
      <dgm:t>
        <a:bodyPr/>
        <a:lstStyle/>
        <a:p>
          <a:r>
            <a:rPr lang="en-IN" dirty="0"/>
            <a:t>Non – Visual &amp; Visual Bi–Variate Analysis</a:t>
          </a:r>
        </a:p>
      </dgm:t>
    </dgm:pt>
    <dgm:pt modelId="{7961FA81-7BCE-456C-A386-459706C0762F}" type="parTrans" cxnId="{4140A673-BCC8-4332-95ED-DB7E2D8D49CF}">
      <dgm:prSet/>
      <dgm:spPr/>
      <dgm:t>
        <a:bodyPr/>
        <a:lstStyle/>
        <a:p>
          <a:endParaRPr lang="en-IN"/>
        </a:p>
      </dgm:t>
    </dgm:pt>
    <dgm:pt modelId="{F710E6D3-4C87-4688-BB9C-EC228803263C}" type="sibTrans" cxnId="{4140A673-BCC8-4332-95ED-DB7E2D8D49CF}">
      <dgm:prSet/>
      <dgm:spPr/>
      <dgm:t>
        <a:bodyPr/>
        <a:lstStyle/>
        <a:p>
          <a:endParaRPr lang="en-IN"/>
        </a:p>
      </dgm:t>
    </dgm:pt>
    <dgm:pt modelId="{ECB2CF09-88BA-4F36-A729-A85DE7633088}">
      <dgm:prSet phldrT="[Text]"/>
      <dgm:spPr/>
      <dgm:t>
        <a:bodyPr/>
        <a:lstStyle/>
        <a:p>
          <a:r>
            <a:rPr lang="en-IN" dirty="0"/>
            <a:t>Conclusions</a:t>
          </a:r>
        </a:p>
      </dgm:t>
    </dgm:pt>
    <dgm:pt modelId="{DB26A78F-4E1C-4D34-8632-8854ED4B66D9}" type="parTrans" cxnId="{06478838-5539-4E91-B3D5-028CB0F339C6}">
      <dgm:prSet/>
      <dgm:spPr/>
      <dgm:t>
        <a:bodyPr/>
        <a:lstStyle/>
        <a:p>
          <a:endParaRPr lang="en-IN"/>
        </a:p>
      </dgm:t>
    </dgm:pt>
    <dgm:pt modelId="{C2098112-4DC2-441D-83F8-4E2B6D8F780E}" type="sibTrans" cxnId="{06478838-5539-4E91-B3D5-028CB0F339C6}">
      <dgm:prSet/>
      <dgm:spPr/>
      <dgm:t>
        <a:bodyPr/>
        <a:lstStyle/>
        <a:p>
          <a:endParaRPr lang="en-IN"/>
        </a:p>
      </dgm:t>
    </dgm:pt>
    <dgm:pt modelId="{25E95A0F-CEE8-4159-A1CC-E64FD9971BD9}" type="pres">
      <dgm:prSet presAssocID="{C707626F-0D8F-4D18-8012-CDAB31FEBF51}" presName="Name0" presStyleCnt="0">
        <dgm:presLayoutVars>
          <dgm:dir/>
          <dgm:resizeHandles val="exact"/>
        </dgm:presLayoutVars>
      </dgm:prSet>
      <dgm:spPr/>
    </dgm:pt>
    <dgm:pt modelId="{5546EABF-17BA-45EC-ABBE-8DE331CADE40}" type="pres">
      <dgm:prSet presAssocID="{D2825025-14DF-48EC-AF78-83A1B5F4F2F5}" presName="composite" presStyleCnt="0"/>
      <dgm:spPr/>
    </dgm:pt>
    <dgm:pt modelId="{97A3D4DD-44E7-4F53-A279-C9B853F882BE}" type="pres">
      <dgm:prSet presAssocID="{D2825025-14DF-48EC-AF78-83A1B5F4F2F5}" presName="bgChev" presStyleLbl="node1" presStyleIdx="0" presStyleCnt="7"/>
      <dgm:spPr/>
    </dgm:pt>
    <dgm:pt modelId="{449D23AE-270A-4746-A37B-1C5428BC4D2D}" type="pres">
      <dgm:prSet presAssocID="{D2825025-14DF-48EC-AF78-83A1B5F4F2F5}" presName="txNode" presStyleLbl="fgAcc1" presStyleIdx="0" presStyleCnt="7">
        <dgm:presLayoutVars>
          <dgm:bulletEnabled val="1"/>
        </dgm:presLayoutVars>
      </dgm:prSet>
      <dgm:spPr/>
    </dgm:pt>
    <dgm:pt modelId="{54156893-27F0-4C95-9B74-3D5F73796709}" type="pres">
      <dgm:prSet presAssocID="{96AB0C25-DF76-428D-A210-09E543F34735}" presName="compositeSpace" presStyleCnt="0"/>
      <dgm:spPr/>
    </dgm:pt>
    <dgm:pt modelId="{4B9B888E-EF19-406F-9FE8-1EBFBCAE8B83}" type="pres">
      <dgm:prSet presAssocID="{AF413A32-A484-4B95-A366-0D2C019AA95F}" presName="composite" presStyleCnt="0"/>
      <dgm:spPr/>
    </dgm:pt>
    <dgm:pt modelId="{4273CCC6-43F7-4311-B723-9E6E3AC453A8}" type="pres">
      <dgm:prSet presAssocID="{AF413A32-A484-4B95-A366-0D2C019AA95F}" presName="bgChev" presStyleLbl="node1" presStyleIdx="1" presStyleCnt="7"/>
      <dgm:spPr/>
    </dgm:pt>
    <dgm:pt modelId="{E8E43950-02CC-4B5A-B420-0133789974AE}" type="pres">
      <dgm:prSet presAssocID="{AF413A32-A484-4B95-A366-0D2C019AA95F}" presName="txNode" presStyleLbl="fgAcc1" presStyleIdx="1" presStyleCnt="7">
        <dgm:presLayoutVars>
          <dgm:bulletEnabled val="1"/>
        </dgm:presLayoutVars>
      </dgm:prSet>
      <dgm:spPr/>
    </dgm:pt>
    <dgm:pt modelId="{9EF7B924-8EB5-4B57-AA97-5F7BA86C1841}" type="pres">
      <dgm:prSet presAssocID="{8BE4B974-0A6C-42DF-899F-EFDA70463F90}" presName="compositeSpace" presStyleCnt="0"/>
      <dgm:spPr/>
    </dgm:pt>
    <dgm:pt modelId="{01F97EBA-7D20-4878-8CB3-5769DAEAD6A9}" type="pres">
      <dgm:prSet presAssocID="{614F8A1D-641A-43FD-B6DF-0CF0DF4CD0B7}" presName="composite" presStyleCnt="0"/>
      <dgm:spPr/>
    </dgm:pt>
    <dgm:pt modelId="{F2C835F3-18BB-4735-A99A-4EC95FC51E3D}" type="pres">
      <dgm:prSet presAssocID="{614F8A1D-641A-43FD-B6DF-0CF0DF4CD0B7}" presName="bgChev" presStyleLbl="node1" presStyleIdx="2" presStyleCnt="7"/>
      <dgm:spPr/>
    </dgm:pt>
    <dgm:pt modelId="{0184A589-2C3A-4F90-8A55-4AEF24062F44}" type="pres">
      <dgm:prSet presAssocID="{614F8A1D-641A-43FD-B6DF-0CF0DF4CD0B7}" presName="txNode" presStyleLbl="fgAcc1" presStyleIdx="2" presStyleCnt="7">
        <dgm:presLayoutVars>
          <dgm:bulletEnabled val="1"/>
        </dgm:presLayoutVars>
      </dgm:prSet>
      <dgm:spPr/>
    </dgm:pt>
    <dgm:pt modelId="{9DB1C428-4C9B-42E7-A508-902C212E4A0B}" type="pres">
      <dgm:prSet presAssocID="{08464DDD-25D4-411F-B9DA-D4F211AFF993}" presName="compositeSpace" presStyleCnt="0"/>
      <dgm:spPr/>
    </dgm:pt>
    <dgm:pt modelId="{35BBB124-3318-41F8-86B6-3B38FE99F32D}" type="pres">
      <dgm:prSet presAssocID="{9DDA8D82-C6AA-4E29-A191-40F28D45D3FA}" presName="composite" presStyleCnt="0"/>
      <dgm:spPr/>
    </dgm:pt>
    <dgm:pt modelId="{1E30302D-6CD3-479E-B745-4D69F4B80A0F}" type="pres">
      <dgm:prSet presAssocID="{9DDA8D82-C6AA-4E29-A191-40F28D45D3FA}" presName="bgChev" presStyleLbl="node1" presStyleIdx="3" presStyleCnt="7"/>
      <dgm:spPr/>
    </dgm:pt>
    <dgm:pt modelId="{B3EAA51A-956A-4E7A-ACEA-B2F15D3F2861}" type="pres">
      <dgm:prSet presAssocID="{9DDA8D82-C6AA-4E29-A191-40F28D45D3FA}" presName="txNode" presStyleLbl="fgAcc1" presStyleIdx="3" presStyleCnt="7">
        <dgm:presLayoutVars>
          <dgm:bulletEnabled val="1"/>
        </dgm:presLayoutVars>
      </dgm:prSet>
      <dgm:spPr/>
    </dgm:pt>
    <dgm:pt modelId="{83FF8526-FE9C-4CE3-A497-A2DB3D73399D}" type="pres">
      <dgm:prSet presAssocID="{DEB6BF85-A667-4E00-BBE2-935707A84D24}" presName="compositeSpace" presStyleCnt="0"/>
      <dgm:spPr/>
    </dgm:pt>
    <dgm:pt modelId="{015B9CC7-9478-4699-A0C1-5F187DE28A06}" type="pres">
      <dgm:prSet presAssocID="{00F4C8EE-A616-48C7-858E-49811118B64A}" presName="composite" presStyleCnt="0"/>
      <dgm:spPr/>
    </dgm:pt>
    <dgm:pt modelId="{4C36175B-BC25-4337-9A99-C0B717E89718}" type="pres">
      <dgm:prSet presAssocID="{00F4C8EE-A616-48C7-858E-49811118B64A}" presName="bgChev" presStyleLbl="node1" presStyleIdx="4" presStyleCnt="7"/>
      <dgm:spPr/>
    </dgm:pt>
    <dgm:pt modelId="{38CD7AF2-FE0F-4689-B72E-D3C89EAD90AF}" type="pres">
      <dgm:prSet presAssocID="{00F4C8EE-A616-48C7-858E-49811118B64A}" presName="txNode" presStyleLbl="fgAcc1" presStyleIdx="4" presStyleCnt="7">
        <dgm:presLayoutVars>
          <dgm:bulletEnabled val="1"/>
        </dgm:presLayoutVars>
      </dgm:prSet>
      <dgm:spPr/>
    </dgm:pt>
    <dgm:pt modelId="{F4FD3C9D-7965-479F-A9AE-D7283FA60626}" type="pres">
      <dgm:prSet presAssocID="{2B492576-D570-40FC-8E0A-7042ED55223D}" presName="compositeSpace" presStyleCnt="0"/>
      <dgm:spPr/>
    </dgm:pt>
    <dgm:pt modelId="{2743A8D6-3DB0-4C21-BDB6-16CA4E457872}" type="pres">
      <dgm:prSet presAssocID="{85586157-B811-4FF7-8FE7-6240A6339969}" presName="composite" presStyleCnt="0"/>
      <dgm:spPr/>
    </dgm:pt>
    <dgm:pt modelId="{03CB80AE-6A22-4676-AB60-F0BFEA2501AF}" type="pres">
      <dgm:prSet presAssocID="{85586157-B811-4FF7-8FE7-6240A6339969}" presName="bgChev" presStyleLbl="node1" presStyleIdx="5" presStyleCnt="7"/>
      <dgm:spPr/>
    </dgm:pt>
    <dgm:pt modelId="{E84AF085-9562-47DF-B6AE-0F696A142F5D}" type="pres">
      <dgm:prSet presAssocID="{85586157-B811-4FF7-8FE7-6240A6339969}" presName="txNode" presStyleLbl="fgAcc1" presStyleIdx="5" presStyleCnt="7">
        <dgm:presLayoutVars>
          <dgm:bulletEnabled val="1"/>
        </dgm:presLayoutVars>
      </dgm:prSet>
      <dgm:spPr/>
    </dgm:pt>
    <dgm:pt modelId="{DDEDE43A-97E6-4CD1-9353-E98119A73405}" type="pres">
      <dgm:prSet presAssocID="{F710E6D3-4C87-4688-BB9C-EC228803263C}" presName="compositeSpace" presStyleCnt="0"/>
      <dgm:spPr/>
    </dgm:pt>
    <dgm:pt modelId="{A8AD31CF-F217-4765-990D-10006484BC76}" type="pres">
      <dgm:prSet presAssocID="{ECB2CF09-88BA-4F36-A729-A85DE7633088}" presName="composite" presStyleCnt="0"/>
      <dgm:spPr/>
    </dgm:pt>
    <dgm:pt modelId="{3E91A78C-DF6F-42E8-81FA-2FF3C05E9919}" type="pres">
      <dgm:prSet presAssocID="{ECB2CF09-88BA-4F36-A729-A85DE7633088}" presName="bgChev" presStyleLbl="node1" presStyleIdx="6" presStyleCnt="7"/>
      <dgm:spPr/>
    </dgm:pt>
    <dgm:pt modelId="{3EE8D4D3-4AA6-420A-8535-FED6BE6FF68E}" type="pres">
      <dgm:prSet presAssocID="{ECB2CF09-88BA-4F36-A729-A85DE7633088}" presName="txNode" presStyleLbl="fgAcc1" presStyleIdx="6" presStyleCnt="7">
        <dgm:presLayoutVars>
          <dgm:bulletEnabled val="1"/>
        </dgm:presLayoutVars>
      </dgm:prSet>
      <dgm:spPr/>
    </dgm:pt>
  </dgm:ptLst>
  <dgm:cxnLst>
    <dgm:cxn modelId="{B5467409-1027-4EA7-A28D-45368CAD90E8}" type="presOf" srcId="{ECB2CF09-88BA-4F36-A729-A85DE7633088}" destId="{3EE8D4D3-4AA6-420A-8535-FED6BE6FF68E}" srcOrd="0" destOrd="0" presId="urn:microsoft.com/office/officeart/2005/8/layout/chevronAccent+Icon"/>
    <dgm:cxn modelId="{A20D4425-1021-425A-9B11-7A045BD06A30}" type="presOf" srcId="{85586157-B811-4FF7-8FE7-6240A6339969}" destId="{E84AF085-9562-47DF-B6AE-0F696A142F5D}" srcOrd="0" destOrd="0" presId="urn:microsoft.com/office/officeart/2005/8/layout/chevronAccent+Icon"/>
    <dgm:cxn modelId="{F183D72C-3573-48F8-B783-98E87E7F473E}" type="presOf" srcId="{00F4C8EE-A616-48C7-858E-49811118B64A}" destId="{38CD7AF2-FE0F-4689-B72E-D3C89EAD90AF}" srcOrd="0" destOrd="0" presId="urn:microsoft.com/office/officeart/2005/8/layout/chevronAccent+Icon"/>
    <dgm:cxn modelId="{06478838-5539-4E91-B3D5-028CB0F339C6}" srcId="{C707626F-0D8F-4D18-8012-CDAB31FEBF51}" destId="{ECB2CF09-88BA-4F36-A729-A85DE7633088}" srcOrd="6" destOrd="0" parTransId="{DB26A78F-4E1C-4D34-8632-8854ED4B66D9}" sibTransId="{C2098112-4DC2-441D-83F8-4E2B6D8F780E}"/>
    <dgm:cxn modelId="{FBA8C349-3B9C-4322-B10A-33567B436343}" type="presOf" srcId="{AF413A32-A484-4B95-A366-0D2C019AA95F}" destId="{E8E43950-02CC-4B5A-B420-0133789974AE}" srcOrd="0" destOrd="0" presId="urn:microsoft.com/office/officeart/2005/8/layout/chevronAccent+Icon"/>
    <dgm:cxn modelId="{2C573252-F4DB-4318-8D42-C4E719545605}" srcId="{C707626F-0D8F-4D18-8012-CDAB31FEBF51}" destId="{9DDA8D82-C6AA-4E29-A191-40F28D45D3FA}" srcOrd="3" destOrd="0" parTransId="{9FBBBFE5-8CA1-4B25-ADF5-2FB4AF36342F}" sibTransId="{DEB6BF85-A667-4E00-BBE2-935707A84D24}"/>
    <dgm:cxn modelId="{4140A673-BCC8-4332-95ED-DB7E2D8D49CF}" srcId="{C707626F-0D8F-4D18-8012-CDAB31FEBF51}" destId="{85586157-B811-4FF7-8FE7-6240A6339969}" srcOrd="5" destOrd="0" parTransId="{7961FA81-7BCE-456C-A386-459706C0762F}" sibTransId="{F710E6D3-4C87-4688-BB9C-EC228803263C}"/>
    <dgm:cxn modelId="{5F24DA73-A11A-4ECE-AC8A-1850CD4B33E1}" srcId="{C707626F-0D8F-4D18-8012-CDAB31FEBF51}" destId="{00F4C8EE-A616-48C7-858E-49811118B64A}" srcOrd="4" destOrd="0" parTransId="{61B11B81-AC0E-4FBD-B141-B257601CF548}" sibTransId="{2B492576-D570-40FC-8E0A-7042ED55223D}"/>
    <dgm:cxn modelId="{BE0D58A3-0BA1-45C2-B4D1-8C422F779498}" type="presOf" srcId="{C707626F-0D8F-4D18-8012-CDAB31FEBF51}" destId="{25E95A0F-CEE8-4159-A1CC-E64FD9971BD9}" srcOrd="0" destOrd="0" presId="urn:microsoft.com/office/officeart/2005/8/layout/chevronAccent+Icon"/>
    <dgm:cxn modelId="{F11DF1B0-72B7-4BCF-8084-A80660CABCFF}" srcId="{C707626F-0D8F-4D18-8012-CDAB31FEBF51}" destId="{D2825025-14DF-48EC-AF78-83A1B5F4F2F5}" srcOrd="0" destOrd="0" parTransId="{F34D38B2-C070-4925-A262-3DC485E4DE0A}" sibTransId="{96AB0C25-DF76-428D-A210-09E543F34735}"/>
    <dgm:cxn modelId="{29E022D4-21C9-4EEF-B353-FB048892D661}" srcId="{C707626F-0D8F-4D18-8012-CDAB31FEBF51}" destId="{AF413A32-A484-4B95-A366-0D2C019AA95F}" srcOrd="1" destOrd="0" parTransId="{B63CB5FC-85AA-46B3-8FC6-FA2E91DC4F73}" sibTransId="{8BE4B974-0A6C-42DF-899F-EFDA70463F90}"/>
    <dgm:cxn modelId="{936386D4-046B-42F5-A27D-6ECFBD7BA2CC}" type="presOf" srcId="{614F8A1D-641A-43FD-B6DF-0CF0DF4CD0B7}" destId="{0184A589-2C3A-4F90-8A55-4AEF24062F44}" srcOrd="0" destOrd="0" presId="urn:microsoft.com/office/officeart/2005/8/layout/chevronAccent+Icon"/>
    <dgm:cxn modelId="{4F1703E0-E38D-41C8-9CC3-12834B60B9BB}" type="presOf" srcId="{D2825025-14DF-48EC-AF78-83A1B5F4F2F5}" destId="{449D23AE-270A-4746-A37B-1C5428BC4D2D}" srcOrd="0" destOrd="0" presId="urn:microsoft.com/office/officeart/2005/8/layout/chevronAccent+Icon"/>
    <dgm:cxn modelId="{9CA8D3F4-0D79-4627-BE81-A9BBE90CC9D9}" srcId="{C707626F-0D8F-4D18-8012-CDAB31FEBF51}" destId="{614F8A1D-641A-43FD-B6DF-0CF0DF4CD0B7}" srcOrd="2" destOrd="0" parTransId="{BA4188ED-EEA6-4E9C-91FE-64FD456973B7}" sibTransId="{08464DDD-25D4-411F-B9DA-D4F211AFF993}"/>
    <dgm:cxn modelId="{6E26E9F9-C684-4CF1-8B69-9A4BF09F842B}" type="presOf" srcId="{9DDA8D82-C6AA-4E29-A191-40F28D45D3FA}" destId="{B3EAA51A-956A-4E7A-ACEA-B2F15D3F2861}" srcOrd="0" destOrd="0" presId="urn:microsoft.com/office/officeart/2005/8/layout/chevronAccent+Icon"/>
    <dgm:cxn modelId="{EB02E2B9-6BDC-4664-9F25-7BD7FD1C6129}" type="presParOf" srcId="{25E95A0F-CEE8-4159-A1CC-E64FD9971BD9}" destId="{5546EABF-17BA-45EC-ABBE-8DE331CADE40}" srcOrd="0" destOrd="0" presId="urn:microsoft.com/office/officeart/2005/8/layout/chevronAccent+Icon"/>
    <dgm:cxn modelId="{9944D2DE-D751-49BC-9C22-7C36BB65617F}" type="presParOf" srcId="{5546EABF-17BA-45EC-ABBE-8DE331CADE40}" destId="{97A3D4DD-44E7-4F53-A279-C9B853F882BE}" srcOrd="0" destOrd="0" presId="urn:microsoft.com/office/officeart/2005/8/layout/chevronAccent+Icon"/>
    <dgm:cxn modelId="{36E165D5-95ED-4F7C-91BC-4C46F6B907B1}" type="presParOf" srcId="{5546EABF-17BA-45EC-ABBE-8DE331CADE40}" destId="{449D23AE-270A-4746-A37B-1C5428BC4D2D}" srcOrd="1" destOrd="0" presId="urn:microsoft.com/office/officeart/2005/8/layout/chevronAccent+Icon"/>
    <dgm:cxn modelId="{AA32EBB9-152C-4D3A-8906-E6A633889599}" type="presParOf" srcId="{25E95A0F-CEE8-4159-A1CC-E64FD9971BD9}" destId="{54156893-27F0-4C95-9B74-3D5F73796709}" srcOrd="1" destOrd="0" presId="urn:microsoft.com/office/officeart/2005/8/layout/chevronAccent+Icon"/>
    <dgm:cxn modelId="{4D51C0D5-DEEB-4BB3-9F67-D60FCEC81017}" type="presParOf" srcId="{25E95A0F-CEE8-4159-A1CC-E64FD9971BD9}" destId="{4B9B888E-EF19-406F-9FE8-1EBFBCAE8B83}" srcOrd="2" destOrd="0" presId="urn:microsoft.com/office/officeart/2005/8/layout/chevronAccent+Icon"/>
    <dgm:cxn modelId="{898D633D-A1AC-401A-9145-567532C28611}" type="presParOf" srcId="{4B9B888E-EF19-406F-9FE8-1EBFBCAE8B83}" destId="{4273CCC6-43F7-4311-B723-9E6E3AC453A8}" srcOrd="0" destOrd="0" presId="urn:microsoft.com/office/officeart/2005/8/layout/chevronAccent+Icon"/>
    <dgm:cxn modelId="{ED2340C9-4948-4A2A-88A7-9DF1C611F9C3}" type="presParOf" srcId="{4B9B888E-EF19-406F-9FE8-1EBFBCAE8B83}" destId="{E8E43950-02CC-4B5A-B420-0133789974AE}" srcOrd="1" destOrd="0" presId="urn:microsoft.com/office/officeart/2005/8/layout/chevronAccent+Icon"/>
    <dgm:cxn modelId="{FBDA2927-DEB1-4F0A-A7A9-D5944F122286}" type="presParOf" srcId="{25E95A0F-CEE8-4159-A1CC-E64FD9971BD9}" destId="{9EF7B924-8EB5-4B57-AA97-5F7BA86C1841}" srcOrd="3" destOrd="0" presId="urn:microsoft.com/office/officeart/2005/8/layout/chevronAccent+Icon"/>
    <dgm:cxn modelId="{8C3B32C5-1A71-4B4E-A71E-2576C97E8FDB}" type="presParOf" srcId="{25E95A0F-CEE8-4159-A1CC-E64FD9971BD9}" destId="{01F97EBA-7D20-4878-8CB3-5769DAEAD6A9}" srcOrd="4" destOrd="0" presId="urn:microsoft.com/office/officeart/2005/8/layout/chevronAccent+Icon"/>
    <dgm:cxn modelId="{3128965C-5010-401A-8422-B77C86C4A59A}" type="presParOf" srcId="{01F97EBA-7D20-4878-8CB3-5769DAEAD6A9}" destId="{F2C835F3-18BB-4735-A99A-4EC95FC51E3D}" srcOrd="0" destOrd="0" presId="urn:microsoft.com/office/officeart/2005/8/layout/chevronAccent+Icon"/>
    <dgm:cxn modelId="{8FFCD7C1-820D-41EF-953A-F9EC1E51F1DE}" type="presParOf" srcId="{01F97EBA-7D20-4878-8CB3-5769DAEAD6A9}" destId="{0184A589-2C3A-4F90-8A55-4AEF24062F44}" srcOrd="1" destOrd="0" presId="urn:microsoft.com/office/officeart/2005/8/layout/chevronAccent+Icon"/>
    <dgm:cxn modelId="{B8E3AB4A-4884-48A2-A42D-03C24967488D}" type="presParOf" srcId="{25E95A0F-CEE8-4159-A1CC-E64FD9971BD9}" destId="{9DB1C428-4C9B-42E7-A508-902C212E4A0B}" srcOrd="5" destOrd="0" presId="urn:microsoft.com/office/officeart/2005/8/layout/chevronAccent+Icon"/>
    <dgm:cxn modelId="{6813C28B-F06D-495D-8B11-CD5A82E81506}" type="presParOf" srcId="{25E95A0F-CEE8-4159-A1CC-E64FD9971BD9}" destId="{35BBB124-3318-41F8-86B6-3B38FE99F32D}" srcOrd="6" destOrd="0" presId="urn:microsoft.com/office/officeart/2005/8/layout/chevronAccent+Icon"/>
    <dgm:cxn modelId="{D96EC658-D914-4723-A8C0-304F46CA703F}" type="presParOf" srcId="{35BBB124-3318-41F8-86B6-3B38FE99F32D}" destId="{1E30302D-6CD3-479E-B745-4D69F4B80A0F}" srcOrd="0" destOrd="0" presId="urn:microsoft.com/office/officeart/2005/8/layout/chevronAccent+Icon"/>
    <dgm:cxn modelId="{43F9B2EE-9800-403E-A099-33ED77C724B8}" type="presParOf" srcId="{35BBB124-3318-41F8-86B6-3B38FE99F32D}" destId="{B3EAA51A-956A-4E7A-ACEA-B2F15D3F2861}" srcOrd="1" destOrd="0" presId="urn:microsoft.com/office/officeart/2005/8/layout/chevronAccent+Icon"/>
    <dgm:cxn modelId="{575E1348-4008-45BF-8E1C-A6B51C02382D}" type="presParOf" srcId="{25E95A0F-CEE8-4159-A1CC-E64FD9971BD9}" destId="{83FF8526-FE9C-4CE3-A497-A2DB3D73399D}" srcOrd="7" destOrd="0" presId="urn:microsoft.com/office/officeart/2005/8/layout/chevronAccent+Icon"/>
    <dgm:cxn modelId="{32180DBE-2463-4D87-AE26-EA313108CD56}" type="presParOf" srcId="{25E95A0F-CEE8-4159-A1CC-E64FD9971BD9}" destId="{015B9CC7-9478-4699-A0C1-5F187DE28A06}" srcOrd="8" destOrd="0" presId="urn:microsoft.com/office/officeart/2005/8/layout/chevronAccent+Icon"/>
    <dgm:cxn modelId="{13E2FF24-F78D-42E1-9340-94EDE1738D25}" type="presParOf" srcId="{015B9CC7-9478-4699-A0C1-5F187DE28A06}" destId="{4C36175B-BC25-4337-9A99-C0B717E89718}" srcOrd="0" destOrd="0" presId="urn:microsoft.com/office/officeart/2005/8/layout/chevronAccent+Icon"/>
    <dgm:cxn modelId="{D99969F8-34A7-431D-8DC8-4F9A6F08F274}" type="presParOf" srcId="{015B9CC7-9478-4699-A0C1-5F187DE28A06}" destId="{38CD7AF2-FE0F-4689-B72E-D3C89EAD90AF}" srcOrd="1" destOrd="0" presId="urn:microsoft.com/office/officeart/2005/8/layout/chevronAccent+Icon"/>
    <dgm:cxn modelId="{962AA821-31B3-4E0A-BFE9-01B3D2DD238A}" type="presParOf" srcId="{25E95A0F-CEE8-4159-A1CC-E64FD9971BD9}" destId="{F4FD3C9D-7965-479F-A9AE-D7283FA60626}" srcOrd="9" destOrd="0" presId="urn:microsoft.com/office/officeart/2005/8/layout/chevronAccent+Icon"/>
    <dgm:cxn modelId="{33ECE5A0-1FBC-4048-9902-CAB2569799C3}" type="presParOf" srcId="{25E95A0F-CEE8-4159-A1CC-E64FD9971BD9}" destId="{2743A8D6-3DB0-4C21-BDB6-16CA4E457872}" srcOrd="10" destOrd="0" presId="urn:microsoft.com/office/officeart/2005/8/layout/chevronAccent+Icon"/>
    <dgm:cxn modelId="{848A507A-3FCD-41C4-820B-9C6F9277FBAB}" type="presParOf" srcId="{2743A8D6-3DB0-4C21-BDB6-16CA4E457872}" destId="{03CB80AE-6A22-4676-AB60-F0BFEA2501AF}" srcOrd="0" destOrd="0" presId="urn:microsoft.com/office/officeart/2005/8/layout/chevronAccent+Icon"/>
    <dgm:cxn modelId="{9C1929EC-0B75-47A1-84F2-6B42884336CD}" type="presParOf" srcId="{2743A8D6-3DB0-4C21-BDB6-16CA4E457872}" destId="{E84AF085-9562-47DF-B6AE-0F696A142F5D}" srcOrd="1" destOrd="0" presId="urn:microsoft.com/office/officeart/2005/8/layout/chevronAccent+Icon"/>
    <dgm:cxn modelId="{D12CE80B-23EB-4AAD-BEC0-AEF5F774B49B}" type="presParOf" srcId="{25E95A0F-CEE8-4159-A1CC-E64FD9971BD9}" destId="{DDEDE43A-97E6-4CD1-9353-E98119A73405}" srcOrd="11" destOrd="0" presId="urn:microsoft.com/office/officeart/2005/8/layout/chevronAccent+Icon"/>
    <dgm:cxn modelId="{EB624B70-B84D-4E5F-9C61-4F34012856BD}" type="presParOf" srcId="{25E95A0F-CEE8-4159-A1CC-E64FD9971BD9}" destId="{A8AD31CF-F217-4765-990D-10006484BC76}" srcOrd="12" destOrd="0" presId="urn:microsoft.com/office/officeart/2005/8/layout/chevronAccent+Icon"/>
    <dgm:cxn modelId="{6B79FA32-705A-4E35-8EE2-74CE61E0C689}" type="presParOf" srcId="{A8AD31CF-F217-4765-990D-10006484BC76}" destId="{3E91A78C-DF6F-42E8-81FA-2FF3C05E9919}" srcOrd="0" destOrd="0" presId="urn:microsoft.com/office/officeart/2005/8/layout/chevronAccent+Icon"/>
    <dgm:cxn modelId="{17800A7E-2113-476A-B93C-A841C6E6AC3B}" type="presParOf" srcId="{A8AD31CF-F217-4765-990D-10006484BC76}" destId="{3EE8D4D3-4AA6-420A-8535-FED6BE6FF68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3D4DD-44E7-4F53-A279-C9B853F882BE}">
      <dsp:nvSpPr>
        <dsp:cNvPr id="0" name=""/>
        <dsp:cNvSpPr/>
      </dsp:nvSpPr>
      <dsp:spPr>
        <a:xfrm>
          <a:off x="4156"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D23AE-270A-4746-A37B-1C5428BC4D2D}">
      <dsp:nvSpPr>
        <dsp:cNvPr id="0" name=""/>
        <dsp:cNvSpPr/>
      </dsp:nvSpPr>
      <dsp:spPr>
        <a:xfrm>
          <a:off x="374955"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Understand the Data</a:t>
          </a:r>
        </a:p>
      </dsp:txBody>
      <dsp:txXfrm>
        <a:off x="390675" y="1871845"/>
        <a:ext cx="1142759" cy="505292"/>
      </dsp:txXfrm>
    </dsp:sp>
    <dsp:sp modelId="{4273CCC6-43F7-4311-B723-9E6E3AC453A8}">
      <dsp:nvSpPr>
        <dsp:cNvPr id="0" name=""/>
        <dsp:cNvSpPr/>
      </dsp:nvSpPr>
      <dsp:spPr>
        <a:xfrm>
          <a:off x="1592415"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43950-02CC-4B5A-B420-0133789974AE}">
      <dsp:nvSpPr>
        <dsp:cNvPr id="0" name=""/>
        <dsp:cNvSpPr/>
      </dsp:nvSpPr>
      <dsp:spPr>
        <a:xfrm>
          <a:off x="1963215"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Loading the Data</a:t>
          </a:r>
        </a:p>
      </dsp:txBody>
      <dsp:txXfrm>
        <a:off x="1978935" y="1871845"/>
        <a:ext cx="1142759" cy="505292"/>
      </dsp:txXfrm>
    </dsp:sp>
    <dsp:sp modelId="{F2C835F3-18BB-4735-A99A-4EC95FC51E3D}">
      <dsp:nvSpPr>
        <dsp:cNvPr id="0" name=""/>
        <dsp:cNvSpPr/>
      </dsp:nvSpPr>
      <dsp:spPr>
        <a:xfrm>
          <a:off x="3180674"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84A589-2C3A-4F90-8A55-4AEF24062F44}">
      <dsp:nvSpPr>
        <dsp:cNvPr id="0" name=""/>
        <dsp:cNvSpPr/>
      </dsp:nvSpPr>
      <dsp:spPr>
        <a:xfrm>
          <a:off x="3551474"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Sanity Check of the Data</a:t>
          </a:r>
        </a:p>
      </dsp:txBody>
      <dsp:txXfrm>
        <a:off x="3567194" y="1871845"/>
        <a:ext cx="1142759" cy="505292"/>
      </dsp:txXfrm>
    </dsp:sp>
    <dsp:sp modelId="{1E30302D-6CD3-479E-B745-4D69F4B80A0F}">
      <dsp:nvSpPr>
        <dsp:cNvPr id="0" name=""/>
        <dsp:cNvSpPr/>
      </dsp:nvSpPr>
      <dsp:spPr>
        <a:xfrm>
          <a:off x="4768933"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AA51A-956A-4E7A-ACEA-B2F15D3F2861}">
      <dsp:nvSpPr>
        <dsp:cNvPr id="0" name=""/>
        <dsp:cNvSpPr/>
      </dsp:nvSpPr>
      <dsp:spPr>
        <a:xfrm>
          <a:off x="5139733"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Data Cleaning</a:t>
          </a:r>
        </a:p>
      </dsp:txBody>
      <dsp:txXfrm>
        <a:off x="5155453" y="1871845"/>
        <a:ext cx="1142759" cy="505292"/>
      </dsp:txXfrm>
    </dsp:sp>
    <dsp:sp modelId="{4C36175B-BC25-4337-9A99-C0B717E89718}">
      <dsp:nvSpPr>
        <dsp:cNvPr id="0" name=""/>
        <dsp:cNvSpPr/>
      </dsp:nvSpPr>
      <dsp:spPr>
        <a:xfrm>
          <a:off x="6357193"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D7AF2-FE0F-4689-B72E-D3C89EAD90AF}">
      <dsp:nvSpPr>
        <dsp:cNvPr id="0" name=""/>
        <dsp:cNvSpPr/>
      </dsp:nvSpPr>
      <dsp:spPr>
        <a:xfrm>
          <a:off x="6727992"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Non – Visual &amp; Visual Univariate Analysis </a:t>
          </a:r>
        </a:p>
      </dsp:txBody>
      <dsp:txXfrm>
        <a:off x="6743712" y="1871845"/>
        <a:ext cx="1142759" cy="505292"/>
      </dsp:txXfrm>
    </dsp:sp>
    <dsp:sp modelId="{03CB80AE-6A22-4676-AB60-F0BFEA2501AF}">
      <dsp:nvSpPr>
        <dsp:cNvPr id="0" name=""/>
        <dsp:cNvSpPr/>
      </dsp:nvSpPr>
      <dsp:spPr>
        <a:xfrm>
          <a:off x="7945452"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4AF085-9562-47DF-B6AE-0F696A142F5D}">
      <dsp:nvSpPr>
        <dsp:cNvPr id="0" name=""/>
        <dsp:cNvSpPr/>
      </dsp:nvSpPr>
      <dsp:spPr>
        <a:xfrm>
          <a:off x="8316252"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Non – Visual &amp; Visual Bi–Variate Analysis</a:t>
          </a:r>
        </a:p>
      </dsp:txBody>
      <dsp:txXfrm>
        <a:off x="8331972" y="1871845"/>
        <a:ext cx="1142759" cy="505292"/>
      </dsp:txXfrm>
    </dsp:sp>
    <dsp:sp modelId="{3E91A78C-DF6F-42E8-81FA-2FF3C05E9919}">
      <dsp:nvSpPr>
        <dsp:cNvPr id="0" name=""/>
        <dsp:cNvSpPr/>
      </dsp:nvSpPr>
      <dsp:spPr>
        <a:xfrm>
          <a:off x="9533711"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8D4D3-4AA6-420A-8535-FED6BE6FF68E}">
      <dsp:nvSpPr>
        <dsp:cNvPr id="0" name=""/>
        <dsp:cNvSpPr/>
      </dsp:nvSpPr>
      <dsp:spPr>
        <a:xfrm>
          <a:off x="9904511"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Conclusions</a:t>
          </a:r>
        </a:p>
      </dsp:txBody>
      <dsp:txXfrm>
        <a:off x="9920231" y="1871845"/>
        <a:ext cx="1142759" cy="505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D67AB94-4BF2-4EFE-A5A3-0E41AD07656C}" type="datetimeFigureOut">
              <a:rPr lang="en-IN" smtClean="0"/>
              <a:t>08-10-2024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0A9712-488F-4E37-9BF2-068F888894DF}" type="slidenum">
              <a:rPr lang="en-IN" smtClean="0"/>
              <a:t>‹#›</a:t>
            </a:fld>
            <a:endParaRPr lang="en-IN"/>
          </a:p>
        </p:txBody>
      </p:sp>
    </p:spTree>
    <p:extLst>
      <p:ext uri="{BB962C8B-B14F-4D97-AF65-F5344CB8AC3E}">
        <p14:creationId xmlns:p14="http://schemas.microsoft.com/office/powerpoint/2010/main" val="159442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14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6467475" y="1847850"/>
            <a:ext cx="4467225" cy="2838450"/>
          </a:xfrm>
          <a:prstGeom prst="rect">
            <a:avLst/>
          </a:prstGeom>
        </p:spPr>
      </p:pic>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11502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1039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841375" y="949642"/>
            <a:ext cx="10509250" cy="391794"/>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778827" y="1707518"/>
            <a:ext cx="6645909" cy="41910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github.com/Omkar-Shinde12/" TargetMode="External"/><Relationship Id="rId5" Type="http://schemas.openxmlformats.org/officeDocument/2006/relationships/hyperlink" Target="https://www.linkedin.com/in/omkararunshinde/"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43318" y="3637935"/>
            <a:ext cx="7020232" cy="707846"/>
          </a:xfrm>
          <a:prstGeom prst="rect">
            <a:avLst/>
          </a:prstGeom>
          <a:noFill/>
          <a:ln>
            <a:noFill/>
          </a:ln>
        </p:spPr>
        <p:txBody>
          <a:bodyPr spcFirstLastPara="1" wrap="square" lIns="91425" tIns="45700" rIns="91425" bIns="45700" anchor="t" anchorCtr="0">
            <a:spAutoFit/>
          </a:bodyPr>
          <a:lstStyle/>
          <a:p>
            <a:pPr algn="ctr"/>
            <a:br>
              <a:rPr lang="en-IN" sz="2000" b="0" i="0" u="none" strike="noStrike" cap="none" dirty="0">
                <a:solidFill>
                  <a:schemeClr val="dk1"/>
                </a:solidFill>
                <a:latin typeface="Calibri"/>
                <a:ea typeface="Calibri"/>
                <a:cs typeface="Calibri"/>
                <a:sym typeface="Calibri"/>
              </a:rPr>
            </a:br>
            <a:r>
              <a:rPr lang="en-US" sz="2000" b="1" dirty="0">
                <a:latin typeface="Times New Roman"/>
                <a:cs typeface="Times New Roman"/>
              </a:rPr>
              <a:t>Exploratory</a:t>
            </a:r>
            <a:r>
              <a:rPr lang="en-US" sz="2000" b="1" spc="-60" dirty="0">
                <a:latin typeface="Times New Roman"/>
                <a:cs typeface="Times New Roman"/>
              </a:rPr>
              <a:t> </a:t>
            </a:r>
            <a:r>
              <a:rPr lang="en-US" sz="2000" b="1" dirty="0">
                <a:latin typeface="Times New Roman"/>
                <a:cs typeface="Times New Roman"/>
              </a:rPr>
              <a:t>Data</a:t>
            </a:r>
            <a:r>
              <a:rPr lang="en-US" sz="2000" b="1" spc="-55" dirty="0">
                <a:latin typeface="Times New Roman"/>
                <a:cs typeface="Times New Roman"/>
              </a:rPr>
              <a:t> </a:t>
            </a:r>
            <a:r>
              <a:rPr lang="en-US" sz="2000" b="1" dirty="0">
                <a:latin typeface="Times New Roman"/>
                <a:cs typeface="Times New Roman"/>
              </a:rPr>
              <a:t>Analysis</a:t>
            </a:r>
            <a:r>
              <a:rPr lang="en-US" sz="2000" b="1" spc="-55" dirty="0">
                <a:latin typeface="Times New Roman"/>
                <a:cs typeface="Times New Roman"/>
              </a:rPr>
              <a:t> </a:t>
            </a:r>
            <a:r>
              <a:rPr lang="en-US" sz="2000" b="1" dirty="0">
                <a:latin typeface="Times New Roman"/>
                <a:cs typeface="Times New Roman"/>
              </a:rPr>
              <a:t>on</a:t>
            </a:r>
            <a:r>
              <a:rPr lang="en-US" sz="2000" b="1" spc="-15" dirty="0">
                <a:latin typeface="Times New Roman"/>
                <a:cs typeface="Times New Roman"/>
              </a:rPr>
              <a:t> </a:t>
            </a:r>
            <a:r>
              <a:rPr lang="en-US" sz="2000" b="1" spc="-20" dirty="0">
                <a:latin typeface="Times New Roman"/>
                <a:cs typeface="Times New Roman"/>
              </a:rPr>
              <a:t>AMCAT</a:t>
            </a:r>
            <a:r>
              <a:rPr lang="en-US" sz="2000" b="1" spc="-90" dirty="0">
                <a:latin typeface="Times New Roman"/>
                <a:cs typeface="Times New Roman"/>
              </a:rPr>
              <a:t> </a:t>
            </a:r>
            <a:r>
              <a:rPr lang="en-US" sz="2000" b="1" spc="-10" dirty="0">
                <a:latin typeface="Times New Roman"/>
                <a:cs typeface="Times New Roman"/>
              </a:rPr>
              <a:t>Dataset</a:t>
            </a:r>
            <a:endParaRPr lang="en-US" sz="2000" dirty="0">
              <a:latin typeface="Times New Roman"/>
              <a:cs typeface="Times New Roman"/>
            </a:endParaRPr>
          </a:p>
        </p:txBody>
      </p:sp>
      <p:sp>
        <p:nvSpPr>
          <p:cNvPr id="2" name="Google Shape;99;p1">
            <a:extLst>
              <a:ext uri="{FF2B5EF4-FFF2-40B4-BE49-F238E27FC236}">
                <a16:creationId xmlns:a16="http://schemas.microsoft.com/office/drawing/2014/main" id="{6DF300E1-EA09-F156-9FD0-2557EF7F8229}"/>
              </a:ext>
            </a:extLst>
          </p:cNvPr>
          <p:cNvSpPr txBox="1"/>
          <p:nvPr/>
        </p:nvSpPr>
        <p:spPr>
          <a:xfrm>
            <a:off x="2443318" y="4675085"/>
            <a:ext cx="7020232" cy="707846"/>
          </a:xfrm>
          <a:prstGeom prst="rect">
            <a:avLst/>
          </a:prstGeom>
          <a:noFill/>
          <a:ln>
            <a:noFill/>
          </a:ln>
        </p:spPr>
        <p:txBody>
          <a:bodyPr spcFirstLastPara="1" wrap="square" lIns="91425" tIns="45700" rIns="91425" bIns="45700" anchor="t" anchorCtr="0">
            <a:spAutoFit/>
          </a:bodyPr>
          <a:lstStyle/>
          <a:p>
            <a:pPr algn="ctr"/>
            <a:r>
              <a:rPr lang="en-IN" sz="2000" b="1" dirty="0">
                <a:solidFill>
                  <a:schemeClr val="dk1"/>
                </a:solidFill>
                <a:latin typeface="Calibri"/>
                <a:ea typeface="Calibri"/>
                <a:cs typeface="Calibri"/>
                <a:sym typeface="Calibri"/>
              </a:rPr>
              <a:t>Omkar Arun Shinde</a:t>
            </a:r>
            <a:endParaRPr lang="en-IN" sz="2000" b="1" i="0" u="none" strike="noStrike" cap="none" dirty="0">
              <a:solidFill>
                <a:schemeClr val="dk1"/>
              </a:solidFill>
              <a:latin typeface="Calibri"/>
              <a:ea typeface="Calibri"/>
              <a:cs typeface="Calibri"/>
              <a:sym typeface="Calibri"/>
            </a:endParaRPr>
          </a:p>
          <a:p>
            <a:pPr algn="ctr"/>
            <a:r>
              <a:rPr lang="en-IN" sz="2000" b="1" dirty="0">
                <a:solidFill>
                  <a:schemeClr val="dk1"/>
                </a:solidFill>
                <a:latin typeface="Calibri"/>
                <a:ea typeface="Calibri"/>
                <a:cs typeface="Calibri"/>
                <a:sym typeface="Calibri"/>
              </a:rPr>
              <a:t>ID : IN9240411</a:t>
            </a:r>
            <a:endParaRPr lang="en-US" sz="20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Categorical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91440" y="969964"/>
            <a:ext cx="6233160" cy="5782352"/>
          </a:xfrm>
          <a:prstGeom prst="rect">
            <a:avLst/>
          </a:prstGeom>
        </p:spPr>
        <p:txBody>
          <a:bodyPr vert="horz" wrap="square" lIns="0" tIns="46990" rIns="0" bIns="0" rtlCol="0">
            <a:spAutoFit/>
          </a:bodyPr>
          <a:lstStyle/>
          <a:p>
            <a:pPr marL="12700">
              <a:spcBef>
                <a:spcPts val="370"/>
              </a:spcBef>
            </a:pPr>
            <a:r>
              <a:rPr lang="en-US" sz="1400" b="1" spc="-10" dirty="0">
                <a:latin typeface="+mn-lt"/>
                <a:cs typeface="Times New Roman"/>
              </a:rPr>
              <a:t>Plotting Frequency Distribution Graphs like Count Plot:</a:t>
            </a:r>
          </a:p>
          <a:p>
            <a:pPr marL="12700">
              <a:spcBef>
                <a:spcPts val="370"/>
              </a:spcBef>
            </a:pPr>
            <a:r>
              <a:rPr lang="en-US" sz="1400" dirty="0">
                <a:latin typeface="+mn-lt"/>
                <a:cs typeface="Times New Roman"/>
              </a:rPr>
              <a:t>Here are inferences from the count plot for univariate categorical analysis:</a:t>
            </a:r>
          </a:p>
          <a:p>
            <a:pPr marL="12700">
              <a:spcBef>
                <a:spcPts val="370"/>
              </a:spcBef>
            </a:pPr>
            <a:r>
              <a:rPr lang="en-US" sz="1400" b="1" dirty="0">
                <a:latin typeface="+mn-lt"/>
                <a:cs typeface="Times New Roman"/>
              </a:rPr>
              <a:t>1. Designation Distribution: </a:t>
            </a:r>
            <a:r>
              <a:rPr lang="en-US" sz="1400" dirty="0">
                <a:latin typeface="+mn-lt"/>
                <a:cs typeface="Times New Roman"/>
              </a:rPr>
              <a:t>The highest job count is observed for </a:t>
            </a:r>
            <a:r>
              <a:rPr lang="en-US" sz="1400" i="1" dirty="0">
                <a:latin typeface="+mn-lt"/>
                <a:cs typeface="Times New Roman"/>
              </a:rPr>
              <a:t>software engineers</a:t>
            </a:r>
            <a:r>
              <a:rPr lang="en-US" sz="1400" dirty="0">
                <a:latin typeface="+mn-lt"/>
                <a:cs typeface="Times New Roman"/>
              </a:rPr>
              <a:t>, followed by </a:t>
            </a:r>
            <a:r>
              <a:rPr lang="en-US" sz="1400" i="1" dirty="0">
                <a:latin typeface="+mn-lt"/>
                <a:cs typeface="Times New Roman"/>
              </a:rPr>
              <a:t>software developers </a:t>
            </a:r>
            <a:r>
              <a:rPr lang="en-US" sz="1400" dirty="0">
                <a:latin typeface="+mn-lt"/>
                <a:cs typeface="Times New Roman"/>
              </a:rPr>
              <a:t>as the second highest and </a:t>
            </a:r>
            <a:r>
              <a:rPr lang="en-US" sz="1400" i="1" dirty="0">
                <a:latin typeface="+mn-lt"/>
                <a:cs typeface="Times New Roman"/>
              </a:rPr>
              <a:t>system engineers </a:t>
            </a:r>
            <a:r>
              <a:rPr lang="en-US" sz="1400" dirty="0">
                <a:latin typeface="+mn-lt"/>
                <a:cs typeface="Times New Roman"/>
              </a:rPr>
              <a:t>in third place.</a:t>
            </a:r>
          </a:p>
          <a:p>
            <a:pPr marL="12700">
              <a:spcBef>
                <a:spcPts val="370"/>
              </a:spcBef>
            </a:pPr>
            <a:r>
              <a:rPr lang="en-US" sz="1400" b="1" dirty="0">
                <a:latin typeface="+mn-lt"/>
                <a:cs typeface="Times New Roman"/>
              </a:rPr>
              <a:t>2.</a:t>
            </a:r>
            <a:r>
              <a:rPr lang="en-US" sz="1400" dirty="0">
                <a:latin typeface="+mn-lt"/>
                <a:cs typeface="Times New Roman"/>
              </a:rPr>
              <a:t> </a:t>
            </a:r>
            <a:r>
              <a:rPr lang="en-US" sz="1400" b="1" dirty="0">
                <a:latin typeface="+mn-lt"/>
                <a:cs typeface="Times New Roman"/>
              </a:rPr>
              <a:t>Job City Distribution: </a:t>
            </a:r>
            <a:r>
              <a:rPr lang="en-US" sz="1400" i="1" dirty="0">
                <a:latin typeface="+mn-lt"/>
                <a:cs typeface="Times New Roman"/>
              </a:rPr>
              <a:t>Bangalore</a:t>
            </a:r>
            <a:r>
              <a:rPr lang="en-US" sz="1400" dirty="0">
                <a:latin typeface="+mn-lt"/>
                <a:cs typeface="Times New Roman"/>
              </a:rPr>
              <a:t> has the highest number of jobs, with </a:t>
            </a:r>
            <a:r>
              <a:rPr lang="en-US" sz="1400" i="1" dirty="0">
                <a:latin typeface="+mn-lt"/>
                <a:cs typeface="Times New Roman"/>
              </a:rPr>
              <a:t>Noida</a:t>
            </a:r>
            <a:r>
              <a:rPr lang="en-US" sz="1400" dirty="0">
                <a:latin typeface="+mn-lt"/>
                <a:cs typeface="Times New Roman"/>
              </a:rPr>
              <a:t> ranking second and </a:t>
            </a:r>
            <a:r>
              <a:rPr lang="en-US" sz="1400" i="1" dirty="0">
                <a:latin typeface="+mn-lt"/>
                <a:cs typeface="Times New Roman"/>
              </a:rPr>
              <a:t>Hyderabad</a:t>
            </a:r>
            <a:r>
              <a:rPr lang="en-US" sz="1400" dirty="0">
                <a:latin typeface="+mn-lt"/>
                <a:cs typeface="Times New Roman"/>
              </a:rPr>
              <a:t> third.</a:t>
            </a:r>
          </a:p>
          <a:p>
            <a:pPr marL="12700">
              <a:spcBef>
                <a:spcPts val="370"/>
              </a:spcBef>
            </a:pPr>
            <a:r>
              <a:rPr lang="en-US" sz="1400" b="1" dirty="0">
                <a:latin typeface="+mn-lt"/>
                <a:cs typeface="Times New Roman"/>
              </a:rPr>
              <a:t>3. Gender Distribution: </a:t>
            </a:r>
            <a:r>
              <a:rPr lang="en-US" sz="1400" dirty="0">
                <a:latin typeface="+mn-lt"/>
                <a:cs typeface="Times New Roman"/>
              </a:rPr>
              <a:t>The analysis shows that there are more </a:t>
            </a:r>
            <a:r>
              <a:rPr lang="en-US" sz="1400" i="1" dirty="0">
                <a:latin typeface="+mn-lt"/>
                <a:cs typeface="Times New Roman"/>
              </a:rPr>
              <a:t>working men </a:t>
            </a:r>
            <a:r>
              <a:rPr lang="en-US" sz="1400" dirty="0">
                <a:latin typeface="+mn-lt"/>
                <a:cs typeface="Times New Roman"/>
              </a:rPr>
              <a:t>compared to </a:t>
            </a:r>
            <a:r>
              <a:rPr lang="en-US" sz="1400" i="1" dirty="0">
                <a:latin typeface="+mn-lt"/>
                <a:cs typeface="Times New Roman"/>
              </a:rPr>
              <a:t>working women </a:t>
            </a:r>
            <a:r>
              <a:rPr lang="en-US" sz="1400" dirty="0">
                <a:latin typeface="+mn-lt"/>
                <a:cs typeface="Times New Roman"/>
              </a:rPr>
              <a:t>in the dataset.</a:t>
            </a:r>
          </a:p>
          <a:p>
            <a:pPr marL="12700">
              <a:spcBef>
                <a:spcPts val="370"/>
              </a:spcBef>
            </a:pPr>
            <a:r>
              <a:rPr lang="en-US" sz="1400" b="1" dirty="0">
                <a:latin typeface="+mn-lt"/>
                <a:cs typeface="Times New Roman"/>
              </a:rPr>
              <a:t>4. 10th Board Distribution: </a:t>
            </a:r>
            <a:r>
              <a:rPr lang="en-US" sz="1400" dirty="0">
                <a:latin typeface="+mn-lt"/>
                <a:cs typeface="Times New Roman"/>
              </a:rPr>
              <a:t>Most individuals reported a local board name for their 10th grade, with </a:t>
            </a:r>
            <a:r>
              <a:rPr lang="en-US" sz="1400" i="1" dirty="0">
                <a:latin typeface="+mn-lt"/>
                <a:cs typeface="Times New Roman"/>
              </a:rPr>
              <a:t>CBSE</a:t>
            </a:r>
            <a:r>
              <a:rPr lang="en-US" sz="1400" dirty="0">
                <a:latin typeface="+mn-lt"/>
                <a:cs typeface="Times New Roman"/>
              </a:rPr>
              <a:t> being the most common, followed by </a:t>
            </a:r>
            <a:r>
              <a:rPr lang="en-US" sz="1400" i="1" dirty="0">
                <a:latin typeface="+mn-lt"/>
                <a:cs typeface="Times New Roman"/>
              </a:rPr>
              <a:t>ICSE</a:t>
            </a:r>
            <a:r>
              <a:rPr lang="en-US" sz="1400" dirty="0">
                <a:latin typeface="+mn-lt"/>
                <a:cs typeface="Times New Roman"/>
              </a:rPr>
              <a:t>.</a:t>
            </a:r>
          </a:p>
          <a:p>
            <a:pPr marL="12700">
              <a:spcBef>
                <a:spcPts val="370"/>
              </a:spcBef>
            </a:pPr>
            <a:r>
              <a:rPr lang="en-US" sz="1400" b="1" dirty="0">
                <a:latin typeface="+mn-lt"/>
                <a:cs typeface="Times New Roman"/>
              </a:rPr>
              <a:t>5. 12th Board Distribution: </a:t>
            </a:r>
            <a:r>
              <a:rPr lang="en-US" sz="1400" dirty="0">
                <a:latin typeface="+mn-lt"/>
                <a:cs typeface="Times New Roman"/>
              </a:rPr>
              <a:t>Similar to the 10th board, most individuals reported a local board name for their 12th grade, with </a:t>
            </a:r>
            <a:r>
              <a:rPr lang="en-US" sz="1400" i="1" dirty="0">
                <a:latin typeface="+mn-lt"/>
                <a:cs typeface="Times New Roman"/>
              </a:rPr>
              <a:t>CBSE</a:t>
            </a:r>
            <a:r>
              <a:rPr lang="en-US" sz="1400" dirty="0">
                <a:latin typeface="+mn-lt"/>
                <a:cs typeface="Times New Roman"/>
              </a:rPr>
              <a:t> again being the most prevalent, followed by </a:t>
            </a:r>
            <a:r>
              <a:rPr lang="en-US" sz="1400" i="1" dirty="0">
                <a:latin typeface="+mn-lt"/>
                <a:cs typeface="Times New Roman"/>
              </a:rPr>
              <a:t>ICSE</a:t>
            </a:r>
            <a:r>
              <a:rPr lang="en-US" sz="1400" dirty="0">
                <a:latin typeface="+mn-lt"/>
                <a:cs typeface="Times New Roman"/>
              </a:rPr>
              <a:t>.</a:t>
            </a:r>
          </a:p>
          <a:p>
            <a:pPr marL="12700">
              <a:spcBef>
                <a:spcPts val="370"/>
              </a:spcBef>
            </a:pPr>
            <a:r>
              <a:rPr lang="en-US" sz="1400" b="1" dirty="0">
                <a:latin typeface="+mn-lt"/>
                <a:cs typeface="Times New Roman"/>
              </a:rPr>
              <a:t>6. Educational Background: </a:t>
            </a:r>
            <a:r>
              <a:rPr lang="en-US" sz="1400" dirty="0">
                <a:latin typeface="+mn-lt"/>
                <a:cs typeface="Times New Roman"/>
              </a:rPr>
              <a:t>The majority of individuals in the dataset are </a:t>
            </a:r>
            <a:r>
              <a:rPr lang="en-US" sz="1400" i="1" dirty="0" err="1">
                <a:latin typeface="+mn-lt"/>
                <a:cs typeface="Times New Roman"/>
              </a:rPr>
              <a:t>B.Tech</a:t>
            </a:r>
            <a:r>
              <a:rPr lang="en-US" sz="1400" i="1" dirty="0">
                <a:latin typeface="+mn-lt"/>
                <a:cs typeface="Times New Roman"/>
              </a:rPr>
              <a:t> or B.E. graduates</a:t>
            </a:r>
            <a:r>
              <a:rPr lang="en-US" sz="1400" dirty="0">
                <a:latin typeface="+mn-lt"/>
                <a:cs typeface="Times New Roman"/>
              </a:rPr>
              <a:t>.</a:t>
            </a:r>
          </a:p>
          <a:p>
            <a:pPr marL="12700">
              <a:spcBef>
                <a:spcPts val="370"/>
              </a:spcBef>
            </a:pPr>
            <a:r>
              <a:rPr lang="en-US" sz="1400" b="1" dirty="0">
                <a:latin typeface="+mn-lt"/>
                <a:cs typeface="Times New Roman"/>
              </a:rPr>
              <a:t>7. Branch Distribution: </a:t>
            </a:r>
            <a:r>
              <a:rPr lang="en-US" sz="1400" dirty="0">
                <a:latin typeface="+mn-lt"/>
                <a:cs typeface="Times New Roman"/>
              </a:rPr>
              <a:t>Most individuals belong to the </a:t>
            </a:r>
            <a:r>
              <a:rPr lang="en-US" sz="1400" i="1" dirty="0">
                <a:latin typeface="+mn-lt"/>
                <a:cs typeface="Times New Roman"/>
              </a:rPr>
              <a:t>CSE (Computer Science Engineering)</a:t>
            </a:r>
            <a:r>
              <a:rPr lang="en-US" sz="1400" dirty="0">
                <a:latin typeface="+mn-lt"/>
                <a:cs typeface="Times New Roman"/>
              </a:rPr>
              <a:t> branch, followed by </a:t>
            </a:r>
            <a:r>
              <a:rPr lang="en-US" sz="1400" i="1" dirty="0">
                <a:latin typeface="+mn-lt"/>
                <a:cs typeface="Times New Roman"/>
              </a:rPr>
              <a:t>ENTC (Electronics and Telecommunication).</a:t>
            </a:r>
          </a:p>
          <a:p>
            <a:pPr marL="12700">
              <a:spcBef>
                <a:spcPts val="370"/>
              </a:spcBef>
            </a:pPr>
            <a:r>
              <a:rPr lang="en-US" sz="1400" b="1" dirty="0">
                <a:latin typeface="+mn-lt"/>
                <a:cs typeface="Times New Roman"/>
              </a:rPr>
              <a:t>8. College State Distribution: </a:t>
            </a:r>
            <a:r>
              <a:rPr lang="en-US" sz="1400" i="1" dirty="0">
                <a:latin typeface="+mn-lt"/>
                <a:cs typeface="Times New Roman"/>
              </a:rPr>
              <a:t>Uttar Pradesh </a:t>
            </a:r>
            <a:r>
              <a:rPr lang="en-US" sz="1400" dirty="0">
                <a:latin typeface="+mn-lt"/>
                <a:cs typeface="Times New Roman"/>
              </a:rPr>
              <a:t>has the highest number of graduates, followed by </a:t>
            </a:r>
            <a:r>
              <a:rPr lang="en-US" sz="1400" i="1" dirty="0">
                <a:latin typeface="+mn-lt"/>
                <a:cs typeface="Times New Roman"/>
              </a:rPr>
              <a:t>Karnataka</a:t>
            </a:r>
            <a:r>
              <a:rPr lang="en-US" sz="1400" dirty="0">
                <a:latin typeface="+mn-lt"/>
                <a:cs typeface="Times New Roman"/>
              </a:rPr>
              <a:t> and </a:t>
            </a:r>
            <a:r>
              <a:rPr lang="en-US" sz="1400" i="1" dirty="0">
                <a:latin typeface="+mn-lt"/>
                <a:cs typeface="Times New Roman"/>
              </a:rPr>
              <a:t>Tamil Nadu</a:t>
            </a:r>
            <a:r>
              <a:rPr lang="en-US" sz="1400" dirty="0">
                <a:latin typeface="+mn-lt"/>
                <a:cs typeface="Times New Roman"/>
              </a:rPr>
              <a:t>.</a:t>
            </a:r>
          </a:p>
          <a:p>
            <a:pPr marL="12700">
              <a:spcBef>
                <a:spcPts val="370"/>
              </a:spcBef>
            </a:pPr>
            <a:r>
              <a:rPr lang="en-US" sz="1400" b="1" dirty="0">
                <a:latin typeface="+mn-lt"/>
                <a:cs typeface="Times New Roman"/>
              </a:rPr>
              <a:t>9. Common Roles Distribution: </a:t>
            </a:r>
            <a:r>
              <a:rPr lang="en-US" sz="1400" dirty="0">
                <a:latin typeface="+mn-lt"/>
                <a:cs typeface="Times New Roman"/>
              </a:rPr>
              <a:t>The analysis indicates that most individuals occupy </a:t>
            </a:r>
            <a:r>
              <a:rPr lang="en-US" sz="1400" i="1" dirty="0">
                <a:latin typeface="+mn-lt"/>
                <a:cs typeface="Times New Roman"/>
              </a:rPr>
              <a:t>engineering roles</a:t>
            </a:r>
            <a:r>
              <a:rPr lang="en-US" sz="1400" dirty="0">
                <a:latin typeface="+mn-lt"/>
                <a:cs typeface="Times New Roman"/>
              </a:rPr>
              <a:t>, with </a:t>
            </a:r>
            <a:r>
              <a:rPr lang="en-US" sz="1400" i="1" dirty="0">
                <a:latin typeface="+mn-lt"/>
                <a:cs typeface="Times New Roman"/>
              </a:rPr>
              <a:t>developer roles</a:t>
            </a:r>
            <a:r>
              <a:rPr lang="en-US" sz="1400" dirty="0">
                <a:latin typeface="+mn-lt"/>
                <a:cs typeface="Times New Roman"/>
              </a:rPr>
              <a:t> and </a:t>
            </a:r>
            <a:r>
              <a:rPr lang="en-US" sz="1400" i="1" dirty="0">
                <a:latin typeface="+mn-lt"/>
                <a:cs typeface="Times New Roman"/>
              </a:rPr>
              <a:t>analyst roles </a:t>
            </a:r>
            <a:r>
              <a:rPr lang="en-US" sz="1400" dirty="0">
                <a:latin typeface="+mn-lt"/>
                <a:cs typeface="Times New Roman"/>
              </a:rPr>
              <a:t>following.</a:t>
            </a:r>
          </a:p>
          <a:p>
            <a:pPr marL="12700">
              <a:spcBef>
                <a:spcPts val="370"/>
              </a:spcBef>
            </a:pPr>
            <a:r>
              <a:rPr lang="en-US" sz="1400" dirty="0">
                <a:latin typeface="+mn-lt"/>
                <a:cs typeface="Times New Roman"/>
              </a:rPr>
              <a:t>These insights provide a comprehensive overview of the categorical data in your analysis.</a:t>
            </a:r>
            <a:endParaRPr lang="en-IN" sz="1400" dirty="0">
              <a:latin typeface="+mn-lt"/>
              <a:cs typeface="Times New Roman"/>
            </a:endParaRPr>
          </a:p>
        </p:txBody>
      </p:sp>
      <p:pic>
        <p:nvPicPr>
          <p:cNvPr id="8" name="Picture 7">
            <a:extLst>
              <a:ext uri="{FF2B5EF4-FFF2-40B4-BE49-F238E27FC236}">
                <a16:creationId xmlns:a16="http://schemas.microsoft.com/office/drawing/2014/main" id="{5436F7FA-224D-EF46-EFF7-B59BEA0ED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1"/>
            <a:ext cx="5867400" cy="2971800"/>
          </a:xfrm>
          <a:prstGeom prst="rect">
            <a:avLst/>
          </a:prstGeom>
        </p:spPr>
      </p:pic>
      <p:pic>
        <p:nvPicPr>
          <p:cNvPr id="10" name="Picture 9">
            <a:extLst>
              <a:ext uri="{FF2B5EF4-FFF2-40B4-BE49-F238E27FC236}">
                <a16:creationId xmlns:a16="http://schemas.microsoft.com/office/drawing/2014/main" id="{152E5A50-A336-F707-E1B5-BB3FF25C58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314" y="3048000"/>
            <a:ext cx="5685685" cy="3200398"/>
          </a:xfrm>
          <a:prstGeom prst="rect">
            <a:avLst/>
          </a:prstGeom>
        </p:spPr>
      </p:pic>
    </p:spTree>
    <p:extLst>
      <p:ext uri="{BB962C8B-B14F-4D97-AF65-F5344CB8AC3E}">
        <p14:creationId xmlns:p14="http://schemas.microsoft.com/office/powerpoint/2010/main" val="165755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586740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Numerical V/s Numerical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98742" y="979603"/>
            <a:ext cx="6233160" cy="5761834"/>
          </a:xfrm>
          <a:prstGeom prst="rect">
            <a:avLst/>
          </a:prstGeom>
        </p:spPr>
        <p:txBody>
          <a:bodyPr vert="horz" wrap="square" lIns="0" tIns="46990" rIns="0" bIns="0" rtlCol="0">
            <a:spAutoFit/>
          </a:bodyPr>
          <a:lstStyle/>
          <a:p>
            <a:pPr marL="12700">
              <a:spcBef>
                <a:spcPts val="370"/>
              </a:spcBef>
            </a:pPr>
            <a:r>
              <a:rPr lang="en-US" sz="1300" b="1" spc="-10" dirty="0">
                <a:latin typeface="+mn-lt"/>
                <a:cs typeface="Times New Roman"/>
              </a:rPr>
              <a:t>Plotting Graphs like Bar Plot and Box Plot:</a:t>
            </a:r>
          </a:p>
          <a:p>
            <a:pPr marL="12700">
              <a:spcBef>
                <a:spcPts val="370"/>
              </a:spcBef>
            </a:pPr>
            <a:r>
              <a:rPr lang="en-US" sz="1300" spc="-10" dirty="0">
                <a:latin typeface="+mn-lt"/>
                <a:cs typeface="Times New Roman"/>
              </a:rPr>
              <a:t>Here are inferences from the bivariate analysis using numerical vs. numerical bar plots and box plots:</a:t>
            </a:r>
          </a:p>
          <a:p>
            <a:pPr marL="12700">
              <a:spcBef>
                <a:spcPts val="370"/>
              </a:spcBef>
            </a:pPr>
            <a:r>
              <a:rPr lang="en-US" sz="1300" b="1" spc="-10" dirty="0">
                <a:latin typeface="+mn-lt"/>
                <a:cs typeface="Times New Roman"/>
              </a:rPr>
              <a:t>1. Salary vs. College Tier: </a:t>
            </a:r>
          </a:p>
          <a:p>
            <a:pPr marL="12700">
              <a:spcBef>
                <a:spcPts val="370"/>
              </a:spcBef>
            </a:pPr>
            <a:r>
              <a:rPr lang="en-US" sz="1300" spc="-10" dirty="0">
                <a:latin typeface="+mn-lt"/>
                <a:cs typeface="Times New Roman"/>
              </a:rPr>
              <a:t>Individuals who graduated from </a:t>
            </a:r>
            <a:r>
              <a:rPr lang="en-US" sz="1300" i="1" spc="-10" dirty="0">
                <a:latin typeface="+mn-lt"/>
                <a:cs typeface="Times New Roman"/>
              </a:rPr>
              <a:t>college tier 1 </a:t>
            </a:r>
            <a:r>
              <a:rPr lang="en-US" sz="1300" spc="-10" dirty="0">
                <a:latin typeface="+mn-lt"/>
                <a:cs typeface="Times New Roman"/>
              </a:rPr>
              <a:t>have a mean salary of </a:t>
            </a:r>
            <a:r>
              <a:rPr lang="en-US" sz="1300" i="1" spc="-10" dirty="0">
                <a:latin typeface="+mn-lt"/>
                <a:cs typeface="Times New Roman"/>
              </a:rPr>
              <a:t>433,603.0</a:t>
            </a:r>
            <a:r>
              <a:rPr lang="en-US" sz="1300" spc="-10" dirty="0">
                <a:latin typeface="+mn-lt"/>
                <a:cs typeface="Times New Roman"/>
              </a:rPr>
              <a:t>, significantly higher than the mean salary of </a:t>
            </a:r>
            <a:r>
              <a:rPr lang="en-US" sz="1300" i="1" spc="-10" dirty="0">
                <a:latin typeface="+mn-lt"/>
                <a:cs typeface="Times New Roman"/>
              </a:rPr>
              <a:t>296,680.0</a:t>
            </a:r>
            <a:r>
              <a:rPr lang="en-US" sz="1300" spc="-10" dirty="0">
                <a:latin typeface="+mn-lt"/>
                <a:cs typeface="Times New Roman"/>
              </a:rPr>
              <a:t> for those from </a:t>
            </a:r>
            <a:r>
              <a:rPr lang="en-US" sz="1300" i="1" spc="-10" dirty="0">
                <a:latin typeface="+mn-lt"/>
                <a:cs typeface="Times New Roman"/>
              </a:rPr>
              <a:t>college tier 2</a:t>
            </a:r>
            <a:r>
              <a:rPr lang="en-US" sz="1300" spc="-10" dirty="0">
                <a:latin typeface="+mn-lt"/>
                <a:cs typeface="Times New Roman"/>
              </a:rPr>
              <a:t>. This indicates that the tier of the college attended plays a crucial role in salary outcomes.</a:t>
            </a:r>
          </a:p>
          <a:p>
            <a:pPr marL="12700">
              <a:spcBef>
                <a:spcPts val="370"/>
              </a:spcBef>
            </a:pPr>
            <a:r>
              <a:rPr lang="en-US" sz="1300" b="1" spc="-10" dirty="0">
                <a:latin typeface="+mn-lt"/>
                <a:cs typeface="Times New Roman"/>
              </a:rPr>
              <a:t>2. Salary vs. 10th Percentile Scores: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95 and 100 </a:t>
            </a:r>
            <a:r>
              <a:rPr lang="en-US" sz="1300" spc="-10" dirty="0">
                <a:latin typeface="+mn-lt"/>
                <a:cs typeface="Times New Roman"/>
              </a:rPr>
              <a:t>9in the 10th standard have a mean salary of </a:t>
            </a:r>
            <a:r>
              <a:rPr lang="en-US" sz="1300" i="1" spc="-10" dirty="0">
                <a:latin typeface="+mn-lt"/>
                <a:cs typeface="Times New Roman"/>
              </a:rPr>
              <a:t>381,389.1</a:t>
            </a:r>
            <a:r>
              <a:rPr lang="en-US" sz="1300" spc="-10" dirty="0">
                <a:latin typeface="+mn-lt"/>
                <a:cs typeface="Times New Roman"/>
              </a:rPr>
              <a:t>. This is followed by those who scored between </a:t>
            </a:r>
            <a:r>
              <a:rPr lang="en-US" sz="1300" i="1" spc="-10" dirty="0">
                <a:latin typeface="+mn-lt"/>
                <a:cs typeface="Times New Roman"/>
              </a:rPr>
              <a:t>90 and 95</a:t>
            </a:r>
            <a:r>
              <a:rPr lang="en-US" sz="1300" spc="-10" dirty="0">
                <a:latin typeface="+mn-lt"/>
                <a:cs typeface="Times New Roman"/>
              </a:rPr>
              <a:t>, with a mean salary of </a:t>
            </a:r>
            <a:r>
              <a:rPr lang="en-US" sz="1300" i="1" spc="-10" dirty="0">
                <a:latin typeface="+mn-lt"/>
                <a:cs typeface="Times New Roman"/>
              </a:rPr>
              <a:t>364,318.5</a:t>
            </a:r>
            <a:r>
              <a:rPr lang="en-US" sz="1300" spc="-10" dirty="0">
                <a:latin typeface="+mn-lt"/>
                <a:cs typeface="Times New Roman"/>
              </a:rPr>
              <a:t>, and individuals who scored between </a:t>
            </a:r>
            <a:r>
              <a:rPr lang="en-US" sz="1300" i="1" spc="-10" dirty="0">
                <a:latin typeface="+mn-lt"/>
                <a:cs typeface="Times New Roman"/>
              </a:rPr>
              <a:t>85 and 90</a:t>
            </a:r>
            <a:r>
              <a:rPr lang="en-US" sz="1300" spc="-10" dirty="0">
                <a:latin typeface="+mn-lt"/>
                <a:cs typeface="Times New Roman"/>
              </a:rPr>
              <a:t>, who have a mean salary of </a:t>
            </a:r>
            <a:r>
              <a:rPr lang="en-US" sz="1300" i="1" spc="-10" dirty="0">
                <a:latin typeface="+mn-lt"/>
                <a:cs typeface="Times New Roman"/>
              </a:rPr>
              <a:t>349,674.2</a:t>
            </a:r>
            <a:r>
              <a:rPr lang="en-US" sz="1300" spc="-10" dirty="0">
                <a:latin typeface="+mn-lt"/>
                <a:cs typeface="Times New Roman"/>
              </a:rPr>
              <a:t>. The results suggest that higher 10th percentile scores are associated with higher salaries.</a:t>
            </a:r>
          </a:p>
          <a:p>
            <a:pPr marL="12700">
              <a:spcBef>
                <a:spcPts val="370"/>
              </a:spcBef>
            </a:pPr>
            <a:r>
              <a:rPr lang="en-US" sz="1300" b="1" spc="-10" dirty="0">
                <a:latin typeface="+mn-lt"/>
                <a:cs typeface="Times New Roman"/>
              </a:rPr>
              <a:t>3. Salary vs. 12th Percentile Scores: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95 and 100 </a:t>
            </a:r>
            <a:r>
              <a:rPr lang="en-US" sz="1300" spc="-10" dirty="0">
                <a:latin typeface="+mn-lt"/>
                <a:cs typeface="Times New Roman"/>
              </a:rPr>
              <a:t>in the 12th standard have a mean salary of </a:t>
            </a:r>
            <a:r>
              <a:rPr lang="en-US" sz="1300" i="1" spc="-10" dirty="0">
                <a:latin typeface="+mn-lt"/>
                <a:cs typeface="Times New Roman"/>
              </a:rPr>
              <a:t>375,353.0</a:t>
            </a:r>
            <a:r>
              <a:rPr lang="en-US" sz="1300" spc="-10" dirty="0">
                <a:latin typeface="+mn-lt"/>
                <a:cs typeface="Times New Roman"/>
              </a:rPr>
              <a:t>. Following this, those who scored between </a:t>
            </a:r>
            <a:r>
              <a:rPr lang="en-US" sz="1300" i="1" spc="-10" dirty="0">
                <a:latin typeface="+mn-lt"/>
                <a:cs typeface="Times New Roman"/>
              </a:rPr>
              <a:t>90 and 95 </a:t>
            </a:r>
            <a:r>
              <a:rPr lang="en-US" sz="1300" spc="-10" dirty="0">
                <a:latin typeface="+mn-lt"/>
                <a:cs typeface="Times New Roman"/>
              </a:rPr>
              <a:t>have a mean salary of </a:t>
            </a:r>
            <a:r>
              <a:rPr lang="en-US" sz="1300" i="1" spc="-10" dirty="0">
                <a:latin typeface="+mn-lt"/>
                <a:cs typeface="Times New Roman"/>
              </a:rPr>
              <a:t>365,657.0</a:t>
            </a:r>
            <a:r>
              <a:rPr lang="en-US" sz="1300" spc="-10" dirty="0">
                <a:latin typeface="+mn-lt"/>
                <a:cs typeface="Times New Roman"/>
              </a:rPr>
              <a:t>, while individuals who scored between </a:t>
            </a:r>
            <a:r>
              <a:rPr lang="en-US" sz="1300" i="1" spc="-10" dirty="0">
                <a:latin typeface="+mn-lt"/>
                <a:cs typeface="Times New Roman"/>
              </a:rPr>
              <a:t>85 and 90 </a:t>
            </a:r>
            <a:r>
              <a:rPr lang="en-US" sz="1300" spc="-10" dirty="0">
                <a:latin typeface="+mn-lt"/>
                <a:cs typeface="Times New Roman"/>
              </a:rPr>
              <a:t>have a mean salary of </a:t>
            </a:r>
            <a:r>
              <a:rPr lang="en-US" sz="1300" i="1" spc="-10" dirty="0">
                <a:latin typeface="+mn-lt"/>
                <a:cs typeface="Times New Roman"/>
              </a:rPr>
              <a:t>346,078.0</a:t>
            </a:r>
            <a:r>
              <a:rPr lang="en-US" sz="1300" spc="-10" dirty="0">
                <a:latin typeface="+mn-lt"/>
                <a:cs typeface="Times New Roman"/>
              </a:rPr>
              <a:t>. This indicates a similar trend as with the 10th percentile scores, where higher performance correlates with increased salary levels.</a:t>
            </a:r>
          </a:p>
          <a:p>
            <a:pPr marL="12700">
              <a:spcBef>
                <a:spcPts val="370"/>
              </a:spcBef>
            </a:pPr>
            <a:r>
              <a:rPr lang="en-US" sz="1300" b="1" spc="-10" dirty="0">
                <a:latin typeface="+mn-lt"/>
                <a:cs typeface="Times New Roman"/>
              </a:rPr>
              <a:t>4. Salary vs. College GPA: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85 and 90 </a:t>
            </a:r>
            <a:r>
              <a:rPr lang="en-US" sz="1300" spc="-10" dirty="0">
                <a:latin typeface="+mn-lt"/>
                <a:cs typeface="Times New Roman"/>
              </a:rPr>
              <a:t>in college GPA have a mean salary of </a:t>
            </a:r>
            <a:r>
              <a:rPr lang="en-US" sz="1300" i="1" spc="-10" dirty="0">
                <a:latin typeface="+mn-lt"/>
                <a:cs typeface="Times New Roman"/>
              </a:rPr>
              <a:t>370,042.0</a:t>
            </a:r>
            <a:r>
              <a:rPr lang="en-US" sz="1300" spc="-10" dirty="0">
                <a:latin typeface="+mn-lt"/>
                <a:cs typeface="Times New Roman"/>
              </a:rPr>
              <a:t>. This is followed by those who scored between </a:t>
            </a:r>
            <a:r>
              <a:rPr lang="en-US" sz="1300" i="1" spc="-10" dirty="0">
                <a:latin typeface="+mn-lt"/>
                <a:cs typeface="Times New Roman"/>
              </a:rPr>
              <a:t>80 and 85</a:t>
            </a:r>
            <a:r>
              <a:rPr lang="en-US" sz="1300" spc="-10" dirty="0">
                <a:latin typeface="+mn-lt"/>
                <a:cs typeface="Times New Roman"/>
              </a:rPr>
              <a:t>, with a mean salary of </a:t>
            </a:r>
            <a:r>
              <a:rPr lang="en-US" sz="1300" i="1" spc="-10" dirty="0">
                <a:latin typeface="+mn-lt"/>
                <a:cs typeface="Times New Roman"/>
              </a:rPr>
              <a:t>348,780.0</a:t>
            </a:r>
            <a:r>
              <a:rPr lang="en-US" sz="1300" spc="-10" dirty="0">
                <a:latin typeface="+mn-lt"/>
                <a:cs typeface="Times New Roman"/>
              </a:rPr>
              <a:t>, and individuals who scored between </a:t>
            </a:r>
            <a:r>
              <a:rPr lang="en-US" sz="1300" i="1" spc="-10" dirty="0">
                <a:latin typeface="+mn-lt"/>
                <a:cs typeface="Times New Roman"/>
              </a:rPr>
              <a:t>90 and 95</a:t>
            </a:r>
            <a:r>
              <a:rPr lang="en-US" sz="1300" spc="-10" dirty="0">
                <a:latin typeface="+mn-lt"/>
                <a:cs typeface="Times New Roman"/>
              </a:rPr>
              <a:t>, who have a mean salary of </a:t>
            </a:r>
            <a:r>
              <a:rPr lang="en-US" sz="1300" i="1" spc="-10" dirty="0">
                <a:latin typeface="+mn-lt"/>
                <a:cs typeface="Times New Roman"/>
              </a:rPr>
              <a:t>347,750.0</a:t>
            </a:r>
            <a:r>
              <a:rPr lang="en-US" sz="1300" spc="-10" dirty="0">
                <a:latin typeface="+mn-lt"/>
                <a:cs typeface="Times New Roman"/>
              </a:rPr>
              <a:t>. This suggests that better GPA performance in college is also linked to higher salary outcomes.</a:t>
            </a:r>
          </a:p>
          <a:p>
            <a:pPr marL="12700">
              <a:spcBef>
                <a:spcPts val="370"/>
              </a:spcBef>
            </a:pPr>
            <a:r>
              <a:rPr lang="en-US" sz="1300" spc="-10" dirty="0">
                <a:latin typeface="+mn-lt"/>
                <a:cs typeface="Times New Roman"/>
              </a:rPr>
              <a:t>These analyses provide insight into how educational performance and college quality are associated with salary outcomes in your dataset.</a:t>
            </a:r>
          </a:p>
        </p:txBody>
      </p:sp>
      <p:pic>
        <p:nvPicPr>
          <p:cNvPr id="12" name="Picture 11">
            <a:extLst>
              <a:ext uri="{FF2B5EF4-FFF2-40B4-BE49-F238E27FC236}">
                <a16:creationId xmlns:a16="http://schemas.microsoft.com/office/drawing/2014/main" id="{C0D48EFF-2AA6-4AF5-06D1-E058553BF4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4493" y="0"/>
            <a:ext cx="5257799" cy="3047999"/>
          </a:xfrm>
          <a:prstGeom prst="rect">
            <a:avLst/>
          </a:prstGeom>
        </p:spPr>
      </p:pic>
      <p:pic>
        <p:nvPicPr>
          <p:cNvPr id="14" name="Picture 13">
            <a:extLst>
              <a:ext uri="{FF2B5EF4-FFF2-40B4-BE49-F238E27FC236}">
                <a16:creationId xmlns:a16="http://schemas.microsoft.com/office/drawing/2014/main" id="{79718F2C-4389-A9E5-2D0D-7B88ABCE2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4493" y="3200400"/>
            <a:ext cx="5257799" cy="3048000"/>
          </a:xfrm>
          <a:prstGeom prst="rect">
            <a:avLst/>
          </a:prstGeom>
        </p:spPr>
      </p:pic>
    </p:spTree>
    <p:extLst>
      <p:ext uri="{BB962C8B-B14F-4D97-AF65-F5344CB8AC3E}">
        <p14:creationId xmlns:p14="http://schemas.microsoft.com/office/powerpoint/2010/main" val="161538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 y="371792"/>
            <a:ext cx="605028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Numerical V/s Categorical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98742" y="979603"/>
            <a:ext cx="6233160" cy="5361724"/>
          </a:xfrm>
          <a:prstGeom prst="rect">
            <a:avLst/>
          </a:prstGeom>
        </p:spPr>
        <p:txBody>
          <a:bodyPr vert="horz" wrap="square" lIns="0" tIns="46990" rIns="0" bIns="0" rtlCol="0">
            <a:spAutoFit/>
          </a:bodyPr>
          <a:lstStyle/>
          <a:p>
            <a:pPr marL="12700">
              <a:spcBef>
                <a:spcPts val="370"/>
              </a:spcBef>
            </a:pPr>
            <a:r>
              <a:rPr lang="en-US" sz="1400" b="1" spc="-10" dirty="0">
                <a:latin typeface="+mn-lt"/>
                <a:cs typeface="Times New Roman"/>
              </a:rPr>
              <a:t>Plotting Graphs like Bar Plot and Box Plot:</a:t>
            </a:r>
          </a:p>
          <a:p>
            <a:pPr marL="12700">
              <a:spcBef>
                <a:spcPts val="370"/>
              </a:spcBef>
            </a:pPr>
            <a:r>
              <a:rPr lang="en-US" sz="1400" spc="-10" dirty="0">
                <a:latin typeface="+mn-lt"/>
                <a:cs typeface="Times New Roman"/>
              </a:rPr>
              <a:t>Here are inferences from the bivariate analysis of numerical vs. categorical variables using bar plots and box plots:</a:t>
            </a:r>
          </a:p>
          <a:p>
            <a:pPr marL="12700">
              <a:spcBef>
                <a:spcPts val="370"/>
              </a:spcBef>
            </a:pPr>
            <a:r>
              <a:rPr lang="en-US" sz="1400" b="1" spc="-10" dirty="0">
                <a:latin typeface="+mn-lt"/>
                <a:cs typeface="Times New Roman"/>
              </a:rPr>
              <a:t>1. Salary vs. Common Role: </a:t>
            </a:r>
          </a:p>
          <a:p>
            <a:pPr marL="12700">
              <a:spcBef>
                <a:spcPts val="370"/>
              </a:spcBef>
            </a:pPr>
            <a:r>
              <a:rPr lang="en-US" sz="1400" i="1" spc="-10" dirty="0">
                <a:latin typeface="+mn-lt"/>
                <a:cs typeface="Times New Roman"/>
              </a:rPr>
              <a:t>Managerial roles </a:t>
            </a:r>
            <a:r>
              <a:rPr lang="en-US" sz="1400" spc="-10" dirty="0">
                <a:latin typeface="+mn-lt"/>
                <a:cs typeface="Times New Roman"/>
              </a:rPr>
              <a:t>have the highest mean salary of </a:t>
            </a:r>
            <a:r>
              <a:rPr lang="en-US" sz="1400" i="1" spc="-10" dirty="0">
                <a:latin typeface="+mn-lt"/>
                <a:cs typeface="Times New Roman"/>
              </a:rPr>
              <a:t>395,348.0</a:t>
            </a:r>
            <a:r>
              <a:rPr lang="en-US" sz="1400" spc="-10" dirty="0">
                <a:latin typeface="+mn-lt"/>
                <a:cs typeface="Times New Roman"/>
              </a:rPr>
              <a:t>. This is followed by </a:t>
            </a:r>
            <a:r>
              <a:rPr lang="en-US" sz="1400" i="1" spc="-10" dirty="0">
                <a:latin typeface="+mn-lt"/>
                <a:cs typeface="Times New Roman"/>
              </a:rPr>
              <a:t>research and development roles</a:t>
            </a:r>
            <a:r>
              <a:rPr lang="en-US" sz="1400" spc="-10" dirty="0">
                <a:latin typeface="+mn-lt"/>
                <a:cs typeface="Times New Roman"/>
              </a:rPr>
              <a:t>, with a mean salary of </a:t>
            </a:r>
            <a:r>
              <a:rPr lang="en-US" sz="1400" i="1" spc="-10" dirty="0">
                <a:latin typeface="+mn-lt"/>
                <a:cs typeface="Times New Roman"/>
              </a:rPr>
              <a:t>350,909.0</a:t>
            </a:r>
            <a:r>
              <a:rPr lang="en-US" sz="1400" spc="-10" dirty="0">
                <a:latin typeface="+mn-lt"/>
                <a:cs typeface="Times New Roman"/>
              </a:rPr>
              <a:t>. </a:t>
            </a:r>
            <a:r>
              <a:rPr lang="en-US" sz="1400" i="1" spc="-10" dirty="0">
                <a:latin typeface="+mn-lt"/>
                <a:cs typeface="Times New Roman"/>
              </a:rPr>
              <a:t>Engineering roles </a:t>
            </a:r>
            <a:r>
              <a:rPr lang="en-US" sz="1400" spc="-10" dirty="0">
                <a:latin typeface="+mn-lt"/>
                <a:cs typeface="Times New Roman"/>
              </a:rPr>
              <a:t>come in third, with a mean salary of</a:t>
            </a:r>
            <a:r>
              <a:rPr lang="en-US" sz="1400" i="1" spc="-10" dirty="0">
                <a:latin typeface="+mn-lt"/>
                <a:cs typeface="Times New Roman"/>
              </a:rPr>
              <a:t> 329,139.1</a:t>
            </a:r>
            <a:r>
              <a:rPr lang="en-US" sz="1400" spc="-10" dirty="0">
                <a:latin typeface="+mn-lt"/>
                <a:cs typeface="Times New Roman"/>
              </a:rPr>
              <a:t>, indicating that individuals in managerial and research positions tend to earn more than those in engineering roles.</a:t>
            </a:r>
          </a:p>
          <a:p>
            <a:pPr marL="12700">
              <a:spcBef>
                <a:spcPts val="370"/>
              </a:spcBef>
            </a:pPr>
            <a:r>
              <a:rPr lang="en-US" sz="1400" b="1" spc="-10" dirty="0">
                <a:latin typeface="+mn-lt"/>
                <a:cs typeface="Times New Roman"/>
              </a:rPr>
              <a:t>2. Salary vs. Specialization: </a:t>
            </a:r>
            <a:r>
              <a:rPr lang="en-US" sz="1400" i="1" spc="-10" dirty="0">
                <a:latin typeface="+mn-lt"/>
                <a:cs typeface="Times New Roman"/>
              </a:rPr>
              <a:t>Civil engineers </a:t>
            </a:r>
            <a:r>
              <a:rPr lang="en-US" sz="1400" spc="-10" dirty="0">
                <a:latin typeface="+mn-lt"/>
                <a:cs typeface="Times New Roman"/>
              </a:rPr>
              <a:t>have the highest mean salary, at </a:t>
            </a:r>
            <a:r>
              <a:rPr lang="en-US" sz="1400" i="1" spc="-10" dirty="0">
                <a:latin typeface="+mn-lt"/>
                <a:cs typeface="Times New Roman"/>
              </a:rPr>
              <a:t>370,000.0</a:t>
            </a:r>
            <a:r>
              <a:rPr lang="en-US" sz="1400" spc="-10" dirty="0">
                <a:latin typeface="+mn-lt"/>
                <a:cs typeface="Times New Roman"/>
              </a:rPr>
              <a:t>, followed by </a:t>
            </a:r>
            <a:r>
              <a:rPr lang="en-US" sz="1400" i="1" spc="-10" dirty="0">
                <a:latin typeface="+mn-lt"/>
                <a:cs typeface="Times New Roman"/>
              </a:rPr>
              <a:t>computer science engineers</a:t>
            </a:r>
            <a:r>
              <a:rPr lang="en-US" sz="1400" spc="-10" dirty="0">
                <a:latin typeface="+mn-lt"/>
                <a:cs typeface="Times New Roman"/>
              </a:rPr>
              <a:t>, with a mean salary of</a:t>
            </a:r>
            <a:r>
              <a:rPr lang="en-US" sz="1400" i="1" spc="-10" dirty="0">
                <a:latin typeface="+mn-lt"/>
                <a:cs typeface="Times New Roman"/>
              </a:rPr>
              <a:t> 311,437.6</a:t>
            </a:r>
            <a:r>
              <a:rPr lang="en-US" sz="1400" spc="-10" dirty="0">
                <a:latin typeface="+mn-lt"/>
                <a:cs typeface="Times New Roman"/>
              </a:rPr>
              <a:t>. </a:t>
            </a:r>
            <a:r>
              <a:rPr lang="en-US" sz="1400" i="1" spc="-10" dirty="0">
                <a:latin typeface="+mn-lt"/>
                <a:cs typeface="Times New Roman"/>
              </a:rPr>
              <a:t>Mechanical engineers </a:t>
            </a:r>
            <a:r>
              <a:rPr lang="en-US" sz="1400" spc="-10" dirty="0">
                <a:latin typeface="+mn-lt"/>
                <a:cs typeface="Times New Roman"/>
              </a:rPr>
              <a:t>rank third, with a mean salary of </a:t>
            </a:r>
            <a:r>
              <a:rPr lang="en-US" sz="1400" i="1" spc="-10" dirty="0">
                <a:latin typeface="+mn-lt"/>
                <a:cs typeface="Times New Roman"/>
              </a:rPr>
              <a:t>310,271.4</a:t>
            </a:r>
            <a:r>
              <a:rPr lang="en-US" sz="1400" spc="-10" dirty="0">
                <a:latin typeface="+mn-lt"/>
                <a:cs typeface="Times New Roman"/>
              </a:rPr>
              <a:t>, suggesting that specialization in civil engineering leads to higher salary outcomes compared to other fields.</a:t>
            </a:r>
          </a:p>
          <a:p>
            <a:pPr marL="12700">
              <a:spcBef>
                <a:spcPts val="370"/>
              </a:spcBef>
            </a:pPr>
            <a:r>
              <a:rPr lang="en-US" sz="1400" b="1" spc="-10" dirty="0">
                <a:latin typeface="+mn-lt"/>
                <a:cs typeface="Times New Roman"/>
              </a:rPr>
              <a:t>3. Salary vs. Degree: </a:t>
            </a:r>
            <a:r>
              <a:rPr lang="en-US" sz="1400" spc="-10" dirty="0">
                <a:latin typeface="+mn-lt"/>
                <a:cs typeface="Times New Roman"/>
              </a:rPr>
              <a:t>Individuals with an </a:t>
            </a:r>
            <a:r>
              <a:rPr lang="en-US" sz="1400" i="1" spc="-10" dirty="0" err="1">
                <a:latin typeface="+mn-lt"/>
                <a:cs typeface="Times New Roman"/>
              </a:rPr>
              <a:t>M.Tech</a:t>
            </a:r>
            <a:r>
              <a:rPr lang="en-US" sz="1400" i="1" spc="-10" dirty="0">
                <a:latin typeface="+mn-lt"/>
                <a:cs typeface="Times New Roman"/>
              </a:rPr>
              <a:t>/M.E degree </a:t>
            </a:r>
            <a:r>
              <a:rPr lang="en-US" sz="1400" spc="-10" dirty="0">
                <a:latin typeface="+mn-lt"/>
                <a:cs typeface="Times New Roman"/>
              </a:rPr>
              <a:t>have a mean salary of</a:t>
            </a:r>
            <a:r>
              <a:rPr lang="en-US" sz="1400" i="1" spc="-10" dirty="0">
                <a:latin typeface="+mn-lt"/>
                <a:cs typeface="Times New Roman"/>
              </a:rPr>
              <a:t> 340,109.7</a:t>
            </a:r>
            <a:r>
              <a:rPr lang="en-US" sz="1400" spc="-10" dirty="0">
                <a:latin typeface="+mn-lt"/>
                <a:cs typeface="Times New Roman"/>
              </a:rPr>
              <a:t>, making them the highest earners. This is followed by those with a </a:t>
            </a:r>
            <a:r>
              <a:rPr lang="en-US" sz="1400" i="1" spc="-10" dirty="0" err="1">
                <a:latin typeface="+mn-lt"/>
                <a:cs typeface="Times New Roman"/>
              </a:rPr>
              <a:t>B.Tech</a:t>
            </a:r>
            <a:r>
              <a:rPr lang="en-US" sz="1400" i="1" spc="-10" dirty="0">
                <a:latin typeface="+mn-lt"/>
                <a:cs typeface="Times New Roman"/>
              </a:rPr>
              <a:t>/B.E degree</a:t>
            </a:r>
            <a:r>
              <a:rPr lang="en-US" sz="1400" spc="-10" dirty="0">
                <a:latin typeface="+mn-lt"/>
                <a:cs typeface="Times New Roman"/>
              </a:rPr>
              <a:t>, with a mean salary of </a:t>
            </a:r>
            <a:r>
              <a:rPr lang="en-US" sz="1400" i="1" spc="-10" dirty="0">
                <a:latin typeface="+mn-lt"/>
                <a:cs typeface="Times New Roman"/>
              </a:rPr>
              <a:t>308,767.3</a:t>
            </a:r>
            <a:r>
              <a:rPr lang="en-US" sz="1400" spc="-10" dirty="0">
                <a:latin typeface="+mn-lt"/>
                <a:cs typeface="Times New Roman"/>
              </a:rPr>
              <a:t>. </a:t>
            </a:r>
            <a:r>
              <a:rPr lang="en-US" sz="1400" i="1" spc="-10" dirty="0">
                <a:latin typeface="+mn-lt"/>
                <a:cs typeface="Times New Roman"/>
              </a:rPr>
              <a:t>MCA degree </a:t>
            </a:r>
            <a:r>
              <a:rPr lang="en-US" sz="1400" spc="-10" dirty="0">
                <a:latin typeface="+mn-lt"/>
                <a:cs typeface="Times New Roman"/>
              </a:rPr>
              <a:t>holders rank third, with a mean salary of </a:t>
            </a:r>
            <a:r>
              <a:rPr lang="en-US" sz="1400" i="1" spc="-10" dirty="0">
                <a:latin typeface="+mn-lt"/>
                <a:cs typeface="Times New Roman"/>
              </a:rPr>
              <a:t>270,663.7</a:t>
            </a:r>
            <a:r>
              <a:rPr lang="en-US" sz="1400" spc="-10" dirty="0">
                <a:latin typeface="+mn-lt"/>
                <a:cs typeface="Times New Roman"/>
              </a:rPr>
              <a:t>, indicating that advanced degrees generally lead to higher salaries.</a:t>
            </a:r>
          </a:p>
          <a:p>
            <a:pPr marL="12700">
              <a:spcBef>
                <a:spcPts val="370"/>
              </a:spcBef>
            </a:pPr>
            <a:r>
              <a:rPr lang="en-US" sz="1400" b="1" spc="-10" dirty="0">
                <a:latin typeface="+mn-lt"/>
                <a:cs typeface="Times New Roman"/>
              </a:rPr>
              <a:t>4. Salary vs. Gender: </a:t>
            </a:r>
            <a:r>
              <a:rPr lang="en-US" sz="1400" i="1" spc="-10" dirty="0">
                <a:latin typeface="+mn-lt"/>
                <a:cs typeface="Times New Roman"/>
              </a:rPr>
              <a:t>Male employees </a:t>
            </a:r>
            <a:r>
              <a:rPr lang="en-US" sz="1400" spc="-10" dirty="0">
                <a:latin typeface="+mn-lt"/>
                <a:cs typeface="Times New Roman"/>
              </a:rPr>
              <a:t>have a higher mean salary of </a:t>
            </a:r>
            <a:r>
              <a:rPr lang="en-US" sz="1400" i="1" spc="-10" dirty="0">
                <a:latin typeface="+mn-lt"/>
                <a:cs typeface="Times New Roman"/>
              </a:rPr>
              <a:t>311,416.9, </a:t>
            </a:r>
            <a:r>
              <a:rPr lang="en-US" sz="1400" spc="-10" dirty="0">
                <a:latin typeface="+mn-lt"/>
                <a:cs typeface="Times New Roman"/>
              </a:rPr>
              <a:t>while </a:t>
            </a:r>
            <a:r>
              <a:rPr lang="en-US" sz="1400" i="1" spc="-10" dirty="0">
                <a:latin typeface="+mn-lt"/>
                <a:cs typeface="Times New Roman"/>
              </a:rPr>
              <a:t>female employees</a:t>
            </a:r>
            <a:r>
              <a:rPr lang="en-US" sz="1400" spc="-10" dirty="0">
                <a:latin typeface="+mn-lt"/>
                <a:cs typeface="Times New Roman"/>
              </a:rPr>
              <a:t> have a mean salary of </a:t>
            </a:r>
            <a:r>
              <a:rPr lang="en-US" sz="1400" i="1" spc="-10" dirty="0">
                <a:latin typeface="+mn-lt"/>
                <a:cs typeface="Times New Roman"/>
              </a:rPr>
              <a:t>292,564.0</a:t>
            </a:r>
            <a:r>
              <a:rPr lang="en-US" sz="1400" spc="-10" dirty="0">
                <a:latin typeface="+mn-lt"/>
                <a:cs typeface="Times New Roman"/>
              </a:rPr>
              <a:t>. This suggests a gender disparity in earnings, with male employees earning more on average than their female counterparts.</a:t>
            </a:r>
          </a:p>
          <a:p>
            <a:pPr marL="12700">
              <a:spcBef>
                <a:spcPts val="370"/>
              </a:spcBef>
            </a:pPr>
            <a:r>
              <a:rPr lang="en-US" sz="1400" spc="-10" dirty="0">
                <a:latin typeface="+mn-lt"/>
                <a:cs typeface="Times New Roman"/>
              </a:rPr>
              <a:t>These inferences provide insights into how roles, specialization, education, and gender impact salary levels in your dataset.</a:t>
            </a:r>
          </a:p>
        </p:txBody>
      </p:sp>
      <p:pic>
        <p:nvPicPr>
          <p:cNvPr id="6" name="Picture 5">
            <a:extLst>
              <a:ext uri="{FF2B5EF4-FFF2-40B4-BE49-F238E27FC236}">
                <a16:creationId xmlns:a16="http://schemas.microsoft.com/office/drawing/2014/main" id="{1B7E9FC8-AEB7-1A5B-9538-27DEF12690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0058" y="0"/>
            <a:ext cx="5257800" cy="2819396"/>
          </a:xfrm>
          <a:prstGeom prst="rect">
            <a:avLst/>
          </a:prstGeom>
        </p:spPr>
      </p:pic>
      <p:pic>
        <p:nvPicPr>
          <p:cNvPr id="10" name="Picture 9">
            <a:extLst>
              <a:ext uri="{FF2B5EF4-FFF2-40B4-BE49-F238E27FC236}">
                <a16:creationId xmlns:a16="http://schemas.microsoft.com/office/drawing/2014/main" id="{FCE22C0E-A65A-93C0-D312-3804A7EB4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458" y="2895600"/>
            <a:ext cx="5257800" cy="3200400"/>
          </a:xfrm>
          <a:prstGeom prst="rect">
            <a:avLst/>
          </a:prstGeom>
        </p:spPr>
      </p:pic>
    </p:spTree>
    <p:extLst>
      <p:ext uri="{BB962C8B-B14F-4D97-AF65-F5344CB8AC3E}">
        <p14:creationId xmlns:p14="http://schemas.microsoft.com/office/powerpoint/2010/main" val="312921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 y="371792"/>
            <a:ext cx="605028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Categorical V/s Categorical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124142" y="1524000"/>
            <a:ext cx="6233160" cy="4048544"/>
          </a:xfrm>
          <a:prstGeom prst="rect">
            <a:avLst/>
          </a:prstGeom>
        </p:spPr>
        <p:txBody>
          <a:bodyPr vert="horz" wrap="square" lIns="0" tIns="46990" rIns="0" bIns="0" rtlCol="0">
            <a:spAutoFit/>
          </a:bodyPr>
          <a:lstStyle/>
          <a:p>
            <a:pPr marL="12700">
              <a:spcBef>
                <a:spcPts val="370"/>
              </a:spcBef>
            </a:pPr>
            <a:r>
              <a:rPr lang="en-US" sz="1600" b="1" spc="-10" dirty="0">
                <a:latin typeface="+mn-lt"/>
                <a:cs typeface="Times New Roman"/>
              </a:rPr>
              <a:t>Plotting Graphs like Stacked Bar Plot:</a:t>
            </a:r>
          </a:p>
          <a:p>
            <a:pPr marL="12700">
              <a:spcBef>
                <a:spcPts val="370"/>
              </a:spcBef>
            </a:pPr>
            <a:r>
              <a:rPr lang="en-US" sz="1600" spc="-10" dirty="0">
                <a:latin typeface="+mn-lt"/>
                <a:cs typeface="Times New Roman"/>
              </a:rPr>
              <a:t>Here are inferences from the bivariate analysis of categorical vs. categorical variables:</a:t>
            </a:r>
          </a:p>
          <a:p>
            <a:pPr marL="12700">
              <a:spcBef>
                <a:spcPts val="370"/>
              </a:spcBef>
            </a:pPr>
            <a:r>
              <a:rPr lang="en-US" sz="1600" b="1" spc="-10" dirty="0">
                <a:latin typeface="+mn-lt"/>
                <a:cs typeface="Times New Roman"/>
              </a:rPr>
              <a:t>1. Specialization vs. Common Role: </a:t>
            </a:r>
          </a:p>
          <a:p>
            <a:pPr marL="12700">
              <a:spcBef>
                <a:spcPts val="370"/>
              </a:spcBef>
            </a:pPr>
            <a:r>
              <a:rPr lang="en-US" sz="1600" spc="-10" dirty="0">
                <a:latin typeface="+mn-lt"/>
                <a:cs typeface="Times New Roman"/>
              </a:rPr>
              <a:t>Most of the </a:t>
            </a:r>
            <a:r>
              <a:rPr lang="en-US" sz="1600" i="1" spc="-10" dirty="0">
                <a:latin typeface="+mn-lt"/>
                <a:cs typeface="Times New Roman"/>
              </a:rPr>
              <a:t>engineering roles </a:t>
            </a:r>
            <a:r>
              <a:rPr lang="en-US" sz="1600" spc="-10" dirty="0">
                <a:latin typeface="+mn-lt"/>
                <a:cs typeface="Times New Roman"/>
              </a:rPr>
              <a:t>are held by students specializing in </a:t>
            </a:r>
            <a:r>
              <a:rPr lang="en-US" sz="1600" i="1" spc="-10" dirty="0">
                <a:latin typeface="+mn-lt"/>
                <a:cs typeface="Times New Roman"/>
              </a:rPr>
              <a:t>Computer Science Engineering (CSE), </a:t>
            </a:r>
            <a:r>
              <a:rPr lang="en-US" sz="1600" spc="-10" dirty="0">
                <a:latin typeface="+mn-lt"/>
                <a:cs typeface="Times New Roman"/>
              </a:rPr>
              <a:t>followed by those specializing in </a:t>
            </a:r>
            <a:r>
              <a:rPr lang="en-US" sz="1600" i="1" spc="-10" dirty="0">
                <a:latin typeface="+mn-lt"/>
                <a:cs typeface="Times New Roman"/>
              </a:rPr>
              <a:t>Electronics and Telecommunication Engineering (ENTC). </a:t>
            </a:r>
            <a:r>
              <a:rPr lang="en-US" sz="1600" spc="-10" dirty="0">
                <a:latin typeface="+mn-lt"/>
                <a:cs typeface="Times New Roman"/>
              </a:rPr>
              <a:t>The same pattern is observed for </a:t>
            </a:r>
            <a:r>
              <a:rPr lang="en-US" sz="1600" i="1" spc="-10" dirty="0">
                <a:latin typeface="+mn-lt"/>
                <a:cs typeface="Times New Roman"/>
              </a:rPr>
              <a:t>developer roles</a:t>
            </a:r>
            <a:r>
              <a:rPr lang="en-US" sz="1600" spc="-10" dirty="0">
                <a:latin typeface="+mn-lt"/>
                <a:cs typeface="Times New Roman"/>
              </a:rPr>
              <a:t>, where </a:t>
            </a:r>
            <a:r>
              <a:rPr lang="en-US" sz="1600" i="1" spc="-10" dirty="0">
                <a:latin typeface="+mn-lt"/>
                <a:cs typeface="Times New Roman"/>
              </a:rPr>
              <a:t>CSE students </a:t>
            </a:r>
            <a:r>
              <a:rPr lang="en-US" sz="1600" spc="-10" dirty="0">
                <a:latin typeface="+mn-lt"/>
                <a:cs typeface="Times New Roman"/>
              </a:rPr>
              <a:t>dominate, followed by </a:t>
            </a:r>
            <a:r>
              <a:rPr lang="en-US" sz="1600" i="1" spc="-10" dirty="0">
                <a:latin typeface="+mn-lt"/>
                <a:cs typeface="Times New Roman"/>
              </a:rPr>
              <a:t>ENTC students</a:t>
            </a:r>
            <a:r>
              <a:rPr lang="en-US" sz="1600" spc="-10" dirty="0">
                <a:latin typeface="+mn-lt"/>
                <a:cs typeface="Times New Roman"/>
              </a:rPr>
              <a:t>.</a:t>
            </a:r>
          </a:p>
          <a:p>
            <a:pPr marL="12700">
              <a:spcBef>
                <a:spcPts val="370"/>
              </a:spcBef>
            </a:pPr>
            <a:r>
              <a:rPr lang="en-US" sz="1600" b="1" spc="-10" dirty="0">
                <a:latin typeface="+mn-lt"/>
                <a:cs typeface="Times New Roman"/>
              </a:rPr>
              <a:t>2. Degree vs. Specialization: </a:t>
            </a:r>
          </a:p>
          <a:p>
            <a:pPr marL="12700">
              <a:spcBef>
                <a:spcPts val="370"/>
              </a:spcBef>
            </a:pPr>
            <a:r>
              <a:rPr lang="en-US" sz="1600" spc="-10" dirty="0">
                <a:latin typeface="+mn-lt"/>
                <a:cs typeface="Times New Roman"/>
              </a:rPr>
              <a:t>A majority of individuals who pursued a </a:t>
            </a:r>
            <a:r>
              <a:rPr lang="en-US" sz="1600" i="1" spc="-10" dirty="0" err="1">
                <a:latin typeface="+mn-lt"/>
                <a:cs typeface="Times New Roman"/>
              </a:rPr>
              <a:t>B.Tech</a:t>
            </a:r>
            <a:r>
              <a:rPr lang="en-US" sz="1600" i="1" spc="-10" dirty="0">
                <a:latin typeface="+mn-lt"/>
                <a:cs typeface="Times New Roman"/>
              </a:rPr>
              <a:t>/B.E degree</a:t>
            </a:r>
            <a:r>
              <a:rPr lang="en-US" sz="1600" spc="-10" dirty="0">
                <a:latin typeface="+mn-lt"/>
                <a:cs typeface="Times New Roman"/>
              </a:rPr>
              <a:t> have specialized in </a:t>
            </a:r>
            <a:r>
              <a:rPr lang="en-US" sz="1600" i="1" spc="-10" dirty="0">
                <a:latin typeface="+mn-lt"/>
                <a:cs typeface="Times New Roman"/>
              </a:rPr>
              <a:t>CSE</a:t>
            </a:r>
            <a:r>
              <a:rPr lang="en-US" sz="1600" spc="-10" dirty="0">
                <a:latin typeface="+mn-lt"/>
                <a:cs typeface="Times New Roman"/>
              </a:rPr>
              <a:t>, followed by those who specialized in</a:t>
            </a:r>
            <a:r>
              <a:rPr lang="en-US" sz="1600" i="1" spc="-10" dirty="0">
                <a:latin typeface="+mn-lt"/>
                <a:cs typeface="Times New Roman"/>
              </a:rPr>
              <a:t> ENTC</a:t>
            </a:r>
            <a:r>
              <a:rPr lang="en-US" sz="1600" spc="-10" dirty="0">
                <a:latin typeface="+mn-lt"/>
                <a:cs typeface="Times New Roman"/>
              </a:rPr>
              <a:t>. This indicates that CSE and ENTC are the most popular specializations among engineering graduates in this dataset.</a:t>
            </a:r>
          </a:p>
          <a:p>
            <a:pPr marL="12700">
              <a:spcBef>
                <a:spcPts val="370"/>
              </a:spcBef>
            </a:pPr>
            <a:r>
              <a:rPr lang="en-US" sz="1600" spc="-10" dirty="0">
                <a:latin typeface="+mn-lt"/>
                <a:cs typeface="Times New Roman"/>
              </a:rPr>
              <a:t>These insights highlight trends in how specific specializations are distributed across job roles and degrees.</a:t>
            </a:r>
          </a:p>
        </p:txBody>
      </p:sp>
      <p:pic>
        <p:nvPicPr>
          <p:cNvPr id="7" name="Picture 6">
            <a:extLst>
              <a:ext uri="{FF2B5EF4-FFF2-40B4-BE49-F238E27FC236}">
                <a16:creationId xmlns:a16="http://schemas.microsoft.com/office/drawing/2014/main" id="{9A66E0A1-5570-24D0-D5D3-564D913C8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458" y="0"/>
            <a:ext cx="5232400" cy="2819400"/>
          </a:xfrm>
          <a:prstGeom prst="rect">
            <a:avLst/>
          </a:prstGeom>
        </p:spPr>
      </p:pic>
      <p:pic>
        <p:nvPicPr>
          <p:cNvPr id="9" name="Picture 8">
            <a:extLst>
              <a:ext uri="{FF2B5EF4-FFF2-40B4-BE49-F238E27FC236}">
                <a16:creationId xmlns:a16="http://schemas.microsoft.com/office/drawing/2014/main" id="{0D78193C-6D8F-B366-415A-53287F4DC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458" y="3048000"/>
            <a:ext cx="5232400" cy="2819400"/>
          </a:xfrm>
          <a:prstGeom prst="rect">
            <a:avLst/>
          </a:prstGeom>
        </p:spPr>
      </p:pic>
    </p:spTree>
    <p:extLst>
      <p:ext uri="{BB962C8B-B14F-4D97-AF65-F5344CB8AC3E}">
        <p14:creationId xmlns:p14="http://schemas.microsoft.com/office/powerpoint/2010/main" val="374031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5334000" y="457200"/>
            <a:ext cx="78740" cy="1595120"/>
            <a:chOff x="5076563" y="4503102"/>
            <a:chExt cx="78740" cy="1595120"/>
          </a:xfrm>
        </p:grpSpPr>
        <p:sp>
          <p:nvSpPr>
            <p:cNvPr id="5" name="object 5"/>
            <p:cNvSpPr/>
            <p:nvPr/>
          </p:nvSpPr>
          <p:spPr>
            <a:xfrm>
              <a:off x="5098266" y="452374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5097200" y="4523740"/>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a:p>
          </p:txBody>
        </p:sp>
      </p:grpSp>
      <p:sp>
        <p:nvSpPr>
          <p:cNvPr id="7" name="object 7"/>
          <p:cNvSpPr txBox="1"/>
          <p:nvPr/>
        </p:nvSpPr>
        <p:spPr>
          <a:xfrm>
            <a:off x="5715000" y="715645"/>
            <a:ext cx="5779135" cy="781624"/>
          </a:xfrm>
          <a:prstGeom prst="rect">
            <a:avLst/>
          </a:prstGeom>
        </p:spPr>
        <p:txBody>
          <a:bodyPr vert="horz" wrap="square" lIns="0" tIns="50165" rIns="0" bIns="0" rtlCol="0">
            <a:spAutoFit/>
          </a:bodyPr>
          <a:lstStyle/>
          <a:p>
            <a:pPr marL="12700" marR="5080">
              <a:lnSpc>
                <a:spcPts val="1880"/>
              </a:lnSpc>
              <a:spcBef>
                <a:spcPts val="395"/>
              </a:spcBef>
            </a:pPr>
            <a:r>
              <a:rPr lang="en-US" sz="1800" dirty="0">
                <a:latin typeface="+mn-lt"/>
                <a:cs typeface="Times New Roman"/>
              </a:rPr>
              <a:t>Fail to Reject Null Hypothesis (H1): The claim that Recent graduates can earn up to 2.5 - 3 lakhs is supported by the data.</a:t>
            </a:r>
            <a:endParaRPr sz="1800" dirty="0">
              <a:latin typeface="+mn-lt"/>
              <a:cs typeface="Times New Roman"/>
            </a:endParaRPr>
          </a:p>
        </p:txBody>
      </p:sp>
      <p:sp>
        <p:nvSpPr>
          <p:cNvPr id="8" name="object 8"/>
          <p:cNvSpPr txBox="1"/>
          <p:nvPr/>
        </p:nvSpPr>
        <p:spPr>
          <a:xfrm>
            <a:off x="914400" y="457200"/>
            <a:ext cx="3738879" cy="112082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Times New Roman"/>
                <a:cs typeface="Times New Roman"/>
              </a:rPr>
              <a:t>Software</a:t>
            </a:r>
            <a:r>
              <a:rPr sz="1800" spc="-30" dirty="0">
                <a:solidFill>
                  <a:srgbClr val="FF0000"/>
                </a:solidFill>
                <a:latin typeface="Times New Roman"/>
                <a:cs typeface="Times New Roman"/>
              </a:rPr>
              <a:t> </a:t>
            </a:r>
            <a:r>
              <a:rPr sz="1800" dirty="0">
                <a:solidFill>
                  <a:srgbClr val="FF0000"/>
                </a:solidFill>
                <a:latin typeface="Times New Roman"/>
                <a:cs typeface="Times New Roman"/>
              </a:rPr>
              <a:t>Engineer,</a:t>
            </a:r>
            <a:r>
              <a:rPr sz="1800" spc="-40" dirty="0">
                <a:solidFill>
                  <a:srgbClr val="FF0000"/>
                </a:solidFill>
                <a:latin typeface="Times New Roman"/>
                <a:cs typeface="Times New Roman"/>
              </a:rPr>
              <a:t> </a:t>
            </a:r>
            <a:r>
              <a:rPr sz="1800" dirty="0">
                <a:solidFill>
                  <a:srgbClr val="FF0000"/>
                </a:solidFill>
                <a:latin typeface="Times New Roman"/>
                <a:cs typeface="Times New Roman"/>
              </a:rPr>
              <a:t>Hardware</a:t>
            </a:r>
            <a:r>
              <a:rPr sz="1800" spc="-15" dirty="0">
                <a:solidFill>
                  <a:srgbClr val="FF0000"/>
                </a:solidFill>
                <a:latin typeface="Times New Roman"/>
                <a:cs typeface="Times New Roman"/>
              </a:rPr>
              <a:t> </a:t>
            </a:r>
            <a:r>
              <a:rPr sz="1800" spc="-10" dirty="0">
                <a:solidFill>
                  <a:srgbClr val="FF0000"/>
                </a:solidFill>
                <a:latin typeface="Times New Roman"/>
                <a:cs typeface="Times New Roman"/>
              </a:rPr>
              <a:t>Engineer </a:t>
            </a:r>
            <a:r>
              <a:rPr sz="1800" dirty="0">
                <a:solidFill>
                  <a:srgbClr val="FF0000"/>
                </a:solidFill>
                <a:latin typeface="Times New Roman"/>
                <a:cs typeface="Times New Roman"/>
              </a:rPr>
              <a:t>and</a:t>
            </a:r>
            <a:r>
              <a:rPr sz="1800" spc="-25" dirty="0">
                <a:solidFill>
                  <a:srgbClr val="FF0000"/>
                </a:solidFill>
                <a:latin typeface="Times New Roman"/>
                <a:cs typeface="Times New Roman"/>
              </a:rPr>
              <a:t> </a:t>
            </a:r>
            <a:r>
              <a:rPr sz="1800" dirty="0">
                <a:solidFill>
                  <a:srgbClr val="FF0000"/>
                </a:solidFill>
                <a:latin typeface="Times New Roman"/>
                <a:cs typeface="Times New Roman"/>
              </a:rPr>
              <a:t>Associate</a:t>
            </a:r>
            <a:r>
              <a:rPr sz="1800" spc="-50" dirty="0">
                <a:solidFill>
                  <a:srgbClr val="FF0000"/>
                </a:solidFill>
                <a:latin typeface="Times New Roman"/>
                <a:cs typeface="Times New Roman"/>
              </a:rPr>
              <a:t> </a:t>
            </a:r>
            <a:r>
              <a:rPr sz="1800" dirty="0">
                <a:solidFill>
                  <a:srgbClr val="FF0000"/>
                </a:solidFill>
                <a:latin typeface="Times New Roman"/>
                <a:cs typeface="Times New Roman"/>
              </a:rPr>
              <a:t>Engineer you</a:t>
            </a:r>
            <a:r>
              <a:rPr sz="1800" spc="5" dirty="0">
                <a:solidFill>
                  <a:srgbClr val="FF0000"/>
                </a:solidFill>
                <a:latin typeface="Times New Roman"/>
                <a:cs typeface="Times New Roman"/>
              </a:rPr>
              <a:t> </a:t>
            </a:r>
            <a:r>
              <a:rPr sz="1800" dirty="0">
                <a:solidFill>
                  <a:srgbClr val="FF0000"/>
                </a:solidFill>
                <a:latin typeface="Times New Roman"/>
                <a:cs typeface="Times New Roman"/>
              </a:rPr>
              <a:t>can earn</a:t>
            </a:r>
            <a:r>
              <a:rPr sz="1800" spc="5" dirty="0">
                <a:solidFill>
                  <a:srgbClr val="FF0000"/>
                </a:solidFill>
                <a:latin typeface="Times New Roman"/>
                <a:cs typeface="Times New Roman"/>
              </a:rPr>
              <a:t> </a:t>
            </a:r>
            <a:r>
              <a:rPr sz="1800" spc="-25" dirty="0">
                <a:solidFill>
                  <a:srgbClr val="FF0000"/>
                </a:solidFill>
                <a:latin typeface="Times New Roman"/>
                <a:cs typeface="Times New Roman"/>
              </a:rPr>
              <a:t>up </a:t>
            </a:r>
            <a:r>
              <a:rPr sz="1800" dirty="0">
                <a:solidFill>
                  <a:srgbClr val="FF0000"/>
                </a:solidFill>
                <a:latin typeface="Times New Roman"/>
                <a:cs typeface="Times New Roman"/>
              </a:rPr>
              <a:t>to</a:t>
            </a:r>
            <a:r>
              <a:rPr sz="1800" spc="-10" dirty="0">
                <a:solidFill>
                  <a:srgbClr val="FF0000"/>
                </a:solidFill>
                <a:latin typeface="Times New Roman"/>
                <a:cs typeface="Times New Roman"/>
              </a:rPr>
              <a:t> 2.5-</a:t>
            </a:r>
            <a:r>
              <a:rPr sz="1800" dirty="0">
                <a:solidFill>
                  <a:srgbClr val="FF0000"/>
                </a:solidFill>
                <a:latin typeface="Times New Roman"/>
                <a:cs typeface="Times New Roman"/>
              </a:rPr>
              <a:t>3</a:t>
            </a:r>
            <a:r>
              <a:rPr sz="1800" spc="-15" dirty="0">
                <a:solidFill>
                  <a:srgbClr val="FF0000"/>
                </a:solidFill>
                <a:latin typeface="Times New Roman"/>
                <a:cs typeface="Times New Roman"/>
              </a:rPr>
              <a:t> </a:t>
            </a:r>
            <a:r>
              <a:rPr sz="1800" dirty="0">
                <a:solidFill>
                  <a:srgbClr val="FF0000"/>
                </a:solidFill>
                <a:latin typeface="Times New Roman"/>
                <a:cs typeface="Times New Roman"/>
              </a:rPr>
              <a:t>lakhs</a:t>
            </a:r>
            <a:r>
              <a:rPr sz="1800" spc="35" dirty="0">
                <a:solidFill>
                  <a:srgbClr val="FF0000"/>
                </a:solidFill>
                <a:latin typeface="Times New Roman"/>
                <a:cs typeface="Times New Roman"/>
              </a:rPr>
              <a:t> </a:t>
            </a:r>
            <a:r>
              <a:rPr sz="1800" dirty="0">
                <a:solidFill>
                  <a:srgbClr val="FF0000"/>
                </a:solidFill>
                <a:latin typeface="Times New Roman"/>
                <a:cs typeface="Times New Roman"/>
              </a:rPr>
              <a:t>as</a:t>
            </a:r>
            <a:r>
              <a:rPr sz="1800" spc="40" dirty="0">
                <a:solidFill>
                  <a:srgbClr val="FF0000"/>
                </a:solidFill>
                <a:latin typeface="Times New Roman"/>
                <a:cs typeface="Times New Roman"/>
              </a:rPr>
              <a:t> </a:t>
            </a:r>
            <a:r>
              <a:rPr sz="1800" dirty="0">
                <a:solidFill>
                  <a:srgbClr val="FF0000"/>
                </a:solidFill>
                <a:latin typeface="Times New Roman"/>
                <a:cs typeface="Times New Roman"/>
              </a:rPr>
              <a:t>a</a:t>
            </a:r>
            <a:r>
              <a:rPr sz="1800" spc="-60"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5" dirty="0">
                <a:solidFill>
                  <a:srgbClr val="FF0000"/>
                </a:solidFill>
                <a:latin typeface="Times New Roman"/>
                <a:cs typeface="Times New Roman"/>
              </a:rPr>
              <a:t> </a:t>
            </a:r>
            <a:r>
              <a:rPr sz="1800" dirty="0">
                <a:solidFill>
                  <a:srgbClr val="FF0000"/>
                </a:solidFill>
                <a:latin typeface="Times New Roman"/>
                <a:cs typeface="Times New Roman"/>
              </a:rPr>
              <a:t>graduate...</a:t>
            </a:r>
            <a:r>
              <a:rPr sz="1800" spc="-20" dirty="0">
                <a:solidFill>
                  <a:srgbClr val="FF0000"/>
                </a:solidFill>
                <a:latin typeface="Times New Roman"/>
                <a:cs typeface="Times New Roman"/>
              </a:rPr>
              <a:t> </a:t>
            </a:r>
            <a:r>
              <a:rPr sz="1800" dirty="0">
                <a:solidFill>
                  <a:srgbClr val="FF0000"/>
                </a:solidFill>
                <a:latin typeface="Times New Roman"/>
                <a:cs typeface="Times New Roman"/>
              </a:rPr>
              <a:t>Test</a:t>
            </a:r>
            <a:r>
              <a:rPr sz="1800" spc="5" dirty="0">
                <a:solidFill>
                  <a:srgbClr val="FF0000"/>
                </a:solidFill>
                <a:latin typeface="Times New Roman"/>
                <a:cs typeface="Times New Roman"/>
              </a:rPr>
              <a:t> </a:t>
            </a:r>
            <a:r>
              <a:rPr sz="1800" dirty="0">
                <a:solidFill>
                  <a:srgbClr val="FF0000"/>
                </a:solidFill>
                <a:latin typeface="Times New Roman"/>
                <a:cs typeface="Times New Roman"/>
              </a:rPr>
              <a:t>this</a:t>
            </a:r>
            <a:r>
              <a:rPr sz="1800" spc="30" dirty="0">
                <a:solidFill>
                  <a:srgbClr val="FF0000"/>
                </a:solidFill>
                <a:latin typeface="Times New Roman"/>
                <a:cs typeface="Times New Roman"/>
              </a:rPr>
              <a:t> </a:t>
            </a:r>
            <a:r>
              <a:rPr sz="1800" spc="-10" dirty="0">
                <a:solidFill>
                  <a:srgbClr val="FF0000"/>
                </a:solidFill>
                <a:latin typeface="Times New Roman"/>
                <a:cs typeface="Times New Roman"/>
              </a:rPr>
              <a:t>claim </a:t>
            </a:r>
            <a:r>
              <a:rPr sz="1800" dirty="0">
                <a:solidFill>
                  <a:srgbClr val="FF0000"/>
                </a:solidFill>
                <a:latin typeface="Times New Roman"/>
                <a:cs typeface="Times New Roman"/>
              </a:rPr>
              <a:t>with</a:t>
            </a:r>
            <a:r>
              <a:rPr sz="1800" spc="-20" dirty="0">
                <a:solidFill>
                  <a:srgbClr val="FF0000"/>
                </a:solidFill>
                <a:latin typeface="Times New Roman"/>
                <a:cs typeface="Times New Roman"/>
              </a:rPr>
              <a:t> </a:t>
            </a:r>
            <a:r>
              <a:rPr sz="1800" dirty="0">
                <a:solidFill>
                  <a:srgbClr val="FF0000"/>
                </a:solidFill>
                <a:latin typeface="Times New Roman"/>
                <a:cs typeface="Times New Roman"/>
              </a:rPr>
              <a:t>the</a:t>
            </a:r>
            <a:r>
              <a:rPr sz="1800" spc="5" dirty="0">
                <a:solidFill>
                  <a:srgbClr val="FF0000"/>
                </a:solidFill>
                <a:latin typeface="Times New Roman"/>
                <a:cs typeface="Times New Roman"/>
              </a:rPr>
              <a:t> </a:t>
            </a:r>
            <a:r>
              <a:rPr sz="1800" dirty="0">
                <a:solidFill>
                  <a:srgbClr val="FF0000"/>
                </a:solidFill>
                <a:latin typeface="Times New Roman"/>
                <a:cs typeface="Times New Roman"/>
              </a:rPr>
              <a:t>data given</a:t>
            </a:r>
            <a:r>
              <a:rPr sz="1800" spc="-20" dirty="0">
                <a:solidFill>
                  <a:srgbClr val="FF0000"/>
                </a:solidFill>
                <a:latin typeface="Times New Roman"/>
                <a:cs typeface="Times New Roman"/>
              </a:rPr>
              <a:t> </a:t>
            </a:r>
            <a:r>
              <a:rPr sz="1800" dirty="0">
                <a:solidFill>
                  <a:srgbClr val="FF0000"/>
                </a:solidFill>
                <a:latin typeface="Times New Roman"/>
                <a:cs typeface="Times New Roman"/>
              </a:rPr>
              <a:t>to</a:t>
            </a:r>
            <a:r>
              <a:rPr sz="1800" spc="-15" dirty="0">
                <a:solidFill>
                  <a:srgbClr val="FF0000"/>
                </a:solidFill>
                <a:latin typeface="Times New Roman"/>
                <a:cs typeface="Times New Roman"/>
              </a:rPr>
              <a:t> </a:t>
            </a:r>
            <a:r>
              <a:rPr sz="1800" spc="-20" dirty="0">
                <a:solidFill>
                  <a:srgbClr val="FF0000"/>
                </a:solidFill>
                <a:latin typeface="Times New Roman"/>
                <a:cs typeface="Times New Roman"/>
              </a:rPr>
              <a:t>you.</a:t>
            </a:r>
            <a:endParaRPr sz="1800" dirty="0">
              <a:latin typeface="Times New Roman"/>
              <a:cs typeface="Times New Roman"/>
            </a:endParaRPr>
          </a:p>
        </p:txBody>
      </p:sp>
      <p:pic>
        <p:nvPicPr>
          <p:cNvPr id="10" name="Picture 9">
            <a:extLst>
              <a:ext uri="{FF2B5EF4-FFF2-40B4-BE49-F238E27FC236}">
                <a16:creationId xmlns:a16="http://schemas.microsoft.com/office/drawing/2014/main" id="{DF50CAAA-4AB3-3356-C1CD-8176BF66A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81" y="2438400"/>
            <a:ext cx="4597919" cy="4145286"/>
          </a:xfrm>
          <a:prstGeom prst="rect">
            <a:avLst/>
          </a:prstGeom>
        </p:spPr>
      </p:pic>
      <p:pic>
        <p:nvPicPr>
          <p:cNvPr id="12" name="Picture 11">
            <a:extLst>
              <a:ext uri="{FF2B5EF4-FFF2-40B4-BE49-F238E27FC236}">
                <a16:creationId xmlns:a16="http://schemas.microsoft.com/office/drawing/2014/main" id="{476D8349-340C-0131-E902-CDEC56A53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438400"/>
            <a:ext cx="6236335" cy="41452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429000" y="90478"/>
            <a:ext cx="81280" cy="1579113"/>
            <a:chOff x="3171563" y="4136380"/>
            <a:chExt cx="81280" cy="1579113"/>
          </a:xfrm>
        </p:grpSpPr>
        <p:sp>
          <p:nvSpPr>
            <p:cNvPr id="5" name="object 5"/>
            <p:cNvSpPr/>
            <p:nvPr/>
          </p:nvSpPr>
          <p:spPr>
            <a:xfrm>
              <a:off x="3209028" y="413638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3171563" y="4161648"/>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dirty="0"/>
            </a:p>
          </p:txBody>
        </p:sp>
      </p:grpSp>
      <p:sp>
        <p:nvSpPr>
          <p:cNvPr id="7" name="object 7"/>
          <p:cNvSpPr txBox="1"/>
          <p:nvPr/>
        </p:nvSpPr>
        <p:spPr>
          <a:xfrm>
            <a:off x="3886200" y="132044"/>
            <a:ext cx="8077200" cy="1794017"/>
          </a:xfrm>
          <a:prstGeom prst="rect">
            <a:avLst/>
          </a:prstGeom>
        </p:spPr>
        <p:txBody>
          <a:bodyPr vert="horz" wrap="square" lIns="0" tIns="50165" rIns="0" bIns="0" rtlCol="0">
            <a:spAutoFit/>
          </a:bodyPr>
          <a:lstStyle/>
          <a:p>
            <a:pPr marL="12700" marR="5080">
              <a:lnSpc>
                <a:spcPts val="1880"/>
              </a:lnSpc>
              <a:spcBef>
                <a:spcPts val="395"/>
              </a:spcBef>
            </a:pPr>
            <a:r>
              <a:rPr lang="en-US" sz="1400" dirty="0">
                <a:latin typeface="+mn-lt"/>
                <a:cs typeface="Times New Roman"/>
              </a:rPr>
              <a:t>Here’s the inference from the Gender vs. Specialization analysis:</a:t>
            </a:r>
          </a:p>
          <a:p>
            <a:pPr marL="12700" marR="5080">
              <a:lnSpc>
                <a:spcPts val="1880"/>
              </a:lnSpc>
              <a:spcBef>
                <a:spcPts val="395"/>
              </a:spcBef>
            </a:pPr>
            <a:r>
              <a:rPr lang="en-US" sz="1400" dirty="0">
                <a:latin typeface="+mn-lt"/>
                <a:cs typeface="Times New Roman"/>
              </a:rPr>
              <a:t>The graph shows that while both </a:t>
            </a:r>
            <a:r>
              <a:rPr lang="en-US" sz="1400" i="1" dirty="0">
                <a:latin typeface="+mn-lt"/>
                <a:cs typeface="Times New Roman"/>
              </a:rPr>
              <a:t>male and female students </a:t>
            </a:r>
            <a:r>
              <a:rPr lang="en-US" sz="1400" dirty="0">
                <a:latin typeface="+mn-lt"/>
                <a:cs typeface="Times New Roman"/>
              </a:rPr>
              <a:t>prefer specializing in </a:t>
            </a:r>
            <a:r>
              <a:rPr lang="en-US" sz="1400" i="1" dirty="0">
                <a:latin typeface="+mn-lt"/>
                <a:cs typeface="Times New Roman"/>
              </a:rPr>
              <a:t>Computer Science Engineering (CSE), male students </a:t>
            </a:r>
            <a:r>
              <a:rPr lang="en-US" sz="1400" dirty="0">
                <a:latin typeface="+mn-lt"/>
                <a:cs typeface="Times New Roman"/>
              </a:rPr>
              <a:t>significantly </a:t>
            </a:r>
            <a:r>
              <a:rPr lang="en-US" sz="1400" i="1" dirty="0">
                <a:latin typeface="+mn-lt"/>
                <a:cs typeface="Times New Roman"/>
              </a:rPr>
              <a:t>outnumber female students </a:t>
            </a:r>
            <a:r>
              <a:rPr lang="en-US" sz="1400" dirty="0">
                <a:latin typeface="+mn-lt"/>
                <a:cs typeface="Times New Roman"/>
              </a:rPr>
              <a:t>in this field. Other specializations, such as </a:t>
            </a:r>
            <a:r>
              <a:rPr lang="en-US" sz="1400" i="1" dirty="0">
                <a:latin typeface="+mn-lt"/>
                <a:cs typeface="Times New Roman"/>
              </a:rPr>
              <a:t>Electronics and Telecommunication Engineering (ENTC) </a:t>
            </a:r>
            <a:r>
              <a:rPr lang="en-US" sz="1400" dirty="0">
                <a:latin typeface="+mn-lt"/>
                <a:cs typeface="Times New Roman"/>
              </a:rPr>
              <a:t>and </a:t>
            </a:r>
            <a:r>
              <a:rPr lang="en-US" sz="1400" i="1" dirty="0">
                <a:latin typeface="+mn-lt"/>
                <a:cs typeface="Times New Roman"/>
              </a:rPr>
              <a:t>Electronics and Communication Engineering (ECE), </a:t>
            </a:r>
            <a:r>
              <a:rPr lang="en-US" sz="1400" dirty="0">
                <a:latin typeface="+mn-lt"/>
                <a:cs typeface="Times New Roman"/>
              </a:rPr>
              <a:t>are also pursued by </a:t>
            </a:r>
            <a:r>
              <a:rPr lang="en-US" sz="1400" i="1" dirty="0">
                <a:latin typeface="+mn-lt"/>
                <a:cs typeface="Times New Roman"/>
              </a:rPr>
              <a:t>both genders</a:t>
            </a:r>
            <a:r>
              <a:rPr lang="en-US" sz="1400" dirty="0">
                <a:latin typeface="+mn-lt"/>
                <a:cs typeface="Times New Roman"/>
              </a:rPr>
              <a:t>, but </a:t>
            </a:r>
            <a:r>
              <a:rPr lang="en-US" sz="1400" i="1" dirty="0">
                <a:latin typeface="+mn-lt"/>
                <a:cs typeface="Times New Roman"/>
              </a:rPr>
              <a:t>CSE</a:t>
            </a:r>
            <a:r>
              <a:rPr lang="en-US" sz="1400" dirty="0">
                <a:latin typeface="+mn-lt"/>
                <a:cs typeface="Times New Roman"/>
              </a:rPr>
              <a:t> remains the most popular overall, especially among </a:t>
            </a:r>
            <a:r>
              <a:rPr lang="en-US" sz="1400" i="1" dirty="0">
                <a:latin typeface="+mn-lt"/>
                <a:cs typeface="Times New Roman"/>
              </a:rPr>
              <a:t>male students</a:t>
            </a:r>
            <a:r>
              <a:rPr lang="en-US" sz="1400" dirty="0">
                <a:latin typeface="+mn-lt"/>
                <a:cs typeface="Times New Roman"/>
              </a:rPr>
              <a:t>. This suggests a gender disparity in specialization choices, with </a:t>
            </a:r>
            <a:r>
              <a:rPr lang="en-US" sz="1400" i="1" dirty="0">
                <a:latin typeface="+mn-lt"/>
                <a:cs typeface="Times New Roman"/>
              </a:rPr>
              <a:t>more male representation in technical fields like CSE.</a:t>
            </a:r>
            <a:endParaRPr sz="1400" i="1" dirty="0">
              <a:latin typeface="+mn-lt"/>
              <a:cs typeface="Times New Roman"/>
            </a:endParaRPr>
          </a:p>
        </p:txBody>
      </p:sp>
      <p:sp>
        <p:nvSpPr>
          <p:cNvPr id="8" name="object 8"/>
          <p:cNvSpPr txBox="1"/>
          <p:nvPr/>
        </p:nvSpPr>
        <p:spPr>
          <a:xfrm>
            <a:off x="550080" y="165911"/>
            <a:ext cx="3848735" cy="289823"/>
          </a:xfrm>
          <a:prstGeom prst="rect">
            <a:avLst/>
          </a:prstGeom>
        </p:spPr>
        <p:txBody>
          <a:bodyPr vert="horz" wrap="square" lIns="0" tIns="12700" rIns="0" bIns="0" rtlCol="0">
            <a:spAutoFit/>
          </a:bodyPr>
          <a:lstStyle/>
          <a:p>
            <a:pPr marL="12700" marR="5080">
              <a:lnSpc>
                <a:spcPct val="100000"/>
              </a:lnSpc>
              <a:spcBef>
                <a:spcPts val="100"/>
              </a:spcBef>
            </a:pPr>
            <a:r>
              <a:rPr lang="en-US" sz="1800" dirty="0">
                <a:solidFill>
                  <a:srgbClr val="FF0000"/>
                </a:solidFill>
                <a:latin typeface="Times New Roman"/>
                <a:cs typeface="Times New Roman"/>
              </a:rPr>
              <a:t>Gender V/</a:t>
            </a:r>
            <a:r>
              <a:rPr lang="en-US" dirty="0">
                <a:solidFill>
                  <a:srgbClr val="FF0000"/>
                </a:solidFill>
                <a:latin typeface="Times New Roman"/>
                <a:cs typeface="Times New Roman"/>
              </a:rPr>
              <a:t>s Specialization :</a:t>
            </a:r>
            <a:endParaRPr lang="en-US" sz="1800" dirty="0">
              <a:latin typeface="Times New Roman"/>
              <a:cs typeface="Times New Roman"/>
            </a:endParaRPr>
          </a:p>
        </p:txBody>
      </p:sp>
      <p:pic>
        <p:nvPicPr>
          <p:cNvPr id="3" name="Picture 2">
            <a:extLst>
              <a:ext uri="{FF2B5EF4-FFF2-40B4-BE49-F238E27FC236}">
                <a16:creationId xmlns:a16="http://schemas.microsoft.com/office/drawing/2014/main" id="{960FAF71-54BB-9108-FEA0-BD3523F7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01494"/>
            <a:ext cx="7854712" cy="4916524"/>
          </a:xfrm>
          <a:prstGeom prst="rect">
            <a:avLst/>
          </a:prstGeom>
        </p:spPr>
      </p:pic>
    </p:spTree>
    <p:extLst>
      <p:ext uri="{BB962C8B-B14F-4D97-AF65-F5344CB8AC3E}">
        <p14:creationId xmlns:p14="http://schemas.microsoft.com/office/powerpoint/2010/main" val="71629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429000" y="90478"/>
            <a:ext cx="81280" cy="1579113"/>
            <a:chOff x="3171563" y="4136380"/>
            <a:chExt cx="81280" cy="1579113"/>
          </a:xfrm>
        </p:grpSpPr>
        <p:sp>
          <p:nvSpPr>
            <p:cNvPr id="5" name="object 5"/>
            <p:cNvSpPr/>
            <p:nvPr/>
          </p:nvSpPr>
          <p:spPr>
            <a:xfrm>
              <a:off x="3209028" y="413638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3171563" y="4161648"/>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dirty="0"/>
            </a:p>
          </p:txBody>
        </p:sp>
      </p:grpSp>
      <p:sp>
        <p:nvSpPr>
          <p:cNvPr id="7" name="object 7"/>
          <p:cNvSpPr txBox="1"/>
          <p:nvPr/>
        </p:nvSpPr>
        <p:spPr>
          <a:xfrm>
            <a:off x="3886200" y="132044"/>
            <a:ext cx="8077200" cy="2383922"/>
          </a:xfrm>
          <a:prstGeom prst="rect">
            <a:avLst/>
          </a:prstGeom>
        </p:spPr>
        <p:txBody>
          <a:bodyPr vert="horz" wrap="square" lIns="0" tIns="50165" rIns="0" bIns="0" rtlCol="0">
            <a:spAutoFit/>
          </a:bodyPr>
          <a:lstStyle/>
          <a:p>
            <a:pPr marL="12700" marR="5080">
              <a:lnSpc>
                <a:spcPts val="1880"/>
              </a:lnSpc>
              <a:spcBef>
                <a:spcPts val="395"/>
              </a:spcBef>
            </a:pPr>
            <a:r>
              <a:rPr lang="en-US" sz="1400" dirty="0">
                <a:latin typeface="+mn-lt"/>
                <a:cs typeface="Times New Roman"/>
              </a:rPr>
              <a:t>Here are your inferences from the bivariate analysis using pair plots and heatmaps:</a:t>
            </a:r>
          </a:p>
          <a:p>
            <a:pPr marL="12700" marR="5080">
              <a:lnSpc>
                <a:spcPts val="1880"/>
              </a:lnSpc>
              <a:spcBef>
                <a:spcPts val="395"/>
              </a:spcBef>
            </a:pPr>
            <a:r>
              <a:rPr lang="en-US" sz="1400" b="1" dirty="0">
                <a:latin typeface="+mn-lt"/>
                <a:cs typeface="Times New Roman"/>
              </a:rPr>
              <a:t>1. Salary Relationships: </a:t>
            </a:r>
            <a:r>
              <a:rPr lang="en-US" sz="1400" dirty="0">
                <a:latin typeface="+mn-lt"/>
                <a:cs typeface="Times New Roman"/>
              </a:rPr>
              <a:t>The salary attribute </a:t>
            </a:r>
            <a:r>
              <a:rPr lang="en-US" sz="1400" i="1" dirty="0">
                <a:latin typeface="+mn-lt"/>
                <a:cs typeface="Times New Roman"/>
              </a:rPr>
              <a:t>does not exhibit </a:t>
            </a:r>
            <a:r>
              <a:rPr lang="en-US" sz="1400" dirty="0">
                <a:latin typeface="+mn-lt"/>
                <a:cs typeface="Times New Roman"/>
              </a:rPr>
              <a:t>a clear positive or negative relationship with the other numerical columns. However, it demonstrates a </a:t>
            </a:r>
            <a:r>
              <a:rPr lang="en-US" sz="1400" i="1" dirty="0">
                <a:latin typeface="+mn-lt"/>
                <a:cs typeface="Times New Roman"/>
              </a:rPr>
              <a:t>positive correlation </a:t>
            </a:r>
            <a:r>
              <a:rPr lang="en-US" sz="1400" dirty="0">
                <a:latin typeface="+mn-lt"/>
                <a:cs typeface="Times New Roman"/>
              </a:rPr>
              <a:t>with the </a:t>
            </a:r>
            <a:r>
              <a:rPr lang="en-US" sz="1400" i="1" dirty="0">
                <a:latin typeface="+mn-lt"/>
                <a:cs typeface="Times New Roman"/>
              </a:rPr>
              <a:t>10th percentile scores, 12th percentile scores, and college GPA.</a:t>
            </a:r>
          </a:p>
          <a:p>
            <a:pPr marL="12700" marR="5080">
              <a:lnSpc>
                <a:spcPts val="1880"/>
              </a:lnSpc>
              <a:spcBef>
                <a:spcPts val="395"/>
              </a:spcBef>
            </a:pPr>
            <a:r>
              <a:rPr lang="en-US" sz="1400" b="1" dirty="0">
                <a:latin typeface="+mn-lt"/>
                <a:cs typeface="Times New Roman"/>
              </a:rPr>
              <a:t>2. Skill Correlations: </a:t>
            </a:r>
            <a:r>
              <a:rPr lang="en-US" sz="1400" dirty="0">
                <a:latin typeface="+mn-lt"/>
                <a:cs typeface="Times New Roman"/>
              </a:rPr>
              <a:t>The attributes for </a:t>
            </a:r>
            <a:r>
              <a:rPr lang="en-US" sz="1400" i="1" dirty="0">
                <a:latin typeface="+mn-lt"/>
                <a:cs typeface="Times New Roman"/>
              </a:rPr>
              <a:t>English, logical reasoning, and quantitative skills</a:t>
            </a:r>
            <a:r>
              <a:rPr lang="en-US" sz="1400" dirty="0">
                <a:latin typeface="+mn-lt"/>
                <a:cs typeface="Times New Roman"/>
              </a:rPr>
              <a:t> show </a:t>
            </a:r>
            <a:r>
              <a:rPr lang="en-US" sz="1400" i="1" dirty="0">
                <a:latin typeface="+mn-lt"/>
                <a:cs typeface="Times New Roman"/>
              </a:rPr>
              <a:t>a positive relationship with each other</a:t>
            </a:r>
            <a:r>
              <a:rPr lang="en-US" sz="1400" dirty="0">
                <a:latin typeface="+mn-lt"/>
                <a:cs typeface="Times New Roman"/>
              </a:rPr>
              <a:t>, indicating that higher proficiency in one area is associated with higher proficiency in the others.</a:t>
            </a:r>
          </a:p>
          <a:p>
            <a:pPr marL="12700" marR="5080">
              <a:lnSpc>
                <a:spcPts val="1880"/>
              </a:lnSpc>
              <a:spcBef>
                <a:spcPts val="395"/>
              </a:spcBef>
            </a:pPr>
            <a:r>
              <a:rPr lang="en-US" sz="1400" dirty="0">
                <a:latin typeface="+mn-lt"/>
                <a:cs typeface="Times New Roman"/>
              </a:rPr>
              <a:t>These insights provide valuable information about the interrelationships among numerical variables in your dataset.</a:t>
            </a:r>
            <a:endParaRPr sz="1400" i="1" dirty="0">
              <a:latin typeface="+mn-lt"/>
              <a:cs typeface="Times New Roman"/>
            </a:endParaRPr>
          </a:p>
        </p:txBody>
      </p:sp>
      <p:sp>
        <p:nvSpPr>
          <p:cNvPr id="8" name="object 8"/>
          <p:cNvSpPr txBox="1"/>
          <p:nvPr/>
        </p:nvSpPr>
        <p:spPr>
          <a:xfrm>
            <a:off x="550080" y="165911"/>
            <a:ext cx="3848735" cy="289823"/>
          </a:xfrm>
          <a:prstGeom prst="rect">
            <a:avLst/>
          </a:prstGeom>
        </p:spPr>
        <p:txBody>
          <a:bodyPr vert="horz" wrap="square" lIns="0" tIns="12700" rIns="0" bIns="0" rtlCol="0">
            <a:spAutoFit/>
          </a:bodyPr>
          <a:lstStyle/>
          <a:p>
            <a:pPr marL="12700" marR="5080">
              <a:lnSpc>
                <a:spcPct val="100000"/>
              </a:lnSpc>
              <a:spcBef>
                <a:spcPts val="100"/>
              </a:spcBef>
            </a:pPr>
            <a:r>
              <a:rPr lang="en-US" dirty="0">
                <a:solidFill>
                  <a:srgbClr val="FF0000"/>
                </a:solidFill>
                <a:latin typeface="Times New Roman"/>
                <a:cs typeface="Times New Roman"/>
              </a:rPr>
              <a:t>Bonus Insights :</a:t>
            </a:r>
            <a:endParaRPr lang="en-US" sz="1800" dirty="0">
              <a:latin typeface="Times New Roman"/>
              <a:cs typeface="Times New Roman"/>
            </a:endParaRPr>
          </a:p>
        </p:txBody>
      </p:sp>
      <p:pic>
        <p:nvPicPr>
          <p:cNvPr id="11" name="Picture 10">
            <a:extLst>
              <a:ext uri="{FF2B5EF4-FFF2-40B4-BE49-F238E27FC236}">
                <a16:creationId xmlns:a16="http://schemas.microsoft.com/office/drawing/2014/main" id="{F30AF442-97EC-2884-56E0-61E6E1397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2667000"/>
            <a:ext cx="5640069" cy="3352800"/>
          </a:xfrm>
          <a:prstGeom prst="rect">
            <a:avLst/>
          </a:prstGeom>
        </p:spPr>
      </p:pic>
      <p:pic>
        <p:nvPicPr>
          <p:cNvPr id="13" name="Picture 12">
            <a:extLst>
              <a:ext uri="{FF2B5EF4-FFF2-40B4-BE49-F238E27FC236}">
                <a16:creationId xmlns:a16="http://schemas.microsoft.com/office/drawing/2014/main" id="{DE7DCAA7-2A36-9EFB-3664-F3ED2C74B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5966"/>
            <a:ext cx="5867399" cy="3503834"/>
          </a:xfrm>
          <a:prstGeom prst="rect">
            <a:avLst/>
          </a:prstGeom>
        </p:spPr>
      </p:pic>
    </p:spTree>
    <p:extLst>
      <p:ext uri="{BB962C8B-B14F-4D97-AF65-F5344CB8AC3E}">
        <p14:creationId xmlns:p14="http://schemas.microsoft.com/office/powerpoint/2010/main" val="347550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91718"/>
            <a:ext cx="2458720" cy="449580"/>
          </a:xfrm>
          <a:prstGeom prst="rect">
            <a:avLst/>
          </a:prstGeom>
        </p:spPr>
        <p:txBody>
          <a:bodyPr vert="horz" wrap="square" lIns="0" tIns="16510" rIns="0" bIns="0" rtlCol="0">
            <a:spAutoFit/>
          </a:bodyPr>
          <a:lstStyle/>
          <a:p>
            <a:pPr marL="12700">
              <a:lnSpc>
                <a:spcPct val="100000"/>
              </a:lnSpc>
              <a:spcBef>
                <a:spcPts val="130"/>
              </a:spcBef>
            </a:pPr>
            <a:r>
              <a:rPr sz="2750" dirty="0"/>
              <a:t>Final</a:t>
            </a:r>
            <a:r>
              <a:rPr sz="2750" spc="65" dirty="0"/>
              <a:t> </a:t>
            </a:r>
            <a:r>
              <a:rPr sz="2750" spc="-10" dirty="0"/>
              <a:t>Conclusion</a:t>
            </a:r>
            <a:endParaRPr sz="2750"/>
          </a:p>
        </p:txBody>
      </p:sp>
      <p:sp>
        <p:nvSpPr>
          <p:cNvPr id="3" name="object 3"/>
          <p:cNvSpPr txBox="1"/>
          <p:nvPr/>
        </p:nvSpPr>
        <p:spPr>
          <a:xfrm>
            <a:off x="939164" y="992254"/>
            <a:ext cx="10502900" cy="5234125"/>
          </a:xfrm>
          <a:prstGeom prst="rect">
            <a:avLst/>
          </a:prstGeom>
        </p:spPr>
        <p:txBody>
          <a:bodyPr vert="horz" wrap="square" lIns="0" tIns="62865" rIns="0" bIns="0" rtlCol="0">
            <a:spAutoFit/>
          </a:bodyPr>
          <a:lstStyle/>
          <a:p>
            <a:pPr algn="l"/>
            <a:r>
              <a:rPr lang="en-US" sz="1600" b="1" i="0" dirty="0">
                <a:effectLst/>
                <a:latin typeface="system-ui"/>
              </a:rPr>
              <a:t>1. High Demand for Technical Expertise:</a:t>
            </a:r>
          </a:p>
          <a:p>
            <a:pPr algn="l"/>
            <a:r>
              <a:rPr lang="en-US" sz="1600" b="0" i="1" dirty="0">
                <a:effectLst/>
                <a:latin typeface="system-ui"/>
              </a:rPr>
              <a:t>Bachelor of Technology/Engineering graduates </a:t>
            </a:r>
            <a:r>
              <a:rPr lang="en-US" sz="1600" b="0" i="0" dirty="0">
                <a:effectLst/>
                <a:latin typeface="system-ui"/>
              </a:rPr>
              <a:t>dominate the job market due to the increasing need for strong technical skills.</a:t>
            </a:r>
          </a:p>
          <a:p>
            <a:pPr algn="l"/>
            <a:r>
              <a:rPr lang="en-US" sz="1600" b="1" i="0" dirty="0">
                <a:effectLst/>
                <a:latin typeface="system-ui"/>
              </a:rPr>
              <a:t>2. Computer Science &amp; Engineering (CSE) Leads in Salary:</a:t>
            </a:r>
          </a:p>
          <a:p>
            <a:pPr algn="l"/>
            <a:r>
              <a:rPr lang="en-US" sz="1600" b="0" i="1" dirty="0">
                <a:effectLst/>
                <a:latin typeface="system-ui"/>
              </a:rPr>
              <a:t>CE specialization </a:t>
            </a:r>
            <a:r>
              <a:rPr lang="en-US" sz="1600" b="0" i="0" dirty="0">
                <a:effectLst/>
                <a:latin typeface="system-ui"/>
              </a:rPr>
              <a:t>boasts the highest median salary at </a:t>
            </a:r>
            <a:r>
              <a:rPr lang="en-US" sz="1600" b="0" i="1" dirty="0">
                <a:effectLst/>
                <a:latin typeface="system-ui"/>
              </a:rPr>
              <a:t>₹311437.0</a:t>
            </a:r>
            <a:r>
              <a:rPr lang="en-US" sz="1600" b="0" i="0" dirty="0">
                <a:effectLst/>
                <a:latin typeface="system-ui"/>
              </a:rPr>
              <a:t> annually.</a:t>
            </a:r>
          </a:p>
          <a:p>
            <a:pPr algn="l"/>
            <a:r>
              <a:rPr lang="en-US" sz="1600" b="1" i="0" dirty="0">
                <a:effectLst/>
                <a:latin typeface="system-ui"/>
              </a:rPr>
              <a:t>3. </a:t>
            </a:r>
            <a:r>
              <a:rPr lang="en-US" sz="1600" b="1" i="0" dirty="0" err="1">
                <a:effectLst/>
                <a:latin typeface="system-ui"/>
              </a:rPr>
              <a:t>Managerical</a:t>
            </a:r>
            <a:r>
              <a:rPr lang="en-US" sz="1600" b="1" i="0" dirty="0">
                <a:effectLst/>
                <a:latin typeface="system-ui"/>
              </a:rPr>
              <a:t> roles in High Demand:</a:t>
            </a:r>
          </a:p>
          <a:p>
            <a:pPr algn="l"/>
            <a:r>
              <a:rPr lang="en-US" sz="1600" b="0" i="0" dirty="0">
                <a:effectLst/>
                <a:latin typeface="system-ui"/>
              </a:rPr>
              <a:t>The </a:t>
            </a:r>
            <a:r>
              <a:rPr lang="en-US" sz="1600" b="0" i="1" dirty="0" err="1">
                <a:effectLst/>
                <a:latin typeface="system-ui"/>
              </a:rPr>
              <a:t>Managerical</a:t>
            </a:r>
            <a:r>
              <a:rPr lang="en-US" sz="1600" b="0" i="1" dirty="0">
                <a:effectLst/>
                <a:latin typeface="system-ui"/>
              </a:rPr>
              <a:t> role </a:t>
            </a:r>
            <a:r>
              <a:rPr lang="en-US" sz="1600" b="0" i="0" dirty="0">
                <a:effectLst/>
                <a:latin typeface="system-ui"/>
              </a:rPr>
              <a:t>employs the largest number of graduates, indicating strong market demand for this position.</a:t>
            </a:r>
          </a:p>
          <a:p>
            <a:pPr algn="l"/>
            <a:r>
              <a:rPr lang="en-US" sz="1600" b="1" i="0" dirty="0">
                <a:effectLst/>
                <a:latin typeface="system-ui"/>
              </a:rPr>
              <a:t>4. Realities of Graduate Salaries:</a:t>
            </a:r>
          </a:p>
          <a:p>
            <a:pPr algn="l"/>
            <a:r>
              <a:rPr lang="en-US" sz="1600" b="0" i="0" dirty="0">
                <a:effectLst/>
                <a:latin typeface="system-ui"/>
              </a:rPr>
              <a:t>Contrary to popular belief, the data does support the assumption of ₹2.5-3 lakh starting salaries for fresh Computer Science graduates.</a:t>
            </a:r>
          </a:p>
          <a:p>
            <a:pPr algn="l"/>
            <a:r>
              <a:rPr lang="en-US" sz="1600" b="0" i="0" dirty="0">
                <a:effectLst/>
                <a:latin typeface="system-ui"/>
              </a:rPr>
              <a:t>Graduates with a </a:t>
            </a:r>
            <a:r>
              <a:rPr lang="en-US" sz="1600" b="0" i="1" dirty="0" err="1">
                <a:effectLst/>
                <a:latin typeface="system-ui"/>
              </a:rPr>
              <a:t>B.Tech</a:t>
            </a:r>
            <a:r>
              <a:rPr lang="en-US" sz="1600" b="0" i="1" dirty="0">
                <a:effectLst/>
                <a:latin typeface="system-ui"/>
              </a:rPr>
              <a:t>/B.E. degree </a:t>
            </a:r>
            <a:r>
              <a:rPr lang="en-US" sz="1600" b="0" i="0" dirty="0">
                <a:effectLst/>
                <a:latin typeface="system-ui"/>
              </a:rPr>
              <a:t>generally expect an average salary of </a:t>
            </a:r>
            <a:r>
              <a:rPr lang="en-US" sz="1600" b="0" i="1" dirty="0">
                <a:effectLst/>
                <a:latin typeface="system-ui"/>
              </a:rPr>
              <a:t>₹250,000 </a:t>
            </a:r>
            <a:r>
              <a:rPr lang="en-US" sz="1600" b="0" i="0" dirty="0">
                <a:effectLst/>
                <a:latin typeface="system-ui"/>
              </a:rPr>
              <a:t>annually.</a:t>
            </a:r>
          </a:p>
          <a:p>
            <a:pPr algn="l"/>
            <a:r>
              <a:rPr lang="en-US" sz="1600" b="1" i="0" dirty="0">
                <a:effectLst/>
                <a:latin typeface="system-ui"/>
              </a:rPr>
              <a:t>5. Impact of College Tier on Earnings:</a:t>
            </a:r>
          </a:p>
          <a:p>
            <a:pPr algn="l"/>
            <a:r>
              <a:rPr lang="en-US" sz="1600" b="0" i="0" dirty="0">
                <a:effectLst/>
                <a:latin typeface="system-ui"/>
              </a:rPr>
              <a:t>Graduates from </a:t>
            </a:r>
            <a:r>
              <a:rPr lang="en-US" sz="1600" b="0" i="1" dirty="0">
                <a:effectLst/>
                <a:latin typeface="system-ui"/>
              </a:rPr>
              <a:t>Tier-1 colleges </a:t>
            </a:r>
            <a:r>
              <a:rPr lang="en-US" sz="1600" b="0" i="0" dirty="0">
                <a:effectLst/>
                <a:latin typeface="system-ui"/>
              </a:rPr>
              <a:t>consistently earn more than those from lower-tier institutions, demonstrating the significant advantage of attending top-ranked colleges.</a:t>
            </a:r>
          </a:p>
          <a:p>
            <a:pPr algn="l"/>
            <a:r>
              <a:rPr lang="en-US" sz="1600" b="1" i="0" dirty="0">
                <a:effectLst/>
                <a:latin typeface="system-ui"/>
              </a:rPr>
              <a:t>6. Gender-Based Salary Differences:</a:t>
            </a:r>
          </a:p>
          <a:p>
            <a:pPr algn="l"/>
            <a:r>
              <a:rPr lang="en-US" sz="1600" b="0" i="0" dirty="0">
                <a:effectLst/>
                <a:latin typeface="system-ui"/>
              </a:rPr>
              <a:t>On average, </a:t>
            </a:r>
            <a:r>
              <a:rPr lang="en-US" sz="1600" b="0" i="1" dirty="0">
                <a:effectLst/>
                <a:latin typeface="system-ui"/>
              </a:rPr>
              <a:t>females earn ₹292564.0</a:t>
            </a:r>
            <a:r>
              <a:rPr lang="en-US" sz="1600" b="0" i="0" dirty="0">
                <a:effectLst/>
                <a:latin typeface="system-ui"/>
              </a:rPr>
              <a:t>, slightly lower than the </a:t>
            </a:r>
            <a:r>
              <a:rPr lang="en-US" sz="1600" b="0" i="1" dirty="0">
                <a:effectLst/>
                <a:latin typeface="system-ui"/>
              </a:rPr>
              <a:t>₹311417.0 earned by males</a:t>
            </a:r>
            <a:r>
              <a:rPr lang="en-US" sz="1600" b="0" i="0" dirty="0">
                <a:effectLst/>
                <a:latin typeface="system-ui"/>
              </a:rPr>
              <a:t>.</a:t>
            </a:r>
          </a:p>
          <a:p>
            <a:pPr algn="l"/>
            <a:r>
              <a:rPr lang="en-US" sz="1600" b="0" i="0" dirty="0">
                <a:effectLst/>
                <a:latin typeface="system-ui"/>
              </a:rPr>
              <a:t>The gap between genders is minor, though the reasons behind this disparity require further investigation.</a:t>
            </a:r>
          </a:p>
          <a:p>
            <a:pPr algn="l"/>
            <a:r>
              <a:rPr lang="en-US" sz="1600" b="1" i="0" dirty="0">
                <a:effectLst/>
                <a:latin typeface="system-ui"/>
              </a:rPr>
              <a:t>7. No Significant Relationship Between Gender and Specialization:</a:t>
            </a:r>
          </a:p>
          <a:p>
            <a:pPr algn="l"/>
            <a:r>
              <a:rPr lang="en-US" sz="1600" b="0" i="0" dirty="0">
                <a:effectLst/>
                <a:latin typeface="system-ui"/>
              </a:rPr>
              <a:t>There is no notable correlation between </a:t>
            </a:r>
            <a:r>
              <a:rPr lang="en-US" sz="1600" b="0" i="1" dirty="0">
                <a:effectLst/>
                <a:latin typeface="system-ui"/>
              </a:rPr>
              <a:t>gender and specialization </a:t>
            </a:r>
            <a:r>
              <a:rPr lang="en-US" sz="1600" b="0" i="0" dirty="0">
                <a:effectLst/>
                <a:latin typeface="system-ui"/>
              </a:rPr>
              <a:t>preferences, contradicting common assumptions.</a:t>
            </a:r>
          </a:p>
          <a:p>
            <a:pPr algn="l"/>
            <a:r>
              <a:rPr lang="en-US" sz="1600" b="0" i="0" dirty="0">
                <a:effectLst/>
                <a:latin typeface="system-ui"/>
              </a:rPr>
              <a:t>Females tend to specialize in </a:t>
            </a:r>
            <a:r>
              <a:rPr lang="en-US" sz="1600" b="0" i="1" dirty="0">
                <a:effectLst/>
                <a:latin typeface="system-ui"/>
              </a:rPr>
              <a:t>Information Technology (IT), </a:t>
            </a:r>
            <a:r>
              <a:rPr lang="en-US" sz="1600" b="0" i="0" dirty="0">
                <a:effectLst/>
                <a:latin typeface="system-ui"/>
              </a:rPr>
              <a:t>while males lean toward </a:t>
            </a:r>
            <a:r>
              <a:rPr lang="en-US" sz="1600" b="0" i="1" dirty="0">
                <a:effectLst/>
                <a:latin typeface="system-ui"/>
              </a:rPr>
              <a:t>Computer Science</a:t>
            </a:r>
            <a:r>
              <a:rPr lang="en-US" sz="1600" b="0" i="0" dirty="0">
                <a:effectLst/>
                <a:latin typeface="system-ui"/>
              </a:rPr>
              <a:t>.</a:t>
            </a:r>
          </a:p>
          <a:p>
            <a:pPr algn="l"/>
            <a:r>
              <a:rPr lang="en-US" sz="1600" b="1" i="0" dirty="0">
                <a:effectLst/>
                <a:latin typeface="system-ui"/>
              </a:rPr>
              <a:t>8. Managerial and R &amp; D Roles Are Highest Earners:</a:t>
            </a:r>
          </a:p>
          <a:p>
            <a:pPr algn="l"/>
            <a:r>
              <a:rPr lang="en-US" sz="1600" b="0" i="1" dirty="0">
                <a:effectLst/>
                <a:latin typeface="system-ui"/>
              </a:rPr>
              <a:t>Managerial and R &amp; D positions </a:t>
            </a:r>
            <a:r>
              <a:rPr lang="en-US" sz="1600" b="0" i="0" dirty="0">
                <a:effectLst/>
                <a:latin typeface="system-ui"/>
              </a:rPr>
              <a:t>offer the highest salaries, reflecting the value placed on leadership and specialized expertise.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8" y="291718"/>
            <a:ext cx="4010662" cy="439864"/>
          </a:xfrm>
          <a:prstGeom prst="rect">
            <a:avLst/>
          </a:prstGeom>
        </p:spPr>
        <p:txBody>
          <a:bodyPr vert="horz" wrap="square" lIns="0" tIns="16510" rIns="0" bIns="0" rtlCol="0">
            <a:spAutoFit/>
          </a:bodyPr>
          <a:lstStyle/>
          <a:p>
            <a:pPr marL="12700">
              <a:lnSpc>
                <a:spcPct val="100000"/>
              </a:lnSpc>
              <a:spcBef>
                <a:spcPts val="130"/>
              </a:spcBef>
            </a:pPr>
            <a:r>
              <a:rPr lang="en-IN" sz="2750" dirty="0"/>
              <a:t>Experience and Challenges :</a:t>
            </a:r>
            <a:endParaRPr sz="2750" dirty="0"/>
          </a:p>
        </p:txBody>
      </p:sp>
      <p:sp>
        <p:nvSpPr>
          <p:cNvPr id="3" name="object 3"/>
          <p:cNvSpPr txBox="1"/>
          <p:nvPr/>
        </p:nvSpPr>
        <p:spPr>
          <a:xfrm>
            <a:off x="939164" y="992254"/>
            <a:ext cx="10502900" cy="4987904"/>
          </a:xfrm>
          <a:prstGeom prst="rect">
            <a:avLst/>
          </a:prstGeom>
        </p:spPr>
        <p:txBody>
          <a:bodyPr vert="horz" wrap="square" lIns="0" tIns="62865" rIns="0" bIns="0" rtlCol="0">
            <a:spAutoFit/>
          </a:bodyPr>
          <a:lstStyle/>
          <a:p>
            <a:pPr algn="l"/>
            <a:r>
              <a:rPr lang="en-US" sz="1600" b="1" i="0" dirty="0">
                <a:effectLst/>
                <a:latin typeface="system-ui"/>
              </a:rPr>
              <a:t>Experiences:</a:t>
            </a:r>
          </a:p>
          <a:p>
            <a:pPr algn="l"/>
            <a:r>
              <a:rPr lang="en-US" sz="1600" i="0" dirty="0">
                <a:effectLst/>
                <a:latin typeface="system-ui"/>
              </a:rPr>
              <a:t>Throughout this project, I gained valuable experience in several key areas:</a:t>
            </a:r>
          </a:p>
          <a:p>
            <a:pPr algn="l"/>
            <a:r>
              <a:rPr lang="en-US" sz="1600" b="1" i="0" dirty="0">
                <a:effectLst/>
                <a:latin typeface="system-ui"/>
              </a:rPr>
              <a:t>Python Programming: </a:t>
            </a:r>
            <a:r>
              <a:rPr lang="en-US" sz="1600" i="0" dirty="0">
                <a:effectLst/>
                <a:latin typeface="system-ui"/>
              </a:rPr>
              <a:t>My knowledge of Python helped me effectively manage the dataset. I made use of libraries like Pandas for data handling, Matplotlib and Seaborn for visualization, and NumPy for numerical analysis, which streamlined the entire data analysis process.</a:t>
            </a:r>
          </a:p>
          <a:p>
            <a:pPr algn="l"/>
            <a:r>
              <a:rPr lang="en-US" sz="1600" b="1" i="0" dirty="0">
                <a:effectLst/>
                <a:latin typeface="system-ui"/>
              </a:rPr>
              <a:t>Data Analysis &amp; Exploration (EDA): </a:t>
            </a:r>
            <a:r>
              <a:rPr lang="en-US" sz="1600" i="0" dirty="0">
                <a:effectLst/>
                <a:latin typeface="system-ui"/>
              </a:rPr>
              <a:t>I focused on cleaning the dataset, exploring patterns and relationships, and conducting detailed Exploratory Data Analysis (EDA) to uncover insights from the data.</a:t>
            </a:r>
          </a:p>
          <a:p>
            <a:pPr algn="l"/>
            <a:r>
              <a:rPr lang="en-US" sz="1600" b="1" i="0" dirty="0">
                <a:effectLst/>
                <a:latin typeface="system-ui"/>
              </a:rPr>
              <a:t>Graph Interpretation: </a:t>
            </a:r>
            <a:r>
              <a:rPr lang="en-US" sz="1600" i="0" dirty="0">
                <a:effectLst/>
                <a:latin typeface="system-ui"/>
              </a:rPr>
              <a:t>Using bar plots, box plots, heatmaps, and pair plots, I examined the relationships between salary and factors like education, specialization, and college tier, gaining key insights through visualization.</a:t>
            </a:r>
          </a:p>
          <a:p>
            <a:pPr algn="l"/>
            <a:r>
              <a:rPr lang="en-US" sz="1600" b="1" i="0" dirty="0">
                <a:effectLst/>
                <a:latin typeface="system-ui"/>
              </a:rPr>
              <a:t>Complete EDA Workflow: </a:t>
            </a:r>
            <a:r>
              <a:rPr lang="en-US" sz="1600" i="0" dirty="0">
                <a:effectLst/>
                <a:latin typeface="system-ui"/>
              </a:rPr>
              <a:t>I followed the full workflow from data preprocessing, univariate and bivariate analysis, to generating meaningful conclusions. This helped in understanding the data's structure and patterns effectively.</a:t>
            </a:r>
          </a:p>
          <a:p>
            <a:pPr algn="l"/>
            <a:endParaRPr lang="en-US" sz="1600" i="0" dirty="0">
              <a:effectLst/>
              <a:latin typeface="system-ui"/>
            </a:endParaRPr>
          </a:p>
          <a:p>
            <a:pPr algn="l"/>
            <a:r>
              <a:rPr lang="en-US" sz="1600" b="1" i="0" dirty="0">
                <a:effectLst/>
                <a:latin typeface="system-ui"/>
              </a:rPr>
              <a:t>Challenges:</a:t>
            </a:r>
          </a:p>
          <a:p>
            <a:pPr algn="l"/>
            <a:r>
              <a:rPr lang="en-US" sz="1600" b="1" i="0" dirty="0">
                <a:effectLst/>
                <a:latin typeface="system-ui"/>
              </a:rPr>
              <a:t>Time Management: </a:t>
            </a:r>
            <a:r>
              <a:rPr lang="en-US" sz="1600" i="0" dirty="0">
                <a:effectLst/>
                <a:latin typeface="system-ui"/>
              </a:rPr>
              <a:t>Balancing my academic work at PCCOE, Pune, with internship responsibilities proved challenging. Managing deadlines and finding time for both required significant effort, but it helped me improve my time management skills.</a:t>
            </a:r>
          </a:p>
          <a:p>
            <a:pPr algn="l"/>
            <a:r>
              <a:rPr lang="en-US" sz="1600" b="1" i="0" dirty="0">
                <a:effectLst/>
                <a:latin typeface="system-ui"/>
              </a:rPr>
              <a:t>LinkedIn Profile Merging Issue: </a:t>
            </a:r>
            <a:r>
              <a:rPr lang="en-US" sz="1600" i="0" dirty="0">
                <a:effectLst/>
                <a:latin typeface="system-ui"/>
              </a:rPr>
              <a:t>A technical problem with merging my LinkedIn profiles delayed my ability to post project updates. I had to wait for this issue to be resolved to ensure that my posts weren’t lost during the merge process, contributing to the delay.</a:t>
            </a:r>
          </a:p>
          <a:p>
            <a:pPr algn="l"/>
            <a:r>
              <a:rPr lang="en-US" sz="1600" b="1" i="0" dirty="0">
                <a:effectLst/>
                <a:latin typeface="system-ui"/>
              </a:rPr>
              <a:t>Late Submission: </a:t>
            </a:r>
            <a:r>
              <a:rPr lang="en-US" sz="1600" i="0" dirty="0">
                <a:effectLst/>
                <a:latin typeface="system-ui"/>
              </a:rPr>
              <a:t>Due to the time constraints from balancing college and internship work, along with the LinkedIn issue, I apologize for the delay in submitting this project. I appreciate your understanding and patience.</a:t>
            </a:r>
          </a:p>
        </p:txBody>
      </p:sp>
    </p:spTree>
    <p:extLst>
      <p:ext uri="{BB962C8B-B14F-4D97-AF65-F5344CB8AC3E}">
        <p14:creationId xmlns:p14="http://schemas.microsoft.com/office/powerpoint/2010/main" val="305296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a:avLst/>
          </a:prstGeom>
        </p:spPr>
        <p:txBody>
          <a:bodyPr vert="horz" wrap="square" lIns="0" tIns="32384" rIns="0" bIns="0" rtlCol="0">
            <a:spAutoFit/>
          </a:bodyPr>
          <a:lstStyle/>
          <a:p>
            <a:pPr marL="12700" marR="5080">
              <a:lnSpc>
                <a:spcPts val="5260"/>
              </a:lnSpc>
              <a:spcBef>
                <a:spcPts val="254"/>
              </a:spcBef>
            </a:pPr>
            <a:r>
              <a:rPr sz="4400" spc="320" dirty="0">
                <a:solidFill>
                  <a:srgbClr val="C00000"/>
                </a:solidFill>
                <a:latin typeface="Palatino Linotype"/>
                <a:cs typeface="Palatino Linotype"/>
              </a:rPr>
              <a:t>THANK </a:t>
            </a:r>
            <a:r>
              <a:rPr sz="4400" spc="430" dirty="0">
                <a:solidFill>
                  <a:srgbClr val="C00000"/>
                </a:solidFill>
                <a:latin typeface="Palatino Linotype"/>
                <a:cs typeface="Palatino Linotype"/>
              </a:rPr>
              <a:t>YOU</a:t>
            </a:r>
            <a:endParaRPr sz="4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76586" y="1069776"/>
            <a:ext cx="9306280" cy="4708941"/>
          </a:xfrm>
          <a:prstGeom prst="rect">
            <a:avLst/>
          </a:prstGeom>
          <a:noFill/>
          <a:ln>
            <a:noFill/>
          </a:ln>
        </p:spPr>
        <p:txBody>
          <a:bodyPr spcFirstLastPara="1" wrap="square" lIns="91425" tIns="45700" rIns="91425" bIns="45700" anchor="t" anchorCtr="0">
            <a:spAutoFit/>
          </a:bodyPr>
          <a:lstStyle/>
          <a:p>
            <a:r>
              <a:rPr lang="en-US" sz="2000" dirty="0"/>
              <a:t>I am currently pursuing a </a:t>
            </a:r>
            <a:r>
              <a:rPr lang="en-US" sz="2000" b="1" dirty="0" err="1"/>
              <a:t>B.Tech</a:t>
            </a:r>
            <a:r>
              <a:rPr lang="en-US" sz="2000" b="1" dirty="0"/>
              <a:t> degree </a:t>
            </a:r>
            <a:r>
              <a:rPr lang="en-US" sz="2000" dirty="0"/>
              <a:t>in </a:t>
            </a:r>
            <a:r>
              <a:rPr lang="en-US" sz="2000" b="1" dirty="0"/>
              <a:t>Computer Engineering</a:t>
            </a:r>
            <a:r>
              <a:rPr lang="en-US" sz="2000" dirty="0"/>
              <a:t> at </a:t>
            </a:r>
            <a:r>
              <a:rPr lang="en-US" sz="2000" b="1" dirty="0"/>
              <a:t>Pimpri Chinchwad College of Engineering, Pune. </a:t>
            </a:r>
          </a:p>
          <a:p>
            <a:endParaRPr lang="en-US" sz="2000" dirty="0"/>
          </a:p>
          <a:p>
            <a:r>
              <a:rPr lang="en-US" sz="2000" b="1" dirty="0"/>
              <a:t>Why you want to learn Data Science ?</a:t>
            </a:r>
          </a:p>
          <a:p>
            <a:r>
              <a:rPr lang="en-US" sz="2000" dirty="0"/>
              <a:t>With a strong foundation in mathematics, having been selected for the </a:t>
            </a:r>
            <a:r>
              <a:rPr lang="en-US" sz="2000" i="1" dirty="0"/>
              <a:t>Indian National Mathematical Olympiad (INMO) in 2020</a:t>
            </a:r>
            <a:r>
              <a:rPr lang="en-US" sz="2000" dirty="0"/>
              <a:t>, I have always been deeply passionate about problem-solving and analytical thinking. This love for mathematics naturally led me to explore data science, where I can combine my analytical skills with programming to uncover patterns, insights, and solutions in complex datasets.</a:t>
            </a:r>
          </a:p>
          <a:p>
            <a:r>
              <a:rPr lang="en-US" sz="2000" dirty="0"/>
              <a:t>I am particularly drawn to data science because it offers a perfect blend of my interests in statistics, machine learning, and data-driven decision-making. The field's ability to transform raw data into actionable knowledge fascinates me, and I love the challenge of making sense of numbers, finding trends, and predicting outcomes.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76586" y="1069776"/>
            <a:ext cx="9306280" cy="3170058"/>
          </a:xfrm>
          <a:prstGeom prst="rect">
            <a:avLst/>
          </a:prstGeom>
          <a:noFill/>
          <a:ln>
            <a:noFill/>
          </a:ln>
        </p:spPr>
        <p:txBody>
          <a:bodyPr spcFirstLastPara="1" wrap="square" lIns="91425" tIns="45700" rIns="91425" bIns="45700" anchor="t" anchorCtr="0">
            <a:spAutoFit/>
          </a:bodyPr>
          <a:lstStyle/>
          <a:p>
            <a:r>
              <a:rPr lang="en-US" sz="2000" dirty="0"/>
              <a:t>Beyond academics, I am also passionate about poetry, novel reading, and acting, all of which help me cultivate a creative and critical mindset. These interests have shaped my approach to data science, allowing me to think outside the box and approach problems with a fresh perspective.</a:t>
            </a:r>
          </a:p>
          <a:p>
            <a:endParaRPr lang="en-US" sz="2000" dirty="0"/>
          </a:p>
          <a:p>
            <a:r>
              <a:rPr lang="en-US" sz="2000" b="1" i="1" dirty="0"/>
              <a:t>This is my first internship</a:t>
            </a:r>
            <a:r>
              <a:rPr lang="en-US" sz="2000" dirty="0"/>
              <a:t>, and I am currently enjoying every moment of it. I am gaining a wealth of knowledge, particularly in exploratory data analysis, Python, and machine learning. It has been an enriching experience, providing me with hands-on learning opportunities and a deeper understanding of the data science field.</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object 5">
            <a:extLst>
              <a:ext uri="{FF2B5EF4-FFF2-40B4-BE49-F238E27FC236}">
                <a16:creationId xmlns:a16="http://schemas.microsoft.com/office/drawing/2014/main" id="{3935BDCA-D6BC-7763-6166-FAF295AC27BE}"/>
              </a:ext>
            </a:extLst>
          </p:cNvPr>
          <p:cNvPicPr/>
          <p:nvPr/>
        </p:nvPicPr>
        <p:blipFill>
          <a:blip r:embed="rId3" cstate="print"/>
          <a:stretch>
            <a:fillRect/>
          </a:stretch>
        </p:blipFill>
        <p:spPr>
          <a:xfrm>
            <a:off x="924232" y="5080396"/>
            <a:ext cx="481781" cy="495905"/>
          </a:xfrm>
          <a:prstGeom prst="rect">
            <a:avLst/>
          </a:prstGeom>
        </p:spPr>
      </p:pic>
      <p:pic>
        <p:nvPicPr>
          <p:cNvPr id="3" name="object 4">
            <a:extLst>
              <a:ext uri="{FF2B5EF4-FFF2-40B4-BE49-F238E27FC236}">
                <a16:creationId xmlns:a16="http://schemas.microsoft.com/office/drawing/2014/main" id="{EA03C4F9-E90D-7B45-0AB7-E2CC55A17FBB}"/>
              </a:ext>
            </a:extLst>
          </p:cNvPr>
          <p:cNvPicPr/>
          <p:nvPr/>
        </p:nvPicPr>
        <p:blipFill>
          <a:blip r:embed="rId4" cstate="print"/>
          <a:stretch>
            <a:fillRect/>
          </a:stretch>
        </p:blipFill>
        <p:spPr>
          <a:xfrm>
            <a:off x="924232" y="5801310"/>
            <a:ext cx="481781" cy="495905"/>
          </a:xfrm>
          <a:prstGeom prst="rect">
            <a:avLst/>
          </a:prstGeom>
        </p:spPr>
      </p:pic>
      <p:sp>
        <p:nvSpPr>
          <p:cNvPr id="5" name="TextBox 4">
            <a:extLst>
              <a:ext uri="{FF2B5EF4-FFF2-40B4-BE49-F238E27FC236}">
                <a16:creationId xmlns:a16="http://schemas.microsoft.com/office/drawing/2014/main" id="{259DDC35-67C7-8CC2-3F1B-FE1126CD30B0}"/>
              </a:ext>
            </a:extLst>
          </p:cNvPr>
          <p:cNvSpPr txBox="1"/>
          <p:nvPr/>
        </p:nvSpPr>
        <p:spPr>
          <a:xfrm>
            <a:off x="2379406" y="5221491"/>
            <a:ext cx="6096000" cy="369332"/>
          </a:xfrm>
          <a:prstGeom prst="rect">
            <a:avLst/>
          </a:prstGeom>
          <a:noFill/>
        </p:spPr>
        <p:txBody>
          <a:bodyPr wrap="square">
            <a:spAutoFit/>
          </a:bodyPr>
          <a:lstStyle/>
          <a:p>
            <a:r>
              <a:rPr lang="en-IN" dirty="0">
                <a:hlinkClick r:id="rId5"/>
              </a:rPr>
              <a:t>https://www.linkedin.com/in/omkararunshinde/</a:t>
            </a:r>
            <a:endParaRPr lang="en-IN" dirty="0"/>
          </a:p>
        </p:txBody>
      </p:sp>
      <p:sp>
        <p:nvSpPr>
          <p:cNvPr id="7" name="TextBox 6">
            <a:extLst>
              <a:ext uri="{FF2B5EF4-FFF2-40B4-BE49-F238E27FC236}">
                <a16:creationId xmlns:a16="http://schemas.microsoft.com/office/drawing/2014/main" id="{2A2CBEA3-4D7F-3E8D-9199-8099007D157C}"/>
              </a:ext>
            </a:extLst>
          </p:cNvPr>
          <p:cNvSpPr txBox="1"/>
          <p:nvPr/>
        </p:nvSpPr>
        <p:spPr>
          <a:xfrm>
            <a:off x="2379406" y="5895373"/>
            <a:ext cx="6096000" cy="369332"/>
          </a:xfrm>
          <a:prstGeom prst="rect">
            <a:avLst/>
          </a:prstGeom>
          <a:noFill/>
        </p:spPr>
        <p:txBody>
          <a:bodyPr wrap="square">
            <a:spAutoFit/>
          </a:bodyPr>
          <a:lstStyle/>
          <a:p>
            <a:r>
              <a:rPr lang="en-IN" dirty="0">
                <a:hlinkClick r:id="rId6"/>
              </a:rPr>
              <a:t>https://github.com/Omkar-Shinde12/</a:t>
            </a:r>
            <a:endParaRPr lang="en-IN" dirty="0"/>
          </a:p>
        </p:txBody>
      </p:sp>
    </p:spTree>
    <p:extLst>
      <p:ext uri="{BB962C8B-B14F-4D97-AF65-F5344CB8AC3E}">
        <p14:creationId xmlns:p14="http://schemas.microsoft.com/office/powerpoint/2010/main" val="135835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6830" cy="518159"/>
          </a:xfrm>
          <a:prstGeom prst="rect">
            <a:avLst/>
          </a:prstGeom>
        </p:spPr>
        <p:txBody>
          <a:bodyPr vert="horz" wrap="square" lIns="0" tIns="16510" rIns="0" bIns="0" rtlCol="0">
            <a:spAutoFit/>
          </a:bodyPr>
          <a:lstStyle/>
          <a:p>
            <a:pPr marL="12700">
              <a:lnSpc>
                <a:spcPct val="100000"/>
              </a:lnSpc>
              <a:spcBef>
                <a:spcPts val="130"/>
              </a:spcBef>
            </a:pPr>
            <a:r>
              <a:rPr sz="3200" b="1" spc="-10" dirty="0">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vert="horz" wrap="square" lIns="0" tIns="70485" rIns="0" bIns="0" rtlCol="0">
            <a:spAutoFit/>
          </a:bodyPr>
          <a:lstStyle/>
          <a:p>
            <a:pPr marL="241300" indent="-228600">
              <a:lnSpc>
                <a:spcPct val="100000"/>
              </a:lnSpc>
              <a:spcBef>
                <a:spcPts val="555"/>
              </a:spcBef>
              <a:buFont typeface="Arial MT"/>
              <a:buChar char="•"/>
              <a:tabLst>
                <a:tab pos="241300" algn="l"/>
              </a:tabLst>
            </a:pPr>
            <a:r>
              <a:rPr sz="1500" b="1" dirty="0">
                <a:latin typeface="Calibri"/>
                <a:cs typeface="Calibri"/>
              </a:rPr>
              <a:t>Business Problem</a:t>
            </a:r>
            <a:r>
              <a:rPr sz="1500" b="1" spc="-20" dirty="0">
                <a:latin typeface="Calibri"/>
                <a:cs typeface="Calibri"/>
              </a:rPr>
              <a:t> </a:t>
            </a:r>
            <a:r>
              <a:rPr sz="1500" b="1" dirty="0">
                <a:latin typeface="Calibri"/>
                <a:cs typeface="Calibri"/>
              </a:rPr>
              <a:t>and</a:t>
            </a:r>
            <a:r>
              <a:rPr sz="1500" b="1" spc="15" dirty="0">
                <a:latin typeface="Calibri"/>
                <a:cs typeface="Calibri"/>
              </a:rPr>
              <a:t> </a:t>
            </a:r>
            <a:r>
              <a:rPr sz="1500" b="1" dirty="0">
                <a:latin typeface="Calibri"/>
                <a:cs typeface="Calibri"/>
              </a:rPr>
              <a:t>Use</a:t>
            </a:r>
            <a:r>
              <a:rPr sz="1500" b="1" spc="-70" dirty="0">
                <a:latin typeface="Calibri"/>
                <a:cs typeface="Calibri"/>
              </a:rPr>
              <a:t> </a:t>
            </a:r>
            <a:r>
              <a:rPr sz="1500" b="1" dirty="0">
                <a:latin typeface="Calibri"/>
                <a:cs typeface="Calibri"/>
              </a:rPr>
              <a:t>case</a:t>
            </a:r>
            <a:r>
              <a:rPr sz="1500" b="1" spc="-5" dirty="0">
                <a:latin typeface="Calibri"/>
                <a:cs typeface="Calibri"/>
              </a:rPr>
              <a:t> </a:t>
            </a:r>
            <a:r>
              <a:rPr sz="1500" b="1" spc="-10" dirty="0">
                <a:latin typeface="Calibri"/>
                <a:cs typeface="Calibri"/>
              </a:rPr>
              <a:t>domain</a:t>
            </a:r>
            <a:r>
              <a:rPr sz="1500" b="1" spc="-55" dirty="0">
                <a:latin typeface="Calibri"/>
                <a:cs typeface="Calibri"/>
              </a:rPr>
              <a:t> </a:t>
            </a:r>
            <a:r>
              <a:rPr sz="1500" b="1" spc="-10" dirty="0">
                <a:latin typeface="Calibri"/>
                <a:cs typeface="Calibri"/>
              </a:rPr>
              <a:t>understanding(If</a:t>
            </a:r>
            <a:r>
              <a:rPr sz="1500" b="1" spc="-25" dirty="0">
                <a:latin typeface="Calibri"/>
                <a:cs typeface="Calibri"/>
              </a:rPr>
              <a:t> </a:t>
            </a:r>
            <a:r>
              <a:rPr sz="1500" b="1" spc="-10" dirty="0">
                <a:latin typeface="Calibri"/>
                <a:cs typeface="Calibri"/>
              </a:rPr>
              <a:t>Required)</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Objective</a:t>
            </a:r>
            <a:r>
              <a:rPr sz="1500" b="1" spc="-15" dirty="0">
                <a:latin typeface="Calibri"/>
                <a:cs typeface="Calibri"/>
              </a:rPr>
              <a:t> </a:t>
            </a:r>
            <a:r>
              <a:rPr sz="1500" b="1" dirty="0">
                <a:latin typeface="Calibri"/>
                <a:cs typeface="Calibri"/>
              </a:rPr>
              <a:t>of</a:t>
            </a:r>
            <a:r>
              <a:rPr sz="1500" b="1" spc="-25" dirty="0">
                <a:latin typeface="Calibri"/>
                <a:cs typeface="Calibri"/>
              </a:rPr>
              <a:t> </a:t>
            </a:r>
            <a:r>
              <a:rPr sz="1500" b="1" dirty="0">
                <a:latin typeface="Calibri"/>
                <a:cs typeface="Calibri"/>
              </a:rPr>
              <a:t>the</a:t>
            </a:r>
            <a:r>
              <a:rPr sz="1500" b="1" spc="-75" dirty="0">
                <a:latin typeface="Calibri"/>
                <a:cs typeface="Calibri"/>
              </a:rPr>
              <a:t> </a:t>
            </a:r>
            <a:r>
              <a:rPr sz="1500" b="1" spc="-10" dirty="0">
                <a:latin typeface="Calibri"/>
                <a:cs typeface="Calibri"/>
              </a:rPr>
              <a:t>Project</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Web</a:t>
            </a:r>
            <a:r>
              <a:rPr sz="1500" b="1" spc="-65" dirty="0">
                <a:latin typeface="Calibri"/>
                <a:cs typeface="Calibri"/>
              </a:rPr>
              <a:t> </a:t>
            </a:r>
            <a:r>
              <a:rPr sz="1500" b="1" dirty="0">
                <a:latin typeface="Calibri"/>
                <a:cs typeface="Calibri"/>
              </a:rPr>
              <a:t>Scraping</a:t>
            </a:r>
            <a:r>
              <a:rPr sz="1500" b="1" spc="-10" dirty="0">
                <a:latin typeface="Calibri"/>
                <a:cs typeface="Calibri"/>
              </a:rPr>
              <a:t> </a:t>
            </a:r>
            <a:r>
              <a:rPr sz="1500" b="1" dirty="0">
                <a:latin typeface="Calibri"/>
                <a:cs typeface="Calibri"/>
              </a:rPr>
              <a:t>–</a:t>
            </a:r>
            <a:r>
              <a:rPr sz="1500" b="1" spc="-35" dirty="0">
                <a:latin typeface="Calibri"/>
                <a:cs typeface="Calibri"/>
              </a:rPr>
              <a:t> </a:t>
            </a:r>
            <a:r>
              <a:rPr sz="1500" b="1" dirty="0">
                <a:latin typeface="Calibri"/>
                <a:cs typeface="Calibri"/>
              </a:rPr>
              <a:t>Details</a:t>
            </a:r>
            <a:r>
              <a:rPr sz="1500" b="1" spc="-10" dirty="0">
                <a:latin typeface="Calibri"/>
                <a:cs typeface="Calibri"/>
              </a:rPr>
              <a:t> </a:t>
            </a:r>
            <a:r>
              <a:rPr sz="1500" b="1" dirty="0">
                <a:latin typeface="Calibri"/>
                <a:cs typeface="Calibri"/>
              </a:rPr>
              <a:t>(Websites,</a:t>
            </a:r>
            <a:r>
              <a:rPr sz="1500" b="1" spc="-85" dirty="0">
                <a:latin typeface="Calibri"/>
                <a:cs typeface="Calibri"/>
              </a:rPr>
              <a:t> </a:t>
            </a:r>
            <a:r>
              <a:rPr sz="1500" b="1" dirty="0">
                <a:latin typeface="Calibri"/>
                <a:cs typeface="Calibri"/>
              </a:rPr>
              <a:t>Processor</a:t>
            </a:r>
            <a:r>
              <a:rPr sz="1500" b="1" spc="-15" dirty="0">
                <a:latin typeface="Calibri"/>
                <a:cs typeface="Calibri"/>
              </a:rPr>
              <a:t> </a:t>
            </a:r>
            <a:r>
              <a:rPr sz="1500" b="1" dirty="0">
                <a:latin typeface="Calibri"/>
                <a:cs typeface="Calibri"/>
              </a:rPr>
              <a:t>you</a:t>
            </a:r>
            <a:r>
              <a:rPr sz="1500" b="1" spc="-60" dirty="0">
                <a:latin typeface="Calibri"/>
                <a:cs typeface="Calibri"/>
              </a:rPr>
              <a:t> </a:t>
            </a:r>
            <a:r>
              <a:rPr sz="1500" b="1" spc="-10" dirty="0">
                <a:latin typeface="Calibri"/>
                <a:cs typeface="Calibri"/>
              </a:rPr>
              <a:t>followed)</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Summary</a:t>
            </a:r>
            <a:r>
              <a:rPr sz="1500" b="1" spc="-40" dirty="0">
                <a:latin typeface="Calibri"/>
                <a:cs typeface="Calibri"/>
              </a:rPr>
              <a:t> </a:t>
            </a:r>
            <a:r>
              <a:rPr sz="1500" b="1" dirty="0">
                <a:latin typeface="Calibri"/>
                <a:cs typeface="Calibri"/>
              </a:rPr>
              <a:t>of</a:t>
            </a:r>
            <a:r>
              <a:rPr sz="1500" b="1" spc="-20" dirty="0">
                <a:latin typeface="Calibri"/>
                <a:cs typeface="Calibri"/>
              </a:rPr>
              <a:t> </a:t>
            </a:r>
            <a:r>
              <a:rPr sz="1500" b="1" dirty="0">
                <a:latin typeface="Calibri"/>
                <a:cs typeface="Calibri"/>
              </a:rPr>
              <a:t>the</a:t>
            </a:r>
            <a:r>
              <a:rPr sz="1500" b="1" spc="-10" dirty="0">
                <a:latin typeface="Calibri"/>
                <a:cs typeface="Calibri"/>
              </a:rPr>
              <a:t> </a:t>
            </a:r>
            <a:r>
              <a:rPr sz="1500" b="1" spc="-20" dirty="0">
                <a:latin typeface="Calibri"/>
                <a:cs typeface="Calibri"/>
              </a:rPr>
              <a:t>Data</a:t>
            </a:r>
            <a:endParaRPr sz="1500">
              <a:latin typeface="Calibri"/>
              <a:cs typeface="Calibri"/>
            </a:endParaRPr>
          </a:p>
        </p:txBody>
      </p:sp>
      <p:sp>
        <p:nvSpPr>
          <p:cNvPr id="4" name="object 4"/>
          <p:cNvSpPr txBox="1"/>
          <p:nvPr/>
        </p:nvSpPr>
        <p:spPr>
          <a:xfrm>
            <a:off x="456247" y="2743517"/>
            <a:ext cx="160655" cy="1189355"/>
          </a:xfrm>
          <a:prstGeom prst="rect">
            <a:avLst/>
          </a:prstGeom>
        </p:spPr>
        <p:txBody>
          <a:bodyPr vert="horz" wrap="square" lIns="0" tIns="79375" rIns="0" bIns="0" rtlCol="0">
            <a:spAutoFit/>
          </a:bodyPr>
          <a:lstStyle/>
          <a:p>
            <a:pPr>
              <a:lnSpc>
                <a:spcPct val="100000"/>
              </a:lnSpc>
              <a:spcBef>
                <a:spcPts val="625"/>
              </a:spcBef>
            </a:pPr>
            <a:r>
              <a:rPr sz="1500" b="1" i="1" spc="-25" dirty="0">
                <a:latin typeface="Calibri"/>
                <a:cs typeface="Calibri"/>
              </a:rPr>
              <a:t>a.</a:t>
            </a:r>
            <a:endParaRPr sz="1500">
              <a:latin typeface="Calibri"/>
              <a:cs typeface="Calibri"/>
            </a:endParaRPr>
          </a:p>
          <a:p>
            <a:pPr>
              <a:lnSpc>
                <a:spcPct val="100000"/>
              </a:lnSpc>
              <a:spcBef>
                <a:spcPts val="530"/>
              </a:spcBef>
            </a:pPr>
            <a:r>
              <a:rPr sz="1500" b="1" i="1" spc="-25" dirty="0">
                <a:latin typeface="Calibri"/>
                <a:cs typeface="Calibri"/>
              </a:rPr>
              <a:t>b.</a:t>
            </a:r>
            <a:endParaRPr sz="1500">
              <a:latin typeface="Calibri"/>
              <a:cs typeface="Calibri"/>
            </a:endParaRPr>
          </a:p>
          <a:p>
            <a:pPr>
              <a:lnSpc>
                <a:spcPct val="100000"/>
              </a:lnSpc>
              <a:spcBef>
                <a:spcPts val="450"/>
              </a:spcBef>
            </a:pPr>
            <a:r>
              <a:rPr sz="1500" b="1" i="1" spc="-25" dirty="0">
                <a:latin typeface="Calibri"/>
                <a:cs typeface="Calibri"/>
              </a:rPr>
              <a:t>c.</a:t>
            </a:r>
            <a:endParaRPr sz="1500">
              <a:latin typeface="Calibri"/>
              <a:cs typeface="Calibri"/>
            </a:endParaRPr>
          </a:p>
          <a:p>
            <a:pPr>
              <a:lnSpc>
                <a:spcPct val="100000"/>
              </a:lnSpc>
              <a:spcBef>
                <a:spcPts val="455"/>
              </a:spcBef>
            </a:pPr>
            <a:r>
              <a:rPr sz="1500" b="1" i="1" spc="-25" dirty="0">
                <a:latin typeface="Calibri"/>
                <a:cs typeface="Calibri"/>
              </a:rPr>
              <a:t>d.</a:t>
            </a:r>
            <a:endParaRPr sz="1500">
              <a:latin typeface="Calibri"/>
              <a:cs typeface="Calibri"/>
            </a:endParaRPr>
          </a:p>
        </p:txBody>
      </p:sp>
      <p:sp>
        <p:nvSpPr>
          <p:cNvPr id="5" name="object 5"/>
          <p:cNvSpPr txBox="1"/>
          <p:nvPr/>
        </p:nvSpPr>
        <p:spPr>
          <a:xfrm>
            <a:off x="456247" y="2467514"/>
            <a:ext cx="2562860" cy="1465580"/>
          </a:xfrm>
          <a:prstGeom prst="rect">
            <a:avLst/>
          </a:prstGeom>
        </p:spPr>
        <p:txBody>
          <a:bodyPr vert="horz" wrap="square" lIns="0" tIns="7620" rIns="0" bIns="0" rtlCol="0">
            <a:spAutoFit/>
          </a:bodyPr>
          <a:lstStyle/>
          <a:p>
            <a:pPr marL="228600" marR="66040" indent="-228600">
              <a:lnSpc>
                <a:spcPct val="127200"/>
              </a:lnSpc>
              <a:spcBef>
                <a:spcPts val="60"/>
              </a:spcBef>
              <a:buFont typeface="Arial MT"/>
              <a:buChar char="•"/>
              <a:tabLst>
                <a:tab pos="514984" algn="l"/>
              </a:tabLst>
            </a:pPr>
            <a:r>
              <a:rPr sz="1500" b="1" u="sng" dirty="0">
                <a:solidFill>
                  <a:srgbClr val="FF0000"/>
                </a:solidFill>
                <a:uFill>
                  <a:solidFill>
                    <a:srgbClr val="FF0000"/>
                  </a:solidFill>
                </a:uFill>
                <a:latin typeface="Calibri"/>
                <a:cs typeface="Calibri"/>
              </a:rPr>
              <a:t>Exploratory</a:t>
            </a:r>
            <a:r>
              <a:rPr sz="1500" b="1" u="sng" spc="-40" dirty="0">
                <a:solidFill>
                  <a:srgbClr val="FF0000"/>
                </a:solidFill>
                <a:uFill>
                  <a:solidFill>
                    <a:srgbClr val="FF0000"/>
                  </a:solidFill>
                </a:uFill>
                <a:latin typeface="Calibri"/>
                <a:cs typeface="Calibri"/>
              </a:rPr>
              <a:t> </a:t>
            </a:r>
            <a:r>
              <a:rPr sz="1500" b="1" u="sng" dirty="0">
                <a:solidFill>
                  <a:srgbClr val="FF0000"/>
                </a:solidFill>
                <a:uFill>
                  <a:solidFill>
                    <a:srgbClr val="FF0000"/>
                  </a:solidFill>
                </a:uFill>
                <a:latin typeface="Calibri"/>
                <a:cs typeface="Calibri"/>
              </a:rPr>
              <a:t>Data</a:t>
            </a:r>
            <a:r>
              <a:rPr sz="1500" b="1" u="sng" spc="-60" dirty="0">
                <a:solidFill>
                  <a:srgbClr val="FF0000"/>
                </a:solidFill>
                <a:uFill>
                  <a:solidFill>
                    <a:srgbClr val="FF0000"/>
                  </a:solidFill>
                </a:uFill>
                <a:latin typeface="Calibri"/>
                <a:cs typeface="Calibri"/>
              </a:rPr>
              <a:t> </a:t>
            </a:r>
            <a:r>
              <a:rPr sz="1500" b="1" u="sng" spc="-10" dirty="0">
                <a:solidFill>
                  <a:srgbClr val="FF0000"/>
                </a:solidFill>
                <a:uFill>
                  <a:solidFill>
                    <a:srgbClr val="FF0000"/>
                  </a:solidFill>
                </a:uFill>
                <a:latin typeface="Calibri"/>
                <a:cs typeface="Calibri"/>
              </a:rPr>
              <a:t>Analysis:</a:t>
            </a:r>
            <a:r>
              <a:rPr sz="1500" b="1" spc="-10" dirty="0">
                <a:solidFill>
                  <a:srgbClr val="FF0000"/>
                </a:solidFill>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Cleaning</a:t>
            </a:r>
            <a:r>
              <a:rPr sz="1500" b="1" i="1" spc="-20" dirty="0">
                <a:latin typeface="Calibri"/>
                <a:cs typeface="Calibri"/>
              </a:rPr>
              <a:t> Steps</a:t>
            </a:r>
            <a:r>
              <a:rPr sz="1500" b="1" i="1" spc="500" dirty="0">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Manipulation</a:t>
            </a:r>
            <a:r>
              <a:rPr sz="1500" b="1" i="1" spc="-40" dirty="0">
                <a:latin typeface="Calibri"/>
                <a:cs typeface="Calibri"/>
              </a:rPr>
              <a:t> </a:t>
            </a:r>
            <a:r>
              <a:rPr sz="1500" b="1" i="1" spc="-20" dirty="0">
                <a:latin typeface="Calibri"/>
                <a:cs typeface="Calibri"/>
              </a:rPr>
              <a:t>Steps</a:t>
            </a:r>
            <a:endParaRPr sz="1500">
              <a:latin typeface="Calibri"/>
              <a:cs typeface="Calibri"/>
            </a:endParaRPr>
          </a:p>
          <a:p>
            <a:pPr marL="514984">
              <a:lnSpc>
                <a:spcPct val="100000"/>
              </a:lnSpc>
              <a:spcBef>
                <a:spcPts val="450"/>
              </a:spcBef>
            </a:pPr>
            <a:r>
              <a:rPr sz="1500" b="1" i="1" dirty="0">
                <a:latin typeface="Calibri"/>
                <a:cs typeface="Calibri"/>
              </a:rPr>
              <a:t>Univariate</a:t>
            </a:r>
            <a:r>
              <a:rPr sz="1500" b="1" i="1" spc="-60" dirty="0">
                <a:latin typeface="Calibri"/>
                <a:cs typeface="Calibri"/>
              </a:rPr>
              <a:t> </a:t>
            </a:r>
            <a:r>
              <a:rPr sz="1500" b="1" i="1" dirty="0">
                <a:latin typeface="Calibri"/>
                <a:cs typeface="Calibri"/>
              </a:rPr>
              <a:t>Analysis</a:t>
            </a:r>
            <a:r>
              <a:rPr sz="1500" b="1" i="1" spc="275" dirty="0">
                <a:latin typeface="Calibri"/>
                <a:cs typeface="Calibri"/>
              </a:rPr>
              <a:t> </a:t>
            </a:r>
            <a:r>
              <a:rPr sz="1500" b="1" i="1" spc="-10" dirty="0">
                <a:latin typeface="Calibri"/>
                <a:cs typeface="Calibri"/>
              </a:rPr>
              <a:t>Steps</a:t>
            </a:r>
            <a:endParaRPr sz="1500">
              <a:latin typeface="Calibri"/>
              <a:cs typeface="Calibri"/>
            </a:endParaRPr>
          </a:p>
          <a:p>
            <a:pPr marL="514984">
              <a:lnSpc>
                <a:spcPct val="100000"/>
              </a:lnSpc>
              <a:spcBef>
                <a:spcPts val="455"/>
              </a:spcBef>
            </a:pPr>
            <a:r>
              <a:rPr sz="1500" b="1" i="1" dirty="0">
                <a:latin typeface="Calibri"/>
                <a:cs typeface="Calibri"/>
              </a:rPr>
              <a:t>Bivariate</a:t>
            </a:r>
            <a:r>
              <a:rPr sz="1500" b="1" i="1" spc="-25" dirty="0">
                <a:latin typeface="Calibri"/>
                <a:cs typeface="Calibri"/>
              </a:rPr>
              <a:t> </a:t>
            </a:r>
            <a:r>
              <a:rPr sz="1500" b="1" i="1" dirty="0">
                <a:latin typeface="Calibri"/>
                <a:cs typeface="Calibri"/>
              </a:rPr>
              <a:t>Analysis</a:t>
            </a:r>
            <a:r>
              <a:rPr sz="1500" b="1" i="1" spc="265" dirty="0">
                <a:latin typeface="Calibri"/>
                <a:cs typeface="Calibri"/>
              </a:rPr>
              <a:t> </a:t>
            </a:r>
            <a:r>
              <a:rPr sz="1500" b="1" i="1" spc="-10" dirty="0">
                <a:latin typeface="Calibri"/>
                <a:cs typeface="Calibri"/>
              </a:rPr>
              <a:t>Steps</a:t>
            </a:r>
            <a:endParaRPr sz="1500">
              <a:latin typeface="Calibri"/>
              <a:cs typeface="Calibri"/>
            </a:endParaRPr>
          </a:p>
        </p:txBody>
      </p:sp>
      <p:sp>
        <p:nvSpPr>
          <p:cNvPr id="6" name="object 6"/>
          <p:cNvSpPr txBox="1"/>
          <p:nvPr/>
        </p:nvSpPr>
        <p:spPr>
          <a:xfrm>
            <a:off x="426614" y="4208875"/>
            <a:ext cx="6423660" cy="1170305"/>
          </a:xfrm>
          <a:prstGeom prst="rect">
            <a:avLst/>
          </a:prstGeom>
        </p:spPr>
        <p:txBody>
          <a:bodyPr vert="horz" wrap="square" lIns="0" tIns="69850" rIns="0" bIns="0" rtlCol="0">
            <a:spAutoFit/>
          </a:bodyPr>
          <a:lstStyle/>
          <a:p>
            <a:pPr marL="241300" indent="-228600">
              <a:lnSpc>
                <a:spcPct val="100000"/>
              </a:lnSpc>
              <a:spcBef>
                <a:spcPts val="550"/>
              </a:spcBef>
              <a:buFont typeface="Arial MT"/>
              <a:buChar char="•"/>
              <a:tabLst>
                <a:tab pos="241300" algn="l"/>
              </a:tabLst>
            </a:pPr>
            <a:r>
              <a:rPr sz="1500" b="1" dirty="0">
                <a:latin typeface="Calibri"/>
                <a:cs typeface="Calibri"/>
              </a:rPr>
              <a:t>Key</a:t>
            </a:r>
            <a:r>
              <a:rPr sz="1500" b="1" spc="-45" dirty="0">
                <a:latin typeface="Calibri"/>
                <a:cs typeface="Calibri"/>
              </a:rPr>
              <a:t> </a:t>
            </a:r>
            <a:r>
              <a:rPr sz="1500" b="1" dirty="0">
                <a:latin typeface="Calibri"/>
                <a:cs typeface="Calibri"/>
              </a:rPr>
              <a:t>Business</a:t>
            </a:r>
            <a:r>
              <a:rPr sz="1500" b="1" spc="-10" dirty="0">
                <a:latin typeface="Calibri"/>
                <a:cs typeface="Calibri"/>
              </a:rPr>
              <a:t> Question</a:t>
            </a:r>
            <a:endParaRPr sz="1500" dirty="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Conclusion</a:t>
            </a:r>
            <a:r>
              <a:rPr sz="1500" b="1" spc="-60" dirty="0">
                <a:latin typeface="Calibri"/>
                <a:cs typeface="Calibri"/>
              </a:rPr>
              <a:t> </a:t>
            </a:r>
            <a:r>
              <a:rPr sz="1500" b="1" dirty="0">
                <a:latin typeface="Calibri"/>
                <a:cs typeface="Calibri"/>
              </a:rPr>
              <a:t>(Key</a:t>
            </a:r>
            <a:r>
              <a:rPr sz="1500" b="1" spc="-35" dirty="0">
                <a:latin typeface="Calibri"/>
                <a:cs typeface="Calibri"/>
              </a:rPr>
              <a:t> </a:t>
            </a:r>
            <a:r>
              <a:rPr sz="1500" b="1" dirty="0">
                <a:latin typeface="Calibri"/>
                <a:cs typeface="Calibri"/>
              </a:rPr>
              <a:t>finding</a:t>
            </a:r>
            <a:r>
              <a:rPr sz="1500" b="1" spc="-40" dirty="0">
                <a:latin typeface="Calibri"/>
                <a:cs typeface="Calibri"/>
              </a:rPr>
              <a:t> </a:t>
            </a:r>
            <a:r>
              <a:rPr sz="1500" b="1" spc="-10" dirty="0">
                <a:latin typeface="Calibri"/>
                <a:cs typeface="Calibri"/>
              </a:rPr>
              <a:t>overall)</a:t>
            </a:r>
            <a:endParaRPr sz="1500" dirty="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Q&amp;A</a:t>
            </a:r>
            <a:r>
              <a:rPr sz="1500" b="1" spc="10" dirty="0">
                <a:latin typeface="Calibri"/>
                <a:cs typeface="Calibri"/>
              </a:rPr>
              <a:t> </a:t>
            </a:r>
            <a:r>
              <a:rPr sz="1500" b="1" spc="-10" dirty="0">
                <a:latin typeface="Calibri"/>
                <a:cs typeface="Calibri"/>
              </a:rPr>
              <a:t>Slide</a:t>
            </a:r>
            <a:endParaRPr sz="1500" dirty="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Your</a:t>
            </a:r>
            <a:r>
              <a:rPr sz="1500" b="1" spc="10" dirty="0">
                <a:latin typeface="Calibri"/>
                <a:cs typeface="Calibri"/>
              </a:rPr>
              <a:t> </a:t>
            </a:r>
            <a:r>
              <a:rPr sz="1500" b="1" spc="-10" dirty="0">
                <a:latin typeface="Calibri"/>
                <a:cs typeface="Calibri"/>
              </a:rPr>
              <a:t>Experience/Challenges</a:t>
            </a:r>
            <a:r>
              <a:rPr sz="1500" b="1" spc="-50" dirty="0">
                <a:latin typeface="Calibri"/>
                <a:cs typeface="Calibri"/>
              </a:rPr>
              <a:t> </a:t>
            </a:r>
            <a:r>
              <a:rPr sz="1500" b="1" dirty="0">
                <a:latin typeface="Calibri"/>
                <a:cs typeface="Calibri"/>
              </a:rPr>
              <a:t>working</a:t>
            </a:r>
            <a:r>
              <a:rPr sz="1500" b="1" spc="-15" dirty="0">
                <a:latin typeface="Calibri"/>
                <a:cs typeface="Calibri"/>
              </a:rPr>
              <a:t> </a:t>
            </a:r>
            <a:r>
              <a:rPr sz="1500" b="1" dirty="0">
                <a:latin typeface="Calibri"/>
                <a:cs typeface="Calibri"/>
              </a:rPr>
              <a:t>on</a:t>
            </a:r>
            <a:r>
              <a:rPr sz="1500" b="1" spc="-35" dirty="0">
                <a:latin typeface="Calibri"/>
                <a:cs typeface="Calibri"/>
              </a:rPr>
              <a:t> </a:t>
            </a:r>
            <a:r>
              <a:rPr sz="1500" b="1" dirty="0">
                <a:latin typeface="Calibri"/>
                <a:cs typeface="Calibri"/>
              </a:rPr>
              <a:t>Web</a:t>
            </a:r>
            <a:r>
              <a:rPr sz="1500" b="1" spc="-30" dirty="0">
                <a:latin typeface="Calibri"/>
                <a:cs typeface="Calibri"/>
              </a:rPr>
              <a:t> </a:t>
            </a:r>
            <a:r>
              <a:rPr sz="1500" b="1" dirty="0">
                <a:latin typeface="Calibri"/>
                <a:cs typeface="Calibri"/>
              </a:rPr>
              <a:t>Scraping</a:t>
            </a:r>
            <a:r>
              <a:rPr sz="1500" b="1" spc="25"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Data</a:t>
            </a:r>
            <a:r>
              <a:rPr sz="1500" b="1" spc="-40" dirty="0">
                <a:latin typeface="Calibri"/>
                <a:cs typeface="Calibri"/>
              </a:rPr>
              <a:t> </a:t>
            </a:r>
            <a:r>
              <a:rPr sz="1500" b="1" dirty="0">
                <a:latin typeface="Calibri"/>
                <a:cs typeface="Calibri"/>
              </a:rPr>
              <a:t>Analysis</a:t>
            </a:r>
            <a:r>
              <a:rPr sz="1500" b="1" spc="-50" dirty="0">
                <a:latin typeface="Calibri"/>
                <a:cs typeface="Calibri"/>
              </a:rPr>
              <a:t> </a:t>
            </a:r>
            <a:r>
              <a:rPr sz="1500" b="1" spc="-10" dirty="0">
                <a:latin typeface="Calibri"/>
                <a:cs typeface="Calibri"/>
              </a:rPr>
              <a:t>Project.</a:t>
            </a:r>
            <a:endParaRPr sz="15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772731"/>
            <a:ext cx="4081145" cy="448945"/>
          </a:xfrm>
          <a:prstGeom prst="rect">
            <a:avLst/>
          </a:prstGeom>
        </p:spPr>
        <p:txBody>
          <a:bodyPr vert="horz" wrap="square" lIns="0" tIns="15875" rIns="0" bIns="0" rtlCol="0">
            <a:spAutoFit/>
          </a:bodyPr>
          <a:lstStyle/>
          <a:p>
            <a:pPr marL="12700">
              <a:lnSpc>
                <a:spcPct val="100000"/>
              </a:lnSpc>
              <a:spcBef>
                <a:spcPts val="125"/>
              </a:spcBef>
            </a:pPr>
            <a:r>
              <a:rPr sz="2750" dirty="0"/>
              <a:t>Business</a:t>
            </a:r>
            <a:r>
              <a:rPr sz="2750" spc="90" dirty="0"/>
              <a:t> </a:t>
            </a:r>
            <a:r>
              <a:rPr sz="2750" dirty="0"/>
              <a:t>Problem</a:t>
            </a:r>
            <a:r>
              <a:rPr sz="2750" spc="135" dirty="0"/>
              <a:t> </a:t>
            </a:r>
            <a:r>
              <a:rPr sz="2750" spc="-10" dirty="0"/>
              <a:t>Statement</a:t>
            </a:r>
            <a:endParaRPr sz="2750" dirty="0"/>
          </a:p>
        </p:txBody>
      </p:sp>
      <p:grpSp>
        <p:nvGrpSpPr>
          <p:cNvPr id="3" name="object 3"/>
          <p:cNvGrpSpPr/>
          <p:nvPr/>
        </p:nvGrpSpPr>
        <p:grpSpPr>
          <a:xfrm>
            <a:off x="838200" y="1533525"/>
            <a:ext cx="10477500" cy="123825"/>
            <a:chOff x="838200" y="1533525"/>
            <a:chExt cx="10477500" cy="123825"/>
          </a:xfrm>
        </p:grpSpPr>
        <p:sp>
          <p:nvSpPr>
            <p:cNvPr id="4" name="object 4"/>
            <p:cNvSpPr/>
            <p:nvPr/>
          </p:nvSpPr>
          <p:spPr>
            <a:xfrm>
              <a:off x="866775" y="1638300"/>
              <a:ext cx="10448925" cy="19050"/>
            </a:xfrm>
            <a:custGeom>
              <a:avLst/>
              <a:gdLst/>
              <a:ahLst/>
              <a:cxnLst/>
              <a:rect l="l" t="t" r="r" b="b"/>
              <a:pathLst>
                <a:path w="10448925" h="19050">
                  <a:moveTo>
                    <a:pt x="10448925" y="0"/>
                  </a:moveTo>
                  <a:lnTo>
                    <a:pt x="0" y="0"/>
                  </a:lnTo>
                  <a:lnTo>
                    <a:pt x="0" y="19050"/>
                  </a:lnTo>
                  <a:lnTo>
                    <a:pt x="10448925" y="19050"/>
                  </a:lnTo>
                  <a:lnTo>
                    <a:pt x="10448925" y="0"/>
                  </a:lnTo>
                  <a:close/>
                </a:path>
              </a:pathLst>
            </a:custGeom>
            <a:solidFill>
              <a:srgbClr val="D4D4D4"/>
            </a:solidFill>
          </p:spPr>
          <p:txBody>
            <a:bodyPr wrap="square" lIns="0" tIns="0" rIns="0" bIns="0" rtlCol="0"/>
            <a:lstStyle/>
            <a:p>
              <a:endParaRPr/>
            </a:p>
          </p:txBody>
        </p:sp>
        <p:sp>
          <p:nvSpPr>
            <p:cNvPr id="5" name="object 5"/>
            <p:cNvSpPr/>
            <p:nvPr/>
          </p:nvSpPr>
          <p:spPr>
            <a:xfrm>
              <a:off x="838200" y="1533525"/>
              <a:ext cx="1876425" cy="114300"/>
            </a:xfrm>
            <a:custGeom>
              <a:avLst/>
              <a:gdLst/>
              <a:ahLst/>
              <a:cxnLst/>
              <a:rect l="l" t="t" r="r" b="b"/>
              <a:pathLst>
                <a:path w="1876425" h="114300">
                  <a:moveTo>
                    <a:pt x="1876425" y="0"/>
                  </a:moveTo>
                  <a:lnTo>
                    <a:pt x="0" y="0"/>
                  </a:lnTo>
                  <a:lnTo>
                    <a:pt x="0" y="114300"/>
                  </a:lnTo>
                  <a:lnTo>
                    <a:pt x="1876425" y="114300"/>
                  </a:lnTo>
                  <a:lnTo>
                    <a:pt x="1876425" y="0"/>
                  </a:lnTo>
                  <a:close/>
                </a:path>
              </a:pathLst>
            </a:custGeom>
            <a:solidFill>
              <a:srgbClr val="EC7C30"/>
            </a:solidFill>
          </p:spPr>
          <p:txBody>
            <a:bodyPr wrap="square" lIns="0" tIns="0" rIns="0" bIns="0" rtlCol="0"/>
            <a:lstStyle/>
            <a:p>
              <a:endParaRPr/>
            </a:p>
          </p:txBody>
        </p:sp>
      </p:grpSp>
      <p:grpSp>
        <p:nvGrpSpPr>
          <p:cNvPr id="6" name="object 6"/>
          <p:cNvGrpSpPr/>
          <p:nvPr/>
        </p:nvGrpSpPr>
        <p:grpSpPr>
          <a:xfrm>
            <a:off x="834644" y="1959674"/>
            <a:ext cx="3124200" cy="4552950"/>
            <a:chOff x="838200" y="1924050"/>
            <a:chExt cx="10515600" cy="1247775"/>
          </a:xfrm>
        </p:grpSpPr>
        <p:sp>
          <p:nvSpPr>
            <p:cNvPr id="7" name="object 7"/>
            <p:cNvSpPr/>
            <p:nvPr/>
          </p:nvSpPr>
          <p:spPr>
            <a:xfrm>
              <a:off x="838200" y="1924050"/>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3061"/>
                  </a:lnTo>
                  <a:lnTo>
                    <a:pt x="9805" y="1171586"/>
                  </a:lnTo>
                  <a:lnTo>
                    <a:pt x="36547" y="1211230"/>
                  </a:lnTo>
                  <a:lnTo>
                    <a:pt x="76209" y="1237968"/>
                  </a:lnTo>
                  <a:lnTo>
                    <a:pt x="124777" y="1247775"/>
                  </a:lnTo>
                  <a:lnTo>
                    <a:pt x="10390886" y="1247775"/>
                  </a:lnTo>
                  <a:lnTo>
                    <a:pt x="10439411" y="1237968"/>
                  </a:lnTo>
                  <a:lnTo>
                    <a:pt x="10479055" y="1211230"/>
                  </a:lnTo>
                  <a:lnTo>
                    <a:pt x="10505793" y="1171586"/>
                  </a:lnTo>
                  <a:lnTo>
                    <a:pt x="10515600" y="1123061"/>
                  </a:lnTo>
                  <a:lnTo>
                    <a:pt x="10515600" y="124713"/>
                  </a:lnTo>
                  <a:lnTo>
                    <a:pt x="10505793" y="76188"/>
                  </a:lnTo>
                  <a:lnTo>
                    <a:pt x="10479055" y="36544"/>
                  </a:lnTo>
                  <a:lnTo>
                    <a:pt x="10439411" y="9806"/>
                  </a:lnTo>
                  <a:lnTo>
                    <a:pt x="10390886" y="0"/>
                  </a:lnTo>
                  <a:close/>
                </a:path>
              </a:pathLst>
            </a:custGeom>
            <a:solidFill>
              <a:schemeClr val="accent5"/>
            </a:solidFill>
          </p:spPr>
          <p:txBody>
            <a:bodyPr wrap="square" lIns="0" tIns="0" rIns="0" bIns="0" rtlCol="0"/>
            <a:lstStyle/>
            <a:p>
              <a:endParaRPr/>
            </a:p>
          </p:txBody>
        </p:sp>
        <p:sp>
          <p:nvSpPr>
            <p:cNvPr id="8" name="object 8"/>
            <p:cNvSpPr/>
            <p:nvPr/>
          </p:nvSpPr>
          <p:spPr>
            <a:xfrm>
              <a:off x="4685371" y="1964527"/>
              <a:ext cx="2821259" cy="279350"/>
            </a:xfrm>
            <a:custGeom>
              <a:avLst/>
              <a:gdLst/>
              <a:ahLst/>
              <a:cxnLst/>
              <a:rect l="l" t="t" r="r" b="b"/>
              <a:pathLst>
                <a:path w="581025" h="368300">
                  <a:moveTo>
                    <a:pt x="284976" y="6079"/>
                  </a:moveTo>
                  <a:lnTo>
                    <a:pt x="276481" y="6079"/>
                  </a:lnTo>
                  <a:lnTo>
                    <a:pt x="263459" y="11922"/>
                  </a:lnTo>
                  <a:lnTo>
                    <a:pt x="258849" y="16182"/>
                  </a:lnTo>
                  <a:lnTo>
                    <a:pt x="255837" y="21554"/>
                  </a:lnTo>
                  <a:lnTo>
                    <a:pt x="70691" y="21979"/>
                  </a:lnTo>
                  <a:lnTo>
                    <a:pt x="20285" y="59482"/>
                  </a:lnTo>
                  <a:lnTo>
                    <a:pt x="5358" y="96554"/>
                  </a:lnTo>
                  <a:lnTo>
                    <a:pt x="125" y="140177"/>
                  </a:lnTo>
                  <a:lnTo>
                    <a:pt x="0" y="142204"/>
                  </a:lnTo>
                  <a:lnTo>
                    <a:pt x="5872" y="188921"/>
                  </a:lnTo>
                  <a:lnTo>
                    <a:pt x="22150" y="227071"/>
                  </a:lnTo>
                  <a:lnTo>
                    <a:pt x="46493" y="252589"/>
                  </a:lnTo>
                  <a:lnTo>
                    <a:pt x="76621" y="261892"/>
                  </a:lnTo>
                  <a:lnTo>
                    <a:pt x="240436" y="261892"/>
                  </a:lnTo>
                  <a:lnTo>
                    <a:pt x="240436" y="367923"/>
                  </a:lnTo>
                  <a:lnTo>
                    <a:pt x="310145" y="313145"/>
                  </a:lnTo>
                  <a:lnTo>
                    <a:pt x="379854" y="313145"/>
                  </a:lnTo>
                  <a:lnTo>
                    <a:pt x="379854" y="310242"/>
                  </a:lnTo>
                  <a:lnTo>
                    <a:pt x="268320" y="310242"/>
                  </a:lnTo>
                  <a:lnTo>
                    <a:pt x="268320" y="233617"/>
                  </a:lnTo>
                  <a:lnTo>
                    <a:pt x="76621" y="233617"/>
                  </a:lnTo>
                  <a:lnTo>
                    <a:pt x="59056" y="226992"/>
                  </a:lnTo>
                  <a:lnTo>
                    <a:pt x="43386" y="208293"/>
                  </a:lnTo>
                  <a:lnTo>
                    <a:pt x="32134" y="179282"/>
                  </a:lnTo>
                  <a:lnTo>
                    <a:pt x="27823" y="141723"/>
                  </a:lnTo>
                  <a:lnTo>
                    <a:pt x="32134" y="104164"/>
                  </a:lnTo>
                  <a:lnTo>
                    <a:pt x="43386" y="75153"/>
                  </a:lnTo>
                  <a:lnTo>
                    <a:pt x="59056" y="56454"/>
                  </a:lnTo>
                  <a:lnTo>
                    <a:pt x="76621" y="49829"/>
                  </a:lnTo>
                  <a:lnTo>
                    <a:pt x="547368" y="49829"/>
                  </a:lnTo>
                  <a:lnTo>
                    <a:pt x="533076" y="33660"/>
                  </a:lnTo>
                  <a:lnTo>
                    <a:pt x="494874" y="21554"/>
                  </a:lnTo>
                  <a:lnTo>
                    <a:pt x="369398" y="21554"/>
                  </a:lnTo>
                  <a:lnTo>
                    <a:pt x="366284" y="15211"/>
                  </a:lnTo>
                  <a:lnTo>
                    <a:pt x="360893" y="10301"/>
                  </a:lnTo>
                  <a:lnTo>
                    <a:pt x="358483" y="9396"/>
                  </a:lnTo>
                  <a:lnTo>
                    <a:pt x="292439" y="9396"/>
                  </a:lnTo>
                  <a:lnTo>
                    <a:pt x="284976" y="6079"/>
                  </a:lnTo>
                  <a:close/>
                </a:path>
                <a:path w="581025" h="368300">
                  <a:moveTo>
                    <a:pt x="379854" y="313145"/>
                  </a:moveTo>
                  <a:lnTo>
                    <a:pt x="310145" y="313145"/>
                  </a:lnTo>
                  <a:lnTo>
                    <a:pt x="379854" y="367923"/>
                  </a:lnTo>
                  <a:lnTo>
                    <a:pt x="379854" y="313145"/>
                  </a:lnTo>
                  <a:close/>
                </a:path>
                <a:path w="581025" h="368300">
                  <a:moveTo>
                    <a:pt x="310145" y="277377"/>
                  </a:moveTo>
                  <a:lnTo>
                    <a:pt x="268320" y="310242"/>
                  </a:lnTo>
                  <a:lnTo>
                    <a:pt x="351971" y="310242"/>
                  </a:lnTo>
                  <a:lnTo>
                    <a:pt x="310145" y="277377"/>
                  </a:lnTo>
                  <a:close/>
                </a:path>
                <a:path w="581025" h="368300">
                  <a:moveTo>
                    <a:pt x="379854" y="219196"/>
                  </a:moveTo>
                  <a:lnTo>
                    <a:pt x="351971" y="219196"/>
                  </a:lnTo>
                  <a:lnTo>
                    <a:pt x="351971" y="310242"/>
                  </a:lnTo>
                  <a:lnTo>
                    <a:pt x="379854" y="310242"/>
                  </a:lnTo>
                  <a:lnTo>
                    <a:pt x="379854" y="261892"/>
                  </a:lnTo>
                  <a:lnTo>
                    <a:pt x="551366" y="261892"/>
                  </a:lnTo>
                  <a:lnTo>
                    <a:pt x="557612" y="255567"/>
                  </a:lnTo>
                  <a:lnTo>
                    <a:pt x="557612" y="239950"/>
                  </a:lnTo>
                  <a:lnTo>
                    <a:pt x="551366" y="233617"/>
                  </a:lnTo>
                  <a:lnTo>
                    <a:pt x="379854" y="233617"/>
                  </a:lnTo>
                  <a:lnTo>
                    <a:pt x="379854" y="219196"/>
                  </a:lnTo>
                  <a:close/>
                </a:path>
                <a:path w="581025" h="368300">
                  <a:moveTo>
                    <a:pt x="385989" y="198273"/>
                  </a:moveTo>
                  <a:lnTo>
                    <a:pt x="240436" y="198273"/>
                  </a:lnTo>
                  <a:lnTo>
                    <a:pt x="240436" y="233617"/>
                  </a:lnTo>
                  <a:lnTo>
                    <a:pt x="268320" y="233617"/>
                  </a:lnTo>
                  <a:lnTo>
                    <a:pt x="268320" y="215879"/>
                  </a:lnTo>
                  <a:lnTo>
                    <a:pt x="379854" y="215879"/>
                  </a:lnTo>
                  <a:lnTo>
                    <a:pt x="379854" y="200752"/>
                  </a:lnTo>
                  <a:lnTo>
                    <a:pt x="381973" y="200130"/>
                  </a:lnTo>
                  <a:lnTo>
                    <a:pt x="384027" y="199300"/>
                  </a:lnTo>
                  <a:lnTo>
                    <a:pt x="385989" y="198273"/>
                  </a:lnTo>
                  <a:close/>
                </a:path>
                <a:path w="581025" h="368300">
                  <a:moveTo>
                    <a:pt x="505330" y="198273"/>
                  </a:moveTo>
                  <a:lnTo>
                    <a:pt x="477447" y="198273"/>
                  </a:lnTo>
                  <a:lnTo>
                    <a:pt x="478173" y="207699"/>
                  </a:lnTo>
                  <a:lnTo>
                    <a:pt x="480343" y="216897"/>
                  </a:lnTo>
                  <a:lnTo>
                    <a:pt x="483834" y="225532"/>
                  </a:lnTo>
                  <a:lnTo>
                    <a:pt x="488665" y="233617"/>
                  </a:lnTo>
                  <a:lnTo>
                    <a:pt x="543670" y="233617"/>
                  </a:lnTo>
                  <a:lnTo>
                    <a:pt x="529301" y="231363"/>
                  </a:lnTo>
                  <a:lnTo>
                    <a:pt x="517306" y="223968"/>
                  </a:lnTo>
                  <a:lnTo>
                    <a:pt x="508908" y="212562"/>
                  </a:lnTo>
                  <a:lnTo>
                    <a:pt x="505330" y="198273"/>
                  </a:lnTo>
                  <a:close/>
                </a:path>
                <a:path w="581025" h="368300">
                  <a:moveTo>
                    <a:pt x="334334" y="218490"/>
                  </a:moveTo>
                  <a:lnTo>
                    <a:pt x="294317" y="218490"/>
                  </a:lnTo>
                  <a:lnTo>
                    <a:pt x="299689" y="223551"/>
                  </a:lnTo>
                  <a:lnTo>
                    <a:pt x="306716" y="226416"/>
                  </a:lnTo>
                  <a:lnTo>
                    <a:pt x="314049" y="226548"/>
                  </a:lnTo>
                  <a:lnTo>
                    <a:pt x="322172" y="226586"/>
                  </a:lnTo>
                  <a:lnTo>
                    <a:pt x="329943" y="223202"/>
                  </a:lnTo>
                  <a:lnTo>
                    <a:pt x="334334" y="218490"/>
                  </a:lnTo>
                  <a:close/>
                </a:path>
                <a:path w="581025" h="368300">
                  <a:moveTo>
                    <a:pt x="379854" y="215879"/>
                  </a:moveTo>
                  <a:lnTo>
                    <a:pt x="268320" y="215879"/>
                  </a:lnTo>
                  <a:lnTo>
                    <a:pt x="269937" y="216897"/>
                  </a:lnTo>
                  <a:lnTo>
                    <a:pt x="271638" y="217773"/>
                  </a:lnTo>
                  <a:lnTo>
                    <a:pt x="273404" y="218490"/>
                  </a:lnTo>
                  <a:lnTo>
                    <a:pt x="280133" y="221138"/>
                  </a:lnTo>
                  <a:lnTo>
                    <a:pt x="287597" y="221138"/>
                  </a:lnTo>
                  <a:lnTo>
                    <a:pt x="294317" y="218490"/>
                  </a:lnTo>
                  <a:lnTo>
                    <a:pt x="334334" y="218490"/>
                  </a:lnTo>
                  <a:lnTo>
                    <a:pt x="335519" y="217217"/>
                  </a:lnTo>
                  <a:lnTo>
                    <a:pt x="379854" y="217217"/>
                  </a:lnTo>
                  <a:lnTo>
                    <a:pt x="379854" y="215879"/>
                  </a:lnTo>
                  <a:close/>
                </a:path>
                <a:path w="581025" h="368300">
                  <a:moveTo>
                    <a:pt x="379854" y="217217"/>
                  </a:moveTo>
                  <a:lnTo>
                    <a:pt x="335519" y="217217"/>
                  </a:lnTo>
                  <a:lnTo>
                    <a:pt x="340706" y="219432"/>
                  </a:lnTo>
                  <a:lnTo>
                    <a:pt x="346413" y="220120"/>
                  </a:lnTo>
                  <a:lnTo>
                    <a:pt x="351971" y="219196"/>
                  </a:lnTo>
                  <a:lnTo>
                    <a:pt x="379854" y="219196"/>
                  </a:lnTo>
                  <a:lnTo>
                    <a:pt x="379854" y="217217"/>
                  </a:lnTo>
                  <a:close/>
                </a:path>
                <a:path w="581025" h="368300">
                  <a:moveTo>
                    <a:pt x="63441" y="98387"/>
                  </a:moveTo>
                  <a:lnTo>
                    <a:pt x="55987" y="103203"/>
                  </a:lnTo>
                  <a:lnTo>
                    <a:pt x="52882" y="117501"/>
                  </a:lnTo>
                  <a:lnTo>
                    <a:pt x="52185" y="124296"/>
                  </a:lnTo>
                  <a:lnTo>
                    <a:pt x="52223" y="131120"/>
                  </a:lnTo>
                  <a:lnTo>
                    <a:pt x="56004" y="157509"/>
                  </a:lnTo>
                  <a:lnTo>
                    <a:pt x="66373" y="178827"/>
                  </a:lnTo>
                  <a:lnTo>
                    <a:pt x="81866" y="193079"/>
                  </a:lnTo>
                  <a:lnTo>
                    <a:pt x="101019" y="198273"/>
                  </a:lnTo>
                  <a:lnTo>
                    <a:pt x="547155" y="198273"/>
                  </a:lnTo>
                  <a:lnTo>
                    <a:pt x="559309" y="195430"/>
                  </a:lnTo>
                  <a:lnTo>
                    <a:pt x="570142" y="186132"/>
                  </a:lnTo>
                  <a:lnTo>
                    <a:pt x="575156" y="175229"/>
                  </a:lnTo>
                  <a:lnTo>
                    <a:pt x="312515" y="175229"/>
                  </a:lnTo>
                  <a:lnTo>
                    <a:pt x="288759" y="170380"/>
                  </a:lnTo>
                  <a:lnTo>
                    <a:pt x="288198" y="169998"/>
                  </a:lnTo>
                  <a:lnTo>
                    <a:pt x="101019" y="169998"/>
                  </a:lnTo>
                  <a:lnTo>
                    <a:pt x="93575" y="167055"/>
                  </a:lnTo>
                  <a:lnTo>
                    <a:pt x="86850" y="158911"/>
                  </a:lnTo>
                  <a:lnTo>
                    <a:pt x="81982" y="146590"/>
                  </a:lnTo>
                  <a:lnTo>
                    <a:pt x="80106" y="131120"/>
                  </a:lnTo>
                  <a:lnTo>
                    <a:pt x="80069" y="126370"/>
                  </a:lnTo>
                  <a:lnTo>
                    <a:pt x="80562" y="121629"/>
                  </a:lnTo>
                  <a:lnTo>
                    <a:pt x="83238" y="109348"/>
                  </a:lnTo>
                  <a:lnTo>
                    <a:pt x="78498" y="101789"/>
                  </a:lnTo>
                  <a:lnTo>
                    <a:pt x="63441" y="98387"/>
                  </a:lnTo>
                  <a:close/>
                </a:path>
                <a:path w="581025" h="368300">
                  <a:moveTo>
                    <a:pt x="401128" y="51102"/>
                  </a:moveTo>
                  <a:lnTo>
                    <a:pt x="312515" y="51102"/>
                  </a:lnTo>
                  <a:lnTo>
                    <a:pt x="336340" y="55979"/>
                  </a:lnTo>
                  <a:lnTo>
                    <a:pt x="355794" y="69279"/>
                  </a:lnTo>
                  <a:lnTo>
                    <a:pt x="368910" y="89007"/>
                  </a:lnTo>
                  <a:lnTo>
                    <a:pt x="373720" y="113165"/>
                  </a:lnTo>
                  <a:lnTo>
                    <a:pt x="368909" y="137324"/>
                  </a:lnTo>
                  <a:lnTo>
                    <a:pt x="355791" y="157052"/>
                  </a:lnTo>
                  <a:lnTo>
                    <a:pt x="336336" y="170352"/>
                  </a:lnTo>
                  <a:lnTo>
                    <a:pt x="312515" y="175229"/>
                  </a:lnTo>
                  <a:lnTo>
                    <a:pt x="575156" y="175229"/>
                  </a:lnTo>
                  <a:lnTo>
                    <a:pt x="577562" y="169998"/>
                  </a:lnTo>
                  <a:lnTo>
                    <a:pt x="403555" y="169998"/>
                  </a:lnTo>
                  <a:lnTo>
                    <a:pt x="410173" y="166897"/>
                  </a:lnTo>
                  <a:lnTo>
                    <a:pt x="415322" y="161289"/>
                  </a:lnTo>
                  <a:lnTo>
                    <a:pt x="417915" y="154381"/>
                  </a:lnTo>
                  <a:lnTo>
                    <a:pt x="420508" y="147557"/>
                  </a:lnTo>
                  <a:lnTo>
                    <a:pt x="420508" y="139998"/>
                  </a:lnTo>
                  <a:lnTo>
                    <a:pt x="417915" y="133175"/>
                  </a:lnTo>
                  <a:lnTo>
                    <a:pt x="422841" y="127793"/>
                  </a:lnTo>
                  <a:lnTo>
                    <a:pt x="425574" y="120724"/>
                  </a:lnTo>
                  <a:lnTo>
                    <a:pt x="425620" y="105145"/>
                  </a:lnTo>
                  <a:lnTo>
                    <a:pt x="422284" y="97256"/>
                  </a:lnTo>
                  <a:lnTo>
                    <a:pt x="416382" y="91610"/>
                  </a:lnTo>
                  <a:lnTo>
                    <a:pt x="419625" y="84033"/>
                  </a:lnTo>
                  <a:lnTo>
                    <a:pt x="419508" y="75153"/>
                  </a:lnTo>
                  <a:lnTo>
                    <a:pt x="416382" y="67859"/>
                  </a:lnTo>
                  <a:lnTo>
                    <a:pt x="413500" y="61036"/>
                  </a:lnTo>
                  <a:lnTo>
                    <a:pt x="408128" y="55607"/>
                  </a:lnTo>
                  <a:lnTo>
                    <a:pt x="401390" y="52732"/>
                  </a:lnTo>
                  <a:lnTo>
                    <a:pt x="401242" y="51620"/>
                  </a:lnTo>
                  <a:lnTo>
                    <a:pt x="401128" y="51102"/>
                  </a:lnTo>
                  <a:close/>
                </a:path>
                <a:path w="581025" h="368300">
                  <a:moveTo>
                    <a:pt x="127016" y="49829"/>
                  </a:moveTo>
                  <a:lnTo>
                    <a:pt x="76621" y="49829"/>
                  </a:lnTo>
                  <a:lnTo>
                    <a:pt x="94785" y="56125"/>
                  </a:lnTo>
                  <a:lnTo>
                    <a:pt x="109129" y="73686"/>
                  </a:lnTo>
                  <a:lnTo>
                    <a:pt x="118547" y="100526"/>
                  </a:lnTo>
                  <a:lnTo>
                    <a:pt x="121931" y="134654"/>
                  </a:lnTo>
                  <a:lnTo>
                    <a:pt x="121535" y="140177"/>
                  </a:lnTo>
                  <a:lnTo>
                    <a:pt x="119133" y="152326"/>
                  </a:lnTo>
                  <a:lnTo>
                    <a:pt x="112901" y="164476"/>
                  </a:lnTo>
                  <a:lnTo>
                    <a:pt x="101019" y="169998"/>
                  </a:lnTo>
                  <a:lnTo>
                    <a:pt x="142286" y="169998"/>
                  </a:lnTo>
                  <a:lnTo>
                    <a:pt x="145510" y="161492"/>
                  </a:lnTo>
                  <a:lnTo>
                    <a:pt x="147849" y="152718"/>
                  </a:lnTo>
                  <a:lnTo>
                    <a:pt x="149290" y="143749"/>
                  </a:lnTo>
                  <a:lnTo>
                    <a:pt x="149661" y="137324"/>
                  </a:lnTo>
                  <a:lnTo>
                    <a:pt x="149598" y="131120"/>
                  </a:lnTo>
                  <a:lnTo>
                    <a:pt x="148263" y="109313"/>
                  </a:lnTo>
                  <a:lnTo>
                    <a:pt x="143776" y="86516"/>
                  </a:lnTo>
                  <a:lnTo>
                    <a:pt x="136609" y="66582"/>
                  </a:lnTo>
                  <a:lnTo>
                    <a:pt x="127016" y="49829"/>
                  </a:lnTo>
                  <a:close/>
                </a:path>
                <a:path w="581025" h="368300">
                  <a:moveTo>
                    <a:pt x="400767" y="49829"/>
                  </a:moveTo>
                  <a:lnTo>
                    <a:pt x="226913" y="49829"/>
                  </a:lnTo>
                  <a:lnTo>
                    <a:pt x="226840" y="50772"/>
                  </a:lnTo>
                  <a:lnTo>
                    <a:pt x="226774" y="53411"/>
                  </a:lnTo>
                  <a:lnTo>
                    <a:pt x="226913" y="55202"/>
                  </a:lnTo>
                  <a:lnTo>
                    <a:pt x="217245" y="61537"/>
                  </a:lnTo>
                  <a:lnTo>
                    <a:pt x="210929" y="70812"/>
                  </a:lnTo>
                  <a:lnTo>
                    <a:pt x="208491" y="81808"/>
                  </a:lnTo>
                  <a:lnTo>
                    <a:pt x="210462" y="93307"/>
                  </a:lnTo>
                  <a:lnTo>
                    <a:pt x="205443" y="98783"/>
                  </a:lnTo>
                  <a:lnTo>
                    <a:pt x="202608" y="105965"/>
                  </a:lnTo>
                  <a:lnTo>
                    <a:pt x="202557" y="117501"/>
                  </a:lnTo>
                  <a:lnTo>
                    <a:pt x="202656" y="121629"/>
                  </a:lnTo>
                  <a:lnTo>
                    <a:pt x="205926" y="129160"/>
                  </a:lnTo>
                  <a:lnTo>
                    <a:pt x="211716" y="134654"/>
                  </a:lnTo>
                  <a:lnTo>
                    <a:pt x="208445" y="142204"/>
                  </a:lnTo>
                  <a:lnTo>
                    <a:pt x="208445" y="150790"/>
                  </a:lnTo>
                  <a:lnTo>
                    <a:pt x="211716" y="158339"/>
                  </a:lnTo>
                  <a:lnTo>
                    <a:pt x="213631" y="162910"/>
                  </a:lnTo>
                  <a:lnTo>
                    <a:pt x="216652" y="166916"/>
                  </a:lnTo>
                  <a:lnTo>
                    <a:pt x="220500" y="169998"/>
                  </a:lnTo>
                  <a:lnTo>
                    <a:pt x="288198" y="169998"/>
                  </a:lnTo>
                  <a:lnTo>
                    <a:pt x="269334" y="157151"/>
                  </a:lnTo>
                  <a:lnTo>
                    <a:pt x="256199" y="137515"/>
                  </a:lnTo>
                  <a:lnTo>
                    <a:pt x="251311" y="113448"/>
                  </a:lnTo>
                  <a:lnTo>
                    <a:pt x="256010" y="89268"/>
                  </a:lnTo>
                  <a:lnTo>
                    <a:pt x="269038" y="69481"/>
                  </a:lnTo>
                  <a:lnTo>
                    <a:pt x="288434" y="56091"/>
                  </a:lnTo>
                  <a:lnTo>
                    <a:pt x="312237" y="51102"/>
                  </a:lnTo>
                  <a:lnTo>
                    <a:pt x="401128" y="51102"/>
                  </a:lnTo>
                  <a:lnTo>
                    <a:pt x="401055" y="50772"/>
                  </a:lnTo>
                  <a:lnTo>
                    <a:pt x="400767" y="49829"/>
                  </a:lnTo>
                  <a:close/>
                </a:path>
                <a:path w="581025" h="368300">
                  <a:moveTo>
                    <a:pt x="547368" y="49829"/>
                  </a:moveTo>
                  <a:lnTo>
                    <a:pt x="494874" y="49829"/>
                  </a:lnTo>
                  <a:lnTo>
                    <a:pt x="513923" y="55084"/>
                  </a:lnTo>
                  <a:lnTo>
                    <a:pt x="529213" y="68802"/>
                  </a:lnTo>
                  <a:lnTo>
                    <a:pt x="540700" y="87913"/>
                  </a:lnTo>
                  <a:lnTo>
                    <a:pt x="548336" y="109348"/>
                  </a:lnTo>
                  <a:lnTo>
                    <a:pt x="552476" y="132732"/>
                  </a:lnTo>
                  <a:lnTo>
                    <a:pt x="552636" y="151418"/>
                  </a:lnTo>
                  <a:lnTo>
                    <a:pt x="550350" y="164231"/>
                  </a:lnTo>
                  <a:lnTo>
                    <a:pt x="547155" y="169998"/>
                  </a:lnTo>
                  <a:lnTo>
                    <a:pt x="577562" y="169998"/>
                  </a:lnTo>
                  <a:lnTo>
                    <a:pt x="577917" y="169227"/>
                  </a:lnTo>
                  <a:lnTo>
                    <a:pt x="580894" y="143561"/>
                  </a:lnTo>
                  <a:lnTo>
                    <a:pt x="575708" y="103623"/>
                  </a:lnTo>
                  <a:lnTo>
                    <a:pt x="559895" y="64002"/>
                  </a:lnTo>
                  <a:lnTo>
                    <a:pt x="547368" y="49829"/>
                  </a:lnTo>
                  <a:close/>
                </a:path>
                <a:path w="581025" h="368300">
                  <a:moveTo>
                    <a:pt x="305777" y="0"/>
                  </a:moveTo>
                  <a:lnTo>
                    <a:pt x="297988" y="3383"/>
                  </a:lnTo>
                  <a:lnTo>
                    <a:pt x="292439" y="9396"/>
                  </a:lnTo>
                  <a:lnTo>
                    <a:pt x="358483" y="9396"/>
                  </a:lnTo>
                  <a:lnTo>
                    <a:pt x="354341" y="7841"/>
                  </a:lnTo>
                  <a:lnTo>
                    <a:pt x="333428" y="7841"/>
                  </a:lnTo>
                  <a:lnTo>
                    <a:pt x="328074" y="2921"/>
                  </a:lnTo>
                  <a:lnTo>
                    <a:pt x="321131" y="150"/>
                  </a:lnTo>
                  <a:lnTo>
                    <a:pt x="305777" y="0"/>
                  </a:lnTo>
                  <a:close/>
                </a:path>
                <a:path w="581025" h="368300">
                  <a:moveTo>
                    <a:pt x="347630" y="5089"/>
                  </a:moveTo>
                  <a:lnTo>
                    <a:pt x="340129" y="5089"/>
                  </a:lnTo>
                  <a:lnTo>
                    <a:pt x="333428" y="7841"/>
                  </a:lnTo>
                  <a:lnTo>
                    <a:pt x="354341" y="7841"/>
                  </a:lnTo>
                  <a:lnTo>
                    <a:pt x="347630" y="5089"/>
                  </a:lnTo>
                  <a:close/>
                </a:path>
              </a:pathLst>
            </a:custGeom>
            <a:solidFill>
              <a:srgbClr val="FFFFFF"/>
            </a:solidFill>
          </p:spPr>
          <p:txBody>
            <a:bodyPr wrap="square" lIns="0" tIns="0" rIns="0" bIns="0" rtlCol="0"/>
            <a:lstStyle/>
            <a:p>
              <a:endParaRPr dirty="0"/>
            </a:p>
          </p:txBody>
        </p:sp>
      </p:grpSp>
      <p:sp>
        <p:nvSpPr>
          <p:cNvPr id="9" name="object 9"/>
          <p:cNvSpPr txBox="1"/>
          <p:nvPr/>
        </p:nvSpPr>
        <p:spPr>
          <a:xfrm>
            <a:off x="1136989" y="3429000"/>
            <a:ext cx="2590800" cy="2443618"/>
          </a:xfrm>
          <a:prstGeom prst="rect">
            <a:avLst/>
          </a:prstGeom>
        </p:spPr>
        <p:txBody>
          <a:bodyPr vert="horz" wrap="square" lIns="0" tIns="45085" rIns="0" bIns="0" rtlCol="0">
            <a:spAutoFit/>
          </a:bodyPr>
          <a:lstStyle/>
          <a:p>
            <a:pPr marL="12700" marR="5080">
              <a:lnSpc>
                <a:spcPts val="1650"/>
              </a:lnSpc>
              <a:spcBef>
                <a:spcPts val="355"/>
              </a:spcBef>
            </a:pPr>
            <a:r>
              <a:rPr lang="en-US" sz="1600" dirty="0"/>
              <a:t>Engineering graduates face a competitive job market, with varying outcomes in salary, job titles, and locations. The challenge is to identify which factors, such as cognitive, technical, personality skills, and demographics, most influence employment success.</a:t>
            </a:r>
            <a:endParaRPr sz="1550" dirty="0">
              <a:latin typeface="Arial MT"/>
              <a:cs typeface="Arial MT"/>
            </a:endParaRPr>
          </a:p>
        </p:txBody>
      </p:sp>
      <p:grpSp>
        <p:nvGrpSpPr>
          <p:cNvPr id="10" name="object 10"/>
          <p:cNvGrpSpPr/>
          <p:nvPr/>
        </p:nvGrpSpPr>
        <p:grpSpPr>
          <a:xfrm>
            <a:off x="4489344" y="1959674"/>
            <a:ext cx="3120644" cy="4552950"/>
            <a:chOff x="909527" y="3486150"/>
            <a:chExt cx="10515600" cy="1238250"/>
          </a:xfrm>
        </p:grpSpPr>
        <p:sp>
          <p:nvSpPr>
            <p:cNvPr id="11" name="object 11"/>
            <p:cNvSpPr/>
            <p:nvPr/>
          </p:nvSpPr>
          <p:spPr>
            <a:xfrm>
              <a:off x="909527" y="3486150"/>
              <a:ext cx="10515600" cy="1238250"/>
            </a:xfrm>
            <a:custGeom>
              <a:avLst/>
              <a:gdLst/>
              <a:ahLst/>
              <a:cxnLst/>
              <a:rect l="l" t="t" r="r" b="b"/>
              <a:pathLst>
                <a:path w="10515600" h="1238250">
                  <a:moveTo>
                    <a:pt x="10391775" y="0"/>
                  </a:moveTo>
                  <a:lnTo>
                    <a:pt x="123825" y="0"/>
                  </a:lnTo>
                  <a:lnTo>
                    <a:pt x="75625" y="9739"/>
                  </a:lnTo>
                  <a:lnTo>
                    <a:pt x="36266" y="36290"/>
                  </a:lnTo>
                  <a:lnTo>
                    <a:pt x="9730" y="75652"/>
                  </a:lnTo>
                  <a:lnTo>
                    <a:pt x="0" y="123825"/>
                  </a:lnTo>
                  <a:lnTo>
                    <a:pt x="0" y="1114425"/>
                  </a:lnTo>
                  <a:lnTo>
                    <a:pt x="9730" y="1162597"/>
                  </a:lnTo>
                  <a:lnTo>
                    <a:pt x="36266" y="1201959"/>
                  </a:lnTo>
                  <a:lnTo>
                    <a:pt x="75625" y="1228510"/>
                  </a:lnTo>
                  <a:lnTo>
                    <a:pt x="123825" y="1238250"/>
                  </a:lnTo>
                  <a:lnTo>
                    <a:pt x="10391775" y="1238250"/>
                  </a:lnTo>
                  <a:lnTo>
                    <a:pt x="10439947" y="1228510"/>
                  </a:lnTo>
                  <a:lnTo>
                    <a:pt x="10479309" y="1201959"/>
                  </a:lnTo>
                  <a:lnTo>
                    <a:pt x="10505860" y="1162597"/>
                  </a:lnTo>
                  <a:lnTo>
                    <a:pt x="10515600" y="1114425"/>
                  </a:lnTo>
                  <a:lnTo>
                    <a:pt x="10515600" y="123825"/>
                  </a:lnTo>
                  <a:lnTo>
                    <a:pt x="10505860" y="75652"/>
                  </a:lnTo>
                  <a:lnTo>
                    <a:pt x="10479309" y="36290"/>
                  </a:lnTo>
                  <a:lnTo>
                    <a:pt x="10439947" y="9739"/>
                  </a:lnTo>
                  <a:lnTo>
                    <a:pt x="10391775" y="0"/>
                  </a:lnTo>
                  <a:close/>
                </a:path>
              </a:pathLst>
            </a:custGeom>
            <a:solidFill>
              <a:schemeClr val="accent2">
                <a:lumMod val="50000"/>
              </a:schemeClr>
            </a:solidFill>
          </p:spPr>
          <p:txBody>
            <a:bodyPr wrap="square" lIns="0" tIns="0" rIns="0" bIns="0" rtlCol="0"/>
            <a:lstStyle/>
            <a:p>
              <a:endParaRPr dirty="0"/>
            </a:p>
          </p:txBody>
        </p:sp>
        <p:sp>
          <p:nvSpPr>
            <p:cNvPr id="12" name="object 12"/>
            <p:cNvSpPr/>
            <p:nvPr/>
          </p:nvSpPr>
          <p:spPr>
            <a:xfrm>
              <a:off x="4442757" y="3526318"/>
              <a:ext cx="3164553" cy="267154"/>
            </a:xfrm>
            <a:custGeom>
              <a:avLst/>
              <a:gdLst/>
              <a:ahLst/>
              <a:cxnLst/>
              <a:rect l="l" t="t" r="r" b="b"/>
              <a:pathLst>
                <a:path w="481330" h="494664">
                  <a:moveTo>
                    <a:pt x="460082" y="49517"/>
                  </a:moveTo>
                  <a:lnTo>
                    <a:pt x="456260" y="30251"/>
                  </a:lnTo>
                  <a:lnTo>
                    <a:pt x="445820" y="14516"/>
                  </a:lnTo>
                  <a:lnTo>
                    <a:pt x="430314" y="3898"/>
                  </a:lnTo>
                  <a:lnTo>
                    <a:pt x="411327" y="0"/>
                  </a:lnTo>
                  <a:lnTo>
                    <a:pt x="392328" y="3873"/>
                  </a:lnTo>
                  <a:lnTo>
                    <a:pt x="376809" y="14465"/>
                  </a:lnTo>
                  <a:lnTo>
                    <a:pt x="366344" y="30175"/>
                  </a:lnTo>
                  <a:lnTo>
                    <a:pt x="362496" y="49428"/>
                  </a:lnTo>
                  <a:lnTo>
                    <a:pt x="364007" y="61696"/>
                  </a:lnTo>
                  <a:lnTo>
                    <a:pt x="368376" y="73037"/>
                  </a:lnTo>
                  <a:lnTo>
                    <a:pt x="375348" y="82956"/>
                  </a:lnTo>
                  <a:lnTo>
                    <a:pt x="384657" y="90944"/>
                  </a:lnTo>
                  <a:lnTo>
                    <a:pt x="348551" y="197954"/>
                  </a:lnTo>
                  <a:lnTo>
                    <a:pt x="341134" y="198526"/>
                  </a:lnTo>
                  <a:lnTo>
                    <a:pt x="333933" y="200215"/>
                  </a:lnTo>
                  <a:lnTo>
                    <a:pt x="327075" y="202984"/>
                  </a:lnTo>
                  <a:lnTo>
                    <a:pt x="320662" y="206806"/>
                  </a:lnTo>
                  <a:lnTo>
                    <a:pt x="277634" y="174066"/>
                  </a:lnTo>
                  <a:lnTo>
                    <a:pt x="247891" y="151447"/>
                  </a:lnTo>
                  <a:lnTo>
                    <a:pt x="250875" y="132029"/>
                  </a:lnTo>
                  <a:lnTo>
                    <a:pt x="246430" y="113601"/>
                  </a:lnTo>
                  <a:lnTo>
                    <a:pt x="235508" y="98209"/>
                  </a:lnTo>
                  <a:lnTo>
                    <a:pt x="219011" y="87896"/>
                  </a:lnTo>
                  <a:lnTo>
                    <a:pt x="199872" y="84874"/>
                  </a:lnTo>
                  <a:lnTo>
                    <a:pt x="181698" y="89369"/>
                  </a:lnTo>
                  <a:lnTo>
                    <a:pt x="166509" y="100457"/>
                  </a:lnTo>
                  <a:lnTo>
                    <a:pt x="156324" y="117182"/>
                  </a:lnTo>
                  <a:lnTo>
                    <a:pt x="153314" y="133502"/>
                  </a:lnTo>
                  <a:lnTo>
                    <a:pt x="155676" y="149504"/>
                  </a:lnTo>
                  <a:lnTo>
                    <a:pt x="162979" y="163880"/>
                  </a:lnTo>
                  <a:lnTo>
                    <a:pt x="174840" y="175336"/>
                  </a:lnTo>
                  <a:lnTo>
                    <a:pt x="128333" y="325196"/>
                  </a:lnTo>
                  <a:lnTo>
                    <a:pt x="125476" y="325196"/>
                  </a:lnTo>
                  <a:lnTo>
                    <a:pt x="106476" y="329044"/>
                  </a:lnTo>
                  <a:lnTo>
                    <a:pt x="90944" y="339610"/>
                  </a:lnTo>
                  <a:lnTo>
                    <a:pt x="80441" y="355307"/>
                  </a:lnTo>
                  <a:lnTo>
                    <a:pt x="76568" y="374561"/>
                  </a:lnTo>
                  <a:lnTo>
                    <a:pt x="80352" y="393827"/>
                  </a:lnTo>
                  <a:lnTo>
                    <a:pt x="90779" y="409587"/>
                  </a:lnTo>
                  <a:lnTo>
                    <a:pt x="106260" y="420230"/>
                  </a:lnTo>
                  <a:lnTo>
                    <a:pt x="125247" y="424154"/>
                  </a:lnTo>
                  <a:lnTo>
                    <a:pt x="144246" y="420319"/>
                  </a:lnTo>
                  <a:lnTo>
                    <a:pt x="159778" y="409752"/>
                  </a:lnTo>
                  <a:lnTo>
                    <a:pt x="170281" y="394055"/>
                  </a:lnTo>
                  <a:lnTo>
                    <a:pt x="174155" y="374802"/>
                  </a:lnTo>
                  <a:lnTo>
                    <a:pt x="172847" y="363296"/>
                  </a:lnTo>
                  <a:lnTo>
                    <a:pt x="169011" y="352552"/>
                  </a:lnTo>
                  <a:lnTo>
                    <a:pt x="162839" y="342988"/>
                  </a:lnTo>
                  <a:lnTo>
                    <a:pt x="154546" y="335026"/>
                  </a:lnTo>
                  <a:lnTo>
                    <a:pt x="201460" y="183819"/>
                  </a:lnTo>
                  <a:lnTo>
                    <a:pt x="202158" y="183819"/>
                  </a:lnTo>
                  <a:lnTo>
                    <a:pt x="209918" y="183184"/>
                  </a:lnTo>
                  <a:lnTo>
                    <a:pt x="217436" y="181305"/>
                  </a:lnTo>
                  <a:lnTo>
                    <a:pt x="224561" y="178257"/>
                  </a:lnTo>
                  <a:lnTo>
                    <a:pt x="231165" y="174066"/>
                  </a:lnTo>
                  <a:lnTo>
                    <a:pt x="303301" y="228854"/>
                  </a:lnTo>
                  <a:lnTo>
                    <a:pt x="300977" y="234759"/>
                  </a:lnTo>
                  <a:lnTo>
                    <a:pt x="299783" y="241071"/>
                  </a:lnTo>
                  <a:lnTo>
                    <a:pt x="299758" y="247484"/>
                  </a:lnTo>
                  <a:lnTo>
                    <a:pt x="303580" y="266700"/>
                  </a:lnTo>
                  <a:lnTo>
                    <a:pt x="314032" y="282435"/>
                  </a:lnTo>
                  <a:lnTo>
                    <a:pt x="329539" y="293052"/>
                  </a:lnTo>
                  <a:lnTo>
                    <a:pt x="348526" y="296938"/>
                  </a:lnTo>
                  <a:lnTo>
                    <a:pt x="367550" y="293052"/>
                  </a:lnTo>
                  <a:lnTo>
                    <a:pt x="383057" y="282435"/>
                  </a:lnTo>
                  <a:lnTo>
                    <a:pt x="393509" y="266738"/>
                  </a:lnTo>
                  <a:lnTo>
                    <a:pt x="397344" y="247446"/>
                  </a:lnTo>
                  <a:lnTo>
                    <a:pt x="395833" y="235267"/>
                  </a:lnTo>
                  <a:lnTo>
                    <a:pt x="391490" y="223964"/>
                  </a:lnTo>
                  <a:lnTo>
                    <a:pt x="384556" y="214071"/>
                  </a:lnTo>
                  <a:lnTo>
                    <a:pt x="376135" y="206806"/>
                  </a:lnTo>
                  <a:lnTo>
                    <a:pt x="375323" y="206095"/>
                  </a:lnTo>
                  <a:lnTo>
                    <a:pt x="411289" y="98996"/>
                  </a:lnTo>
                  <a:lnTo>
                    <a:pt x="430276" y="95110"/>
                  </a:lnTo>
                  <a:lnTo>
                    <a:pt x="445795" y="84505"/>
                  </a:lnTo>
                  <a:lnTo>
                    <a:pt x="456247" y="68783"/>
                  </a:lnTo>
                  <a:lnTo>
                    <a:pt x="460082" y="49517"/>
                  </a:lnTo>
                  <a:close/>
                </a:path>
                <a:path w="481330" h="494664">
                  <a:moveTo>
                    <a:pt x="480999" y="452081"/>
                  </a:moveTo>
                  <a:lnTo>
                    <a:pt x="41833" y="452081"/>
                  </a:lnTo>
                  <a:lnTo>
                    <a:pt x="41833" y="647"/>
                  </a:lnTo>
                  <a:lnTo>
                    <a:pt x="0" y="647"/>
                  </a:lnTo>
                  <a:lnTo>
                    <a:pt x="0" y="452081"/>
                  </a:lnTo>
                  <a:lnTo>
                    <a:pt x="0" y="494284"/>
                  </a:lnTo>
                  <a:lnTo>
                    <a:pt x="480999" y="494284"/>
                  </a:lnTo>
                  <a:lnTo>
                    <a:pt x="480999" y="452081"/>
                  </a:lnTo>
                  <a:close/>
                </a:path>
              </a:pathLst>
            </a:custGeom>
            <a:solidFill>
              <a:srgbClr val="FFFFFF"/>
            </a:solidFill>
          </p:spPr>
          <p:txBody>
            <a:bodyPr wrap="square" lIns="0" tIns="0" rIns="0" bIns="0" rtlCol="0"/>
            <a:lstStyle/>
            <a:p>
              <a:endParaRPr dirty="0"/>
            </a:p>
          </p:txBody>
        </p:sp>
      </p:grpSp>
      <p:sp>
        <p:nvSpPr>
          <p:cNvPr id="13" name="object 13"/>
          <p:cNvSpPr txBox="1"/>
          <p:nvPr/>
        </p:nvSpPr>
        <p:spPr>
          <a:xfrm>
            <a:off x="4783421" y="3368374"/>
            <a:ext cx="2826567" cy="3016852"/>
          </a:xfrm>
          <a:prstGeom prst="rect">
            <a:avLst/>
          </a:prstGeom>
        </p:spPr>
        <p:txBody>
          <a:bodyPr vert="horz" wrap="square" lIns="0" tIns="15875" rIns="0" bIns="0" rtlCol="0">
            <a:spAutoFit/>
          </a:bodyPr>
          <a:lstStyle/>
          <a:p>
            <a:pPr marL="12700">
              <a:lnSpc>
                <a:spcPts val="1755"/>
              </a:lnSpc>
              <a:spcBef>
                <a:spcPts val="125"/>
              </a:spcBef>
            </a:pPr>
            <a:r>
              <a:rPr lang="en-US" sz="1600" dirty="0">
                <a:solidFill>
                  <a:schemeClr val="bg1">
                    <a:lumMod val="95000"/>
                  </a:schemeClr>
                </a:solidFill>
              </a:rPr>
              <a:t>Using the Aspiring Minds Employment Outcome 2015 dataset, we will analyze how these factors impact job outcomes. By identifying key predictors, we will provide insights for universities to improve curricula and for employers to refine hiring practices. Predictive models will help guide career development and recruitment strategies.</a:t>
            </a:r>
            <a:endParaRPr sz="1550" dirty="0">
              <a:solidFill>
                <a:schemeClr val="bg1">
                  <a:lumMod val="95000"/>
                </a:schemeClr>
              </a:solidFill>
              <a:latin typeface="Arial MT"/>
              <a:cs typeface="Arial MT"/>
            </a:endParaRPr>
          </a:p>
        </p:txBody>
      </p:sp>
      <p:grpSp>
        <p:nvGrpSpPr>
          <p:cNvPr id="14" name="object 14"/>
          <p:cNvGrpSpPr/>
          <p:nvPr/>
        </p:nvGrpSpPr>
        <p:grpSpPr>
          <a:xfrm>
            <a:off x="8072754" y="1959674"/>
            <a:ext cx="3120644" cy="4562475"/>
            <a:chOff x="838200" y="5038725"/>
            <a:chExt cx="10515600" cy="1247775"/>
          </a:xfrm>
        </p:grpSpPr>
        <p:sp>
          <p:nvSpPr>
            <p:cNvPr id="15" name="object 15"/>
            <p:cNvSpPr/>
            <p:nvPr/>
          </p:nvSpPr>
          <p:spPr>
            <a:xfrm>
              <a:off x="838200" y="5038725"/>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2997"/>
                  </a:lnTo>
                  <a:lnTo>
                    <a:pt x="9805" y="1171565"/>
                  </a:lnTo>
                  <a:lnTo>
                    <a:pt x="36547" y="1211227"/>
                  </a:lnTo>
                  <a:lnTo>
                    <a:pt x="76209" y="1237969"/>
                  </a:lnTo>
                  <a:lnTo>
                    <a:pt x="124777" y="1247775"/>
                  </a:lnTo>
                  <a:lnTo>
                    <a:pt x="10390886" y="1247775"/>
                  </a:lnTo>
                  <a:lnTo>
                    <a:pt x="10439411" y="1237969"/>
                  </a:lnTo>
                  <a:lnTo>
                    <a:pt x="10479055" y="1211227"/>
                  </a:lnTo>
                  <a:lnTo>
                    <a:pt x="10505793" y="1171565"/>
                  </a:lnTo>
                  <a:lnTo>
                    <a:pt x="10515600" y="1122997"/>
                  </a:lnTo>
                  <a:lnTo>
                    <a:pt x="10515600" y="124713"/>
                  </a:lnTo>
                  <a:lnTo>
                    <a:pt x="10505793" y="76188"/>
                  </a:lnTo>
                  <a:lnTo>
                    <a:pt x="10479055" y="36544"/>
                  </a:lnTo>
                  <a:lnTo>
                    <a:pt x="10439411" y="9806"/>
                  </a:lnTo>
                  <a:lnTo>
                    <a:pt x="10390886" y="0"/>
                  </a:lnTo>
                  <a:close/>
                </a:path>
              </a:pathLst>
            </a:custGeom>
            <a:solidFill>
              <a:schemeClr val="tx1"/>
            </a:solidFill>
          </p:spPr>
          <p:txBody>
            <a:bodyPr wrap="square" lIns="0" tIns="0" rIns="0" bIns="0" rtlCol="0"/>
            <a:lstStyle/>
            <a:p>
              <a:endParaRPr/>
            </a:p>
          </p:txBody>
        </p:sp>
        <p:sp>
          <p:nvSpPr>
            <p:cNvPr id="16" name="object 16"/>
            <p:cNvSpPr/>
            <p:nvPr/>
          </p:nvSpPr>
          <p:spPr>
            <a:xfrm>
              <a:off x="4191196" y="5079117"/>
              <a:ext cx="4411348" cy="268647"/>
            </a:xfrm>
            <a:custGeom>
              <a:avLst/>
              <a:gdLst/>
              <a:ahLst/>
              <a:cxnLst/>
              <a:rect l="l" t="t" r="r" b="b"/>
              <a:pathLst>
                <a:path w="474344" h="569595">
                  <a:moveTo>
                    <a:pt x="172186" y="271665"/>
                  </a:moveTo>
                  <a:lnTo>
                    <a:pt x="169887" y="260108"/>
                  </a:lnTo>
                  <a:lnTo>
                    <a:pt x="163614" y="250672"/>
                  </a:lnTo>
                  <a:lnTo>
                    <a:pt x="154305" y="244309"/>
                  </a:lnTo>
                  <a:lnTo>
                    <a:pt x="142913" y="241973"/>
                  </a:lnTo>
                  <a:lnTo>
                    <a:pt x="131508" y="244309"/>
                  </a:lnTo>
                  <a:lnTo>
                    <a:pt x="122199" y="250672"/>
                  </a:lnTo>
                  <a:lnTo>
                    <a:pt x="115925" y="260108"/>
                  </a:lnTo>
                  <a:lnTo>
                    <a:pt x="113626" y="271665"/>
                  </a:lnTo>
                  <a:lnTo>
                    <a:pt x="115925" y="283222"/>
                  </a:lnTo>
                  <a:lnTo>
                    <a:pt x="122199" y="292658"/>
                  </a:lnTo>
                  <a:lnTo>
                    <a:pt x="131508" y="299021"/>
                  </a:lnTo>
                  <a:lnTo>
                    <a:pt x="142913" y="301345"/>
                  </a:lnTo>
                  <a:lnTo>
                    <a:pt x="154305" y="299021"/>
                  </a:lnTo>
                  <a:lnTo>
                    <a:pt x="163614" y="292658"/>
                  </a:lnTo>
                  <a:lnTo>
                    <a:pt x="169887" y="283222"/>
                  </a:lnTo>
                  <a:lnTo>
                    <a:pt x="172186" y="271665"/>
                  </a:lnTo>
                  <a:close/>
                </a:path>
                <a:path w="474344" h="569595">
                  <a:moveTo>
                    <a:pt x="260019" y="128168"/>
                  </a:moveTo>
                  <a:lnTo>
                    <a:pt x="257695" y="116662"/>
                  </a:lnTo>
                  <a:lnTo>
                    <a:pt x="251396" y="107226"/>
                  </a:lnTo>
                  <a:lnTo>
                    <a:pt x="242074" y="100825"/>
                  </a:lnTo>
                  <a:lnTo>
                    <a:pt x="230746" y="98475"/>
                  </a:lnTo>
                  <a:lnTo>
                    <a:pt x="219405" y="100825"/>
                  </a:lnTo>
                  <a:lnTo>
                    <a:pt x="210096" y="107226"/>
                  </a:lnTo>
                  <a:lnTo>
                    <a:pt x="203784" y="116662"/>
                  </a:lnTo>
                  <a:lnTo>
                    <a:pt x="201460" y="128168"/>
                  </a:lnTo>
                  <a:lnTo>
                    <a:pt x="203784" y="139661"/>
                  </a:lnTo>
                  <a:lnTo>
                    <a:pt x="210096" y="149110"/>
                  </a:lnTo>
                  <a:lnTo>
                    <a:pt x="219405" y="155498"/>
                  </a:lnTo>
                  <a:lnTo>
                    <a:pt x="230746" y="157848"/>
                  </a:lnTo>
                  <a:lnTo>
                    <a:pt x="242074" y="155498"/>
                  </a:lnTo>
                  <a:lnTo>
                    <a:pt x="251396" y="149110"/>
                  </a:lnTo>
                  <a:lnTo>
                    <a:pt x="257695" y="139661"/>
                  </a:lnTo>
                  <a:lnTo>
                    <a:pt x="260019" y="128168"/>
                  </a:lnTo>
                  <a:close/>
                </a:path>
                <a:path w="474344" h="569595">
                  <a:moveTo>
                    <a:pt x="473938" y="326174"/>
                  </a:moveTo>
                  <a:lnTo>
                    <a:pt x="467055" y="307708"/>
                  </a:lnTo>
                  <a:lnTo>
                    <a:pt x="418960" y="222885"/>
                  </a:lnTo>
                  <a:lnTo>
                    <a:pt x="418858" y="217932"/>
                  </a:lnTo>
                  <a:lnTo>
                    <a:pt x="418414" y="211582"/>
                  </a:lnTo>
                  <a:lnTo>
                    <a:pt x="417207" y="194614"/>
                  </a:lnTo>
                  <a:lnTo>
                    <a:pt x="415721" y="173507"/>
                  </a:lnTo>
                  <a:lnTo>
                    <a:pt x="403161" y="130187"/>
                  </a:lnTo>
                  <a:lnTo>
                    <a:pt x="381965" y="90690"/>
                  </a:lnTo>
                  <a:lnTo>
                    <a:pt x="356196" y="60299"/>
                  </a:lnTo>
                  <a:lnTo>
                    <a:pt x="335851" y="43345"/>
                  </a:lnTo>
                  <a:lnTo>
                    <a:pt x="316484" y="28498"/>
                  </a:lnTo>
                  <a:lnTo>
                    <a:pt x="313690" y="27216"/>
                  </a:lnTo>
                  <a:lnTo>
                    <a:pt x="313690" y="116852"/>
                  </a:lnTo>
                  <a:lnTo>
                    <a:pt x="313690" y="138061"/>
                  </a:lnTo>
                  <a:lnTo>
                    <a:pt x="296265" y="146545"/>
                  </a:lnTo>
                  <a:lnTo>
                    <a:pt x="294868" y="152196"/>
                  </a:lnTo>
                  <a:lnTo>
                    <a:pt x="289293" y="162090"/>
                  </a:lnTo>
                  <a:lnTo>
                    <a:pt x="295567" y="180479"/>
                  </a:lnTo>
                  <a:lnTo>
                    <a:pt x="281635" y="194614"/>
                  </a:lnTo>
                  <a:lnTo>
                    <a:pt x="263499" y="188252"/>
                  </a:lnTo>
                  <a:lnTo>
                    <a:pt x="258622" y="191071"/>
                  </a:lnTo>
                  <a:lnTo>
                    <a:pt x="253746" y="193192"/>
                  </a:lnTo>
                  <a:lnTo>
                    <a:pt x="248170" y="194614"/>
                  </a:lnTo>
                  <a:lnTo>
                    <a:pt x="239801" y="211582"/>
                  </a:lnTo>
                  <a:lnTo>
                    <a:pt x="226555" y="211582"/>
                  </a:lnTo>
                  <a:lnTo>
                    <a:pt x="226555" y="260350"/>
                  </a:lnTo>
                  <a:lnTo>
                    <a:pt x="225856" y="281559"/>
                  </a:lnTo>
                  <a:lnTo>
                    <a:pt x="208432" y="290042"/>
                  </a:lnTo>
                  <a:lnTo>
                    <a:pt x="207035" y="295694"/>
                  </a:lnTo>
                  <a:lnTo>
                    <a:pt x="204952" y="300647"/>
                  </a:lnTo>
                  <a:lnTo>
                    <a:pt x="202158" y="305587"/>
                  </a:lnTo>
                  <a:lnTo>
                    <a:pt x="207733" y="323964"/>
                  </a:lnTo>
                  <a:lnTo>
                    <a:pt x="193802" y="338112"/>
                  </a:lnTo>
                  <a:lnTo>
                    <a:pt x="175666" y="331749"/>
                  </a:lnTo>
                  <a:lnTo>
                    <a:pt x="170789" y="334568"/>
                  </a:lnTo>
                  <a:lnTo>
                    <a:pt x="165912" y="336689"/>
                  </a:lnTo>
                  <a:lnTo>
                    <a:pt x="160337" y="338112"/>
                  </a:lnTo>
                  <a:lnTo>
                    <a:pt x="152666" y="355066"/>
                  </a:lnTo>
                  <a:lnTo>
                    <a:pt x="133146" y="355066"/>
                  </a:lnTo>
                  <a:lnTo>
                    <a:pt x="124790" y="337400"/>
                  </a:lnTo>
                  <a:lnTo>
                    <a:pt x="121996" y="336689"/>
                  </a:lnTo>
                  <a:lnTo>
                    <a:pt x="119202" y="335991"/>
                  </a:lnTo>
                  <a:lnTo>
                    <a:pt x="114325" y="333870"/>
                  </a:lnTo>
                  <a:lnTo>
                    <a:pt x="109448" y="331038"/>
                  </a:lnTo>
                  <a:lnTo>
                    <a:pt x="91325" y="336689"/>
                  </a:lnTo>
                  <a:lnTo>
                    <a:pt x="77381" y="322554"/>
                  </a:lnTo>
                  <a:lnTo>
                    <a:pt x="83654" y="304177"/>
                  </a:lnTo>
                  <a:lnTo>
                    <a:pt x="80873" y="299224"/>
                  </a:lnTo>
                  <a:lnTo>
                    <a:pt x="78778" y="294284"/>
                  </a:lnTo>
                  <a:lnTo>
                    <a:pt x="77381" y="288620"/>
                  </a:lnTo>
                  <a:lnTo>
                    <a:pt x="59956" y="280136"/>
                  </a:lnTo>
                  <a:lnTo>
                    <a:pt x="59956" y="260350"/>
                  </a:lnTo>
                  <a:lnTo>
                    <a:pt x="77381" y="251866"/>
                  </a:lnTo>
                  <a:lnTo>
                    <a:pt x="78778" y="246214"/>
                  </a:lnTo>
                  <a:lnTo>
                    <a:pt x="80873" y="241261"/>
                  </a:lnTo>
                  <a:lnTo>
                    <a:pt x="83654" y="236321"/>
                  </a:lnTo>
                  <a:lnTo>
                    <a:pt x="77381" y="217932"/>
                  </a:lnTo>
                  <a:lnTo>
                    <a:pt x="91325" y="203796"/>
                  </a:lnTo>
                  <a:lnTo>
                    <a:pt x="109448" y="210159"/>
                  </a:lnTo>
                  <a:lnTo>
                    <a:pt x="114325" y="207340"/>
                  </a:lnTo>
                  <a:lnTo>
                    <a:pt x="119202" y="205219"/>
                  </a:lnTo>
                  <a:lnTo>
                    <a:pt x="124790" y="203796"/>
                  </a:lnTo>
                  <a:lnTo>
                    <a:pt x="133146" y="186131"/>
                  </a:lnTo>
                  <a:lnTo>
                    <a:pt x="153365" y="186131"/>
                  </a:lnTo>
                  <a:lnTo>
                    <a:pt x="161734" y="203796"/>
                  </a:lnTo>
                  <a:lnTo>
                    <a:pt x="167309" y="205219"/>
                  </a:lnTo>
                  <a:lnTo>
                    <a:pt x="172186" y="207340"/>
                  </a:lnTo>
                  <a:lnTo>
                    <a:pt x="177063" y="210159"/>
                  </a:lnTo>
                  <a:lnTo>
                    <a:pt x="195186" y="203796"/>
                  </a:lnTo>
                  <a:lnTo>
                    <a:pt x="209130" y="217932"/>
                  </a:lnTo>
                  <a:lnTo>
                    <a:pt x="202857" y="236321"/>
                  </a:lnTo>
                  <a:lnTo>
                    <a:pt x="205651" y="241261"/>
                  </a:lnTo>
                  <a:lnTo>
                    <a:pt x="207733" y="246214"/>
                  </a:lnTo>
                  <a:lnTo>
                    <a:pt x="209130" y="251866"/>
                  </a:lnTo>
                  <a:lnTo>
                    <a:pt x="226555" y="260350"/>
                  </a:lnTo>
                  <a:lnTo>
                    <a:pt x="226555" y="211582"/>
                  </a:lnTo>
                  <a:lnTo>
                    <a:pt x="220281" y="211582"/>
                  </a:lnTo>
                  <a:lnTo>
                    <a:pt x="216611" y="203796"/>
                  </a:lnTo>
                  <a:lnTo>
                    <a:pt x="211924" y="193903"/>
                  </a:lnTo>
                  <a:lnTo>
                    <a:pt x="206349" y="192493"/>
                  </a:lnTo>
                  <a:lnTo>
                    <a:pt x="201460" y="190373"/>
                  </a:lnTo>
                  <a:lnTo>
                    <a:pt x="196583" y="187540"/>
                  </a:lnTo>
                  <a:lnTo>
                    <a:pt x="178460" y="193903"/>
                  </a:lnTo>
                  <a:lnTo>
                    <a:pt x="170789" y="186131"/>
                  </a:lnTo>
                  <a:lnTo>
                    <a:pt x="164515" y="179768"/>
                  </a:lnTo>
                  <a:lnTo>
                    <a:pt x="170789" y="161391"/>
                  </a:lnTo>
                  <a:lnTo>
                    <a:pt x="168008" y="156438"/>
                  </a:lnTo>
                  <a:lnTo>
                    <a:pt x="165912" y="151485"/>
                  </a:lnTo>
                  <a:lnTo>
                    <a:pt x="164515" y="145834"/>
                  </a:lnTo>
                  <a:lnTo>
                    <a:pt x="147091" y="137350"/>
                  </a:lnTo>
                  <a:lnTo>
                    <a:pt x="147091" y="117563"/>
                  </a:lnTo>
                  <a:lnTo>
                    <a:pt x="164515" y="109080"/>
                  </a:lnTo>
                  <a:lnTo>
                    <a:pt x="165912" y="103428"/>
                  </a:lnTo>
                  <a:lnTo>
                    <a:pt x="168008" y="98475"/>
                  </a:lnTo>
                  <a:lnTo>
                    <a:pt x="170789" y="93522"/>
                  </a:lnTo>
                  <a:lnTo>
                    <a:pt x="165214" y="75145"/>
                  </a:lnTo>
                  <a:lnTo>
                    <a:pt x="179158" y="61010"/>
                  </a:lnTo>
                  <a:lnTo>
                    <a:pt x="197281" y="67373"/>
                  </a:lnTo>
                  <a:lnTo>
                    <a:pt x="202158" y="64541"/>
                  </a:lnTo>
                  <a:lnTo>
                    <a:pt x="207035" y="62420"/>
                  </a:lnTo>
                  <a:lnTo>
                    <a:pt x="212623" y="61010"/>
                  </a:lnTo>
                  <a:lnTo>
                    <a:pt x="220980" y="43345"/>
                  </a:lnTo>
                  <a:lnTo>
                    <a:pt x="240499" y="43345"/>
                  </a:lnTo>
                  <a:lnTo>
                    <a:pt x="248869" y="60299"/>
                  </a:lnTo>
                  <a:lnTo>
                    <a:pt x="254444" y="61722"/>
                  </a:lnTo>
                  <a:lnTo>
                    <a:pt x="259321" y="63842"/>
                  </a:lnTo>
                  <a:lnTo>
                    <a:pt x="264198" y="66662"/>
                  </a:lnTo>
                  <a:lnTo>
                    <a:pt x="282321" y="60299"/>
                  </a:lnTo>
                  <a:lnTo>
                    <a:pt x="296265" y="74447"/>
                  </a:lnTo>
                  <a:lnTo>
                    <a:pt x="289991" y="92824"/>
                  </a:lnTo>
                  <a:lnTo>
                    <a:pt x="292785" y="97764"/>
                  </a:lnTo>
                  <a:lnTo>
                    <a:pt x="294868" y="102717"/>
                  </a:lnTo>
                  <a:lnTo>
                    <a:pt x="296265" y="108369"/>
                  </a:lnTo>
                  <a:lnTo>
                    <a:pt x="313690" y="116852"/>
                  </a:lnTo>
                  <a:lnTo>
                    <a:pt x="313690" y="27216"/>
                  </a:lnTo>
                  <a:lnTo>
                    <a:pt x="275158" y="9499"/>
                  </a:lnTo>
                  <a:lnTo>
                    <a:pt x="231622" y="0"/>
                  </a:lnTo>
                  <a:lnTo>
                    <a:pt x="187350" y="0"/>
                  </a:lnTo>
                  <a:lnTo>
                    <a:pt x="143802" y="9499"/>
                  </a:lnTo>
                  <a:lnTo>
                    <a:pt x="102476" y="28498"/>
                  </a:lnTo>
                  <a:lnTo>
                    <a:pt x="66128" y="56083"/>
                  </a:lnTo>
                  <a:lnTo>
                    <a:pt x="36995" y="90385"/>
                  </a:lnTo>
                  <a:lnTo>
                    <a:pt x="15798" y="129984"/>
                  </a:lnTo>
                  <a:lnTo>
                    <a:pt x="3238" y="173443"/>
                  </a:lnTo>
                  <a:lnTo>
                    <a:pt x="0" y="219354"/>
                  </a:lnTo>
                  <a:lnTo>
                    <a:pt x="5511" y="268643"/>
                  </a:lnTo>
                  <a:lnTo>
                    <a:pt x="21526" y="314693"/>
                  </a:lnTo>
                  <a:lnTo>
                    <a:pt x="47358" y="355828"/>
                  </a:lnTo>
                  <a:lnTo>
                    <a:pt x="82257" y="390410"/>
                  </a:lnTo>
                  <a:lnTo>
                    <a:pt x="82257" y="569252"/>
                  </a:lnTo>
                  <a:lnTo>
                    <a:pt x="302539" y="569252"/>
                  </a:lnTo>
                  <a:lnTo>
                    <a:pt x="302539" y="484428"/>
                  </a:lnTo>
                  <a:lnTo>
                    <a:pt x="336702" y="484428"/>
                  </a:lnTo>
                  <a:lnTo>
                    <a:pt x="382778" y="470115"/>
                  </a:lnTo>
                  <a:lnTo>
                    <a:pt x="412851" y="432028"/>
                  </a:lnTo>
                  <a:lnTo>
                    <a:pt x="418960" y="399605"/>
                  </a:lnTo>
                  <a:lnTo>
                    <a:pt x="418960" y="357187"/>
                  </a:lnTo>
                  <a:lnTo>
                    <a:pt x="449630" y="357187"/>
                  </a:lnTo>
                  <a:lnTo>
                    <a:pt x="455079" y="355066"/>
                  </a:lnTo>
                  <a:lnTo>
                    <a:pt x="462356" y="352247"/>
                  </a:lnTo>
                  <a:lnTo>
                    <a:pt x="471411" y="341464"/>
                  </a:lnTo>
                  <a:lnTo>
                    <a:pt x="471970" y="338112"/>
                  </a:lnTo>
                  <a:lnTo>
                    <a:pt x="473938" y="326174"/>
                  </a:lnTo>
                  <a:close/>
                </a:path>
              </a:pathLst>
            </a:custGeom>
            <a:solidFill>
              <a:srgbClr val="FFFFFF"/>
            </a:solidFill>
          </p:spPr>
          <p:txBody>
            <a:bodyPr wrap="square" lIns="0" tIns="0" rIns="0" bIns="0" rtlCol="0"/>
            <a:lstStyle/>
            <a:p>
              <a:endParaRPr dirty="0"/>
            </a:p>
          </p:txBody>
        </p:sp>
      </p:grpSp>
      <p:sp>
        <p:nvSpPr>
          <p:cNvPr id="17" name="object 17"/>
          <p:cNvSpPr txBox="1"/>
          <p:nvPr/>
        </p:nvSpPr>
        <p:spPr>
          <a:xfrm>
            <a:off x="8298811" y="3404708"/>
            <a:ext cx="2847104" cy="1789592"/>
          </a:xfrm>
          <a:prstGeom prst="rect">
            <a:avLst/>
          </a:prstGeom>
        </p:spPr>
        <p:txBody>
          <a:bodyPr vert="horz" wrap="square" lIns="0" tIns="45085" rIns="0" bIns="0" rtlCol="0">
            <a:spAutoFit/>
          </a:bodyPr>
          <a:lstStyle/>
          <a:p>
            <a:pPr marL="12700" marR="5080">
              <a:lnSpc>
                <a:spcPts val="1650"/>
              </a:lnSpc>
              <a:spcBef>
                <a:spcPts val="355"/>
              </a:spcBef>
            </a:pPr>
            <a:r>
              <a:rPr lang="en-US" sz="1600" dirty="0">
                <a:solidFill>
                  <a:schemeClr val="bg1"/>
                </a:solidFill>
              </a:rPr>
              <a:t>Our mission is to bridge the gap between education and employment by empowering institutions, employers, and students with data-driven insights to improve career success for engineering graduates.</a:t>
            </a:r>
            <a:endParaRPr sz="1550" dirty="0">
              <a:solidFill>
                <a:schemeClr val="bg1"/>
              </a:solidFill>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FF33C-616C-7362-273C-76443C03AF60}"/>
              </a:ext>
            </a:extLst>
          </p:cNvPr>
          <p:cNvSpPr txBox="1"/>
          <p:nvPr/>
        </p:nvSpPr>
        <p:spPr>
          <a:xfrm>
            <a:off x="838200" y="805954"/>
            <a:ext cx="6096000" cy="707886"/>
          </a:xfrm>
          <a:prstGeom prst="rect">
            <a:avLst/>
          </a:prstGeom>
          <a:noFill/>
        </p:spPr>
        <p:txBody>
          <a:bodyPr wrap="square">
            <a:spAutoFit/>
          </a:bodyPr>
          <a:lstStyle/>
          <a:p>
            <a:r>
              <a:rPr lang="en-IN" sz="4000" dirty="0">
                <a:solidFill>
                  <a:srgbClr val="FF0000"/>
                </a:solidFill>
                <a:latin typeface="Lato Black"/>
                <a:ea typeface="Lato Black"/>
                <a:cs typeface="Lato Black"/>
                <a:sym typeface="Lato Black"/>
              </a:rPr>
              <a:t>O</a:t>
            </a:r>
            <a:r>
              <a:rPr lang="en-IN" sz="4000" b="0" i="0" u="none" strike="noStrike" cap="none" dirty="0">
                <a:solidFill>
                  <a:srgbClr val="FF0000"/>
                </a:solidFill>
                <a:latin typeface="Lato Black"/>
                <a:ea typeface="Lato Black"/>
                <a:cs typeface="Lato Black"/>
                <a:sym typeface="Lato Black"/>
              </a:rPr>
              <a:t>bjective</a:t>
            </a:r>
            <a:endParaRPr lang="en-IN" sz="4000" dirty="0"/>
          </a:p>
        </p:txBody>
      </p:sp>
      <p:sp>
        <p:nvSpPr>
          <p:cNvPr id="4" name="Text Placeholder 2">
            <a:extLst>
              <a:ext uri="{FF2B5EF4-FFF2-40B4-BE49-F238E27FC236}">
                <a16:creationId xmlns:a16="http://schemas.microsoft.com/office/drawing/2014/main" id="{8EDEDAC7-648E-E6F3-6AFF-0F545D0DA691}"/>
              </a:ext>
            </a:extLst>
          </p:cNvPr>
          <p:cNvSpPr txBox="1">
            <a:spLocks/>
          </p:cNvSpPr>
          <p:nvPr/>
        </p:nvSpPr>
        <p:spPr>
          <a:xfrm>
            <a:off x="838200" y="1825625"/>
            <a:ext cx="10515600" cy="351853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itchFamily="34" charset="0"/>
              <a:buChar char="•"/>
            </a:pPr>
            <a:r>
              <a:rPr lang="en-US" sz="2000" dirty="0">
                <a:latin typeface="Times New Roman" pitchFamily="18" charset="0"/>
                <a:cs typeface="Times New Roman" pitchFamily="18" charset="0"/>
              </a:rPr>
              <a:t> The project aims to investigate the impact of educational background on salary by analyzing how different qualifications and institutions affect earnings among engineering graduates. </a:t>
            </a:r>
          </a:p>
          <a:p>
            <a:pPr>
              <a:buFont typeface="Arial" pitchFamily="34" charset="0"/>
              <a:buChar char="•"/>
            </a:pPr>
            <a:r>
              <a:rPr lang="en-US" sz="2000" dirty="0">
                <a:latin typeface="Times New Roman" pitchFamily="18" charset="0"/>
                <a:cs typeface="Times New Roman" pitchFamily="18" charset="0"/>
              </a:rPr>
              <a:t> It will also examine the influence of demographic factors, such as age, gender, and location, on salary variations. </a:t>
            </a:r>
          </a:p>
          <a:p>
            <a:pPr>
              <a:buFont typeface="Arial" pitchFamily="34" charset="0"/>
              <a:buChar char="•"/>
            </a:pPr>
            <a:r>
              <a:rPr lang="en-US" sz="2000" dirty="0">
                <a:latin typeface="Times New Roman" pitchFamily="18" charset="0"/>
                <a:cs typeface="Times New Roman" pitchFamily="18" charset="0"/>
              </a:rPr>
              <a:t> To gain deeper insights, univariate analysis will be conducted to explore the distribution of salary concerning individual factors, while bivariate analysis will investigate relationships between salary and multiple influencing factors, including education and personality traits. </a:t>
            </a:r>
          </a:p>
          <a:p>
            <a:pPr>
              <a:buFont typeface="Arial" pitchFamily="34" charset="0"/>
              <a:buChar char="•"/>
            </a:pPr>
            <a:r>
              <a:rPr lang="en-US" sz="2000" dirty="0">
                <a:latin typeface="Times New Roman" pitchFamily="18" charset="0"/>
                <a:cs typeface="Times New Roman" pitchFamily="18" charset="0"/>
              </a:rPr>
              <a:t> Overall, the goal is to identify key trends and correlations that contribute to salary outcomes.</a:t>
            </a:r>
            <a:endParaRPr lang="en-IN" sz="2000" dirty="0">
              <a:latin typeface="Times New Roman" pitchFamily="18" charset="0"/>
              <a:cs typeface="Times New Roman" pitchFamily="18" charset="0"/>
            </a:endParaRPr>
          </a:p>
        </p:txBody>
      </p:sp>
      <p:sp>
        <p:nvSpPr>
          <p:cNvPr id="2" name="object 11">
            <a:extLst>
              <a:ext uri="{FF2B5EF4-FFF2-40B4-BE49-F238E27FC236}">
                <a16:creationId xmlns:a16="http://schemas.microsoft.com/office/drawing/2014/main" id="{E974A38D-62DA-2010-F3EE-44A8F15AE275}"/>
              </a:ext>
            </a:extLst>
          </p:cNvPr>
          <p:cNvSpPr txBox="1"/>
          <p:nvPr/>
        </p:nvSpPr>
        <p:spPr>
          <a:xfrm>
            <a:off x="838200" y="4648200"/>
            <a:ext cx="1600200"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a:cs typeface="Times New Roman"/>
              </a:rPr>
              <a:t>Workflow:-</a:t>
            </a:r>
            <a:endParaRPr sz="2400" dirty="0">
              <a:latin typeface="Times New Roman"/>
              <a:cs typeface="Times New Roman"/>
            </a:endParaRPr>
          </a:p>
        </p:txBody>
      </p:sp>
      <p:graphicFrame>
        <p:nvGraphicFramePr>
          <p:cNvPr id="7" name="Diagram 6">
            <a:extLst>
              <a:ext uri="{FF2B5EF4-FFF2-40B4-BE49-F238E27FC236}">
                <a16:creationId xmlns:a16="http://schemas.microsoft.com/office/drawing/2014/main" id="{C1F628FA-93BA-C90E-F9B7-5421958A1D4E}"/>
              </a:ext>
            </a:extLst>
          </p:cNvPr>
          <p:cNvGraphicFramePr/>
          <p:nvPr>
            <p:extLst>
              <p:ext uri="{D42A27DB-BD31-4B8C-83A1-F6EECF244321}">
                <p14:modId xmlns:p14="http://schemas.microsoft.com/office/powerpoint/2010/main" val="3529160875"/>
              </p:ext>
            </p:extLst>
          </p:nvPr>
        </p:nvGraphicFramePr>
        <p:xfrm>
          <a:off x="956732" y="3598545"/>
          <a:ext cx="1108286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10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a:xfrm>
            <a:off x="838200" y="1575594"/>
            <a:ext cx="10515600" cy="4510723"/>
          </a:xfrm>
        </p:spPr>
        <p:txBody>
          <a:bodyPr>
            <a:normAutofit/>
          </a:bodyPr>
          <a:lstStyle/>
          <a:p>
            <a:r>
              <a:rPr lang="en-US" sz="2000" b="0" dirty="0"/>
              <a:t>The AMCAT data initiative seeks to examine the relationships between various determinants and salary outcomes for individuals. </a:t>
            </a:r>
          </a:p>
          <a:p>
            <a:pPr marL="457200" indent="-457200">
              <a:buFont typeface="+mj-lt"/>
              <a:buAutoNum type="arabicPeriod"/>
            </a:pPr>
            <a:r>
              <a:rPr lang="en-US" sz="2000" b="0" dirty="0"/>
              <a:t>Essential factors for analysis include educational background, which encompasses the level of education, the field of study, and the reputation of the college attended.</a:t>
            </a:r>
          </a:p>
          <a:p>
            <a:pPr marL="457200" indent="-457200">
              <a:buFont typeface="+mj-lt"/>
              <a:buAutoNum type="arabicPeriod"/>
            </a:pPr>
            <a:r>
              <a:rPr lang="en-US" sz="2000" b="0" dirty="0"/>
              <a:t>Demographic characteristics, such as age, gender, and geographic location.</a:t>
            </a:r>
          </a:p>
          <a:p>
            <a:pPr marL="457200" indent="-457200">
              <a:buFont typeface="+mj-lt"/>
              <a:buAutoNum type="arabicPeriod"/>
            </a:pPr>
            <a:r>
              <a:rPr lang="en-US" sz="2000" b="0" dirty="0"/>
              <a:t>The Big Five personality traits are: Openness to Experience, Conscientiousness, Extraversion, Agreeableness, Neuroticism</a:t>
            </a:r>
          </a:p>
          <a:p>
            <a:pPr marL="457200" indent="-457200">
              <a:buFont typeface="+mj-lt"/>
              <a:buAutoNum type="arabicPeriod"/>
            </a:pPr>
            <a:r>
              <a:rPr lang="en-US" sz="2000" b="0" dirty="0"/>
              <a:t>Areas of specialization, indicating the specific disciplines in which individuals have expertise. </a:t>
            </a:r>
          </a:p>
          <a:p>
            <a:pPr marL="457200" indent="-457200">
              <a:buFont typeface="+mj-lt"/>
              <a:buAutoNum type="arabicPeriod"/>
            </a:pPr>
            <a:r>
              <a:rPr lang="en-US" sz="2000" b="0" dirty="0"/>
              <a:t>The project focuses on salary as the primary variable of interest, aiming to uncover which of these factors exert the strongest influence on salary levels. </a:t>
            </a:r>
          </a:p>
          <a:p>
            <a:pPr marL="457200" indent="-457200">
              <a:buFont typeface="+mj-lt"/>
              <a:buAutoNum type="arabicPeriod"/>
            </a:pPr>
            <a:r>
              <a:rPr lang="en-US" sz="2000" b="0" dirty="0"/>
              <a:t>The insights generated from this analysis are intended to aid individuals in making well-informed career choices and to enhance the understanding of what drives salary variations in the labor market.</a:t>
            </a:r>
            <a:endParaRPr lang="en-GB" sz="2000" b="0" dirty="0">
              <a:latin typeface="+mj-lt"/>
              <a:cs typeface="Times New Roman" panose="02020603050405020304"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Numerical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533400" y="1135378"/>
            <a:ext cx="6233160" cy="5740289"/>
          </a:xfrm>
          <a:prstGeom prst="rect">
            <a:avLst/>
          </a:prstGeom>
        </p:spPr>
        <p:txBody>
          <a:bodyPr vert="horz" wrap="square" lIns="0" tIns="46990" rIns="0" bIns="0" rtlCol="0">
            <a:spAutoFit/>
          </a:bodyPr>
          <a:lstStyle/>
          <a:p>
            <a:pPr marL="12700">
              <a:lnSpc>
                <a:spcPct val="100000"/>
              </a:lnSpc>
              <a:spcBef>
                <a:spcPts val="370"/>
              </a:spcBef>
            </a:pPr>
            <a:r>
              <a:rPr lang="en-IN" sz="1600" b="1" spc="-10" dirty="0">
                <a:latin typeface="+mn-lt"/>
                <a:cs typeface="Times New Roman"/>
              </a:rPr>
              <a:t>Outliers Detection and Removal</a:t>
            </a:r>
            <a:r>
              <a:rPr sz="1600" b="1" spc="-10" dirty="0">
                <a:latin typeface="+mn-lt"/>
                <a:cs typeface="Times New Roman"/>
              </a:rPr>
              <a:t>:</a:t>
            </a:r>
            <a:endParaRPr sz="1600" dirty="0">
              <a:latin typeface="+mn-lt"/>
              <a:cs typeface="Times New Roman"/>
            </a:endParaRP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Descriptive Statistics: Calculated measures such as </a:t>
            </a:r>
            <a:r>
              <a:rPr lang="en-US" sz="1600" i="1" dirty="0">
                <a:latin typeface="+mn-lt"/>
                <a:cs typeface="Times New Roman"/>
              </a:rPr>
              <a:t>mean, median, mode, standard deviation, and range</a:t>
            </a:r>
            <a:r>
              <a:rPr lang="en-US" sz="1600" dirty="0">
                <a:latin typeface="+mn-lt"/>
                <a:cs typeface="Times New Roman"/>
              </a:rPr>
              <a:t> to summarize the main features of the numerical data ( </a:t>
            </a:r>
            <a:r>
              <a:rPr lang="en-US" sz="1600" i="1" dirty="0">
                <a:latin typeface="+mn-lt"/>
                <a:cs typeface="Times New Roman"/>
              </a:rPr>
              <a:t>Shape – (3998, 39) </a:t>
            </a:r>
            <a:r>
              <a:rPr lang="en-US" sz="1600" dirty="0">
                <a:latin typeface="+mn-lt"/>
                <a:cs typeface="Times New Roman"/>
              </a:rPr>
              <a:t>).</a:t>
            </a:r>
          </a:p>
          <a:p>
            <a:pPr marL="12065" marR="6350">
              <a:lnSpc>
                <a:spcPts val="1430"/>
              </a:lnSpc>
              <a:spcBef>
                <a:spcPts val="1010"/>
              </a:spcBef>
              <a:tabLst>
                <a:tab pos="184150" algn="l"/>
                <a:tab pos="241300" algn="l"/>
              </a:tabLst>
            </a:pPr>
            <a:r>
              <a:rPr lang="en-US" sz="1600" b="1" dirty="0">
                <a:latin typeface="+mn-lt"/>
                <a:cs typeface="Times New Roman"/>
              </a:rPr>
              <a:t>Outlier Detection:</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Boxplots: Utilized boxplots to visually detect outliers in the dataset.</a:t>
            </a:r>
          </a:p>
          <a:p>
            <a:pPr marL="12065" marR="6350">
              <a:lnSpc>
                <a:spcPts val="1430"/>
              </a:lnSpc>
              <a:spcBef>
                <a:spcPts val="1010"/>
              </a:spcBef>
              <a:tabLst>
                <a:tab pos="184150" algn="l"/>
                <a:tab pos="241300" algn="l"/>
              </a:tabLst>
            </a:pPr>
            <a:r>
              <a:rPr lang="en-US" sz="1600" b="1" dirty="0">
                <a:latin typeface="+mn-lt"/>
                <a:cs typeface="Times New Roman"/>
              </a:rPr>
              <a:t>Outlier Removal:</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Outliers identified as being </a:t>
            </a:r>
            <a:r>
              <a:rPr lang="en-US" sz="1600" i="1" dirty="0">
                <a:latin typeface="+mn-lt"/>
                <a:cs typeface="Times New Roman"/>
              </a:rPr>
              <a:t>less than 5% </a:t>
            </a:r>
            <a:r>
              <a:rPr lang="en-US" sz="1600" dirty="0">
                <a:latin typeface="+mn-lt"/>
                <a:cs typeface="Times New Roman"/>
              </a:rPr>
              <a:t>of the data were </a:t>
            </a:r>
            <a:r>
              <a:rPr lang="en-US" sz="1600" i="1" dirty="0">
                <a:latin typeface="+mn-lt"/>
                <a:cs typeface="Times New Roman"/>
              </a:rPr>
              <a:t>directly removed</a:t>
            </a:r>
            <a:r>
              <a:rPr lang="en-US" sz="1600" dirty="0">
                <a:latin typeface="+mn-lt"/>
                <a:cs typeface="Times New Roman"/>
              </a:rPr>
              <a:t> ( </a:t>
            </a:r>
            <a:r>
              <a:rPr lang="en-US" sz="1600" i="1" dirty="0">
                <a:latin typeface="+mn-lt"/>
                <a:cs typeface="Times New Roman"/>
              </a:rPr>
              <a:t>Shape – (3711, 39)</a:t>
            </a:r>
            <a:r>
              <a:rPr lang="en-US" sz="1600" dirty="0">
                <a:latin typeface="+mn-lt"/>
                <a:cs typeface="Times New Roman"/>
              </a:rPr>
              <a:t>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For outliers </a:t>
            </a:r>
            <a:r>
              <a:rPr lang="en-US" sz="1600" i="1" dirty="0">
                <a:latin typeface="+mn-lt"/>
                <a:cs typeface="Times New Roman"/>
              </a:rPr>
              <a:t>between 5% and 10%, </a:t>
            </a:r>
            <a:r>
              <a:rPr lang="en-US" sz="1600" dirty="0">
                <a:latin typeface="+mn-lt"/>
                <a:cs typeface="Times New Roman"/>
              </a:rPr>
              <a:t>a </a:t>
            </a:r>
            <a:r>
              <a:rPr lang="en-US" sz="1600" i="1" dirty="0">
                <a:latin typeface="+mn-lt"/>
                <a:cs typeface="Times New Roman"/>
              </a:rPr>
              <a:t>combination of the Interquartile Range (IQR) and Z-score methods</a:t>
            </a:r>
            <a:r>
              <a:rPr lang="en-US" sz="1600" dirty="0">
                <a:latin typeface="+mn-lt"/>
                <a:cs typeface="Times New Roman"/>
              </a:rPr>
              <a:t> was applied to assess their impact</a:t>
            </a:r>
          </a:p>
          <a:p>
            <a:pPr marL="12065" marR="6350">
              <a:lnSpc>
                <a:spcPts val="1430"/>
              </a:lnSpc>
              <a:spcBef>
                <a:spcPts val="1010"/>
              </a:spcBef>
              <a:tabLst>
                <a:tab pos="184150" algn="l"/>
                <a:tab pos="241300" algn="l"/>
              </a:tabLst>
            </a:pPr>
            <a:r>
              <a:rPr lang="en-US" sz="1600" dirty="0">
                <a:latin typeface="+mn-lt"/>
                <a:cs typeface="Times New Roman"/>
              </a:rPr>
              <a:t>		 ( </a:t>
            </a:r>
            <a:r>
              <a:rPr lang="en-US" sz="1600" i="1" dirty="0">
                <a:latin typeface="+mn-lt"/>
                <a:cs typeface="Times New Roman"/>
              </a:rPr>
              <a:t>Shape – (3685, 39) </a:t>
            </a:r>
            <a:r>
              <a:rPr lang="en-US" sz="1600" dirty="0">
                <a:latin typeface="+mn-lt"/>
                <a:cs typeface="Times New Roman"/>
              </a:rPr>
              <a:t>).</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After this initial filtering, the remaining data was further analyzed using the </a:t>
            </a:r>
            <a:r>
              <a:rPr lang="en-US" sz="1600" i="1" dirty="0">
                <a:latin typeface="+mn-lt"/>
                <a:cs typeface="Times New Roman"/>
              </a:rPr>
              <a:t>IQR method </a:t>
            </a:r>
            <a:r>
              <a:rPr lang="en-US" sz="1600" dirty="0">
                <a:latin typeface="+mn-lt"/>
                <a:cs typeface="Times New Roman"/>
              </a:rPr>
              <a:t>to identify and remove any additional outliers</a:t>
            </a:r>
          </a:p>
          <a:p>
            <a:pPr marL="12065" marR="6350">
              <a:lnSpc>
                <a:spcPts val="1430"/>
              </a:lnSpc>
              <a:spcBef>
                <a:spcPts val="1010"/>
              </a:spcBef>
              <a:tabLst>
                <a:tab pos="184150" algn="l"/>
                <a:tab pos="241300" algn="l"/>
              </a:tabLst>
            </a:pPr>
            <a:r>
              <a:rPr lang="en-US" sz="1600" dirty="0">
                <a:latin typeface="+mn-lt"/>
                <a:cs typeface="Times New Roman"/>
              </a:rPr>
              <a:t>	   ( </a:t>
            </a:r>
            <a:r>
              <a:rPr lang="en-US" sz="1600" i="1" dirty="0">
                <a:latin typeface="+mn-lt"/>
                <a:cs typeface="Times New Roman"/>
              </a:rPr>
              <a:t>Shape – (3685, 39) </a:t>
            </a:r>
            <a:r>
              <a:rPr lang="en-US" sz="1600" dirty="0">
                <a:latin typeface="+mn-lt"/>
                <a:cs typeface="Times New Roman"/>
              </a:rPr>
              <a:t>).</a:t>
            </a:r>
          </a:p>
          <a:p>
            <a:pPr marL="12065" marR="6350">
              <a:lnSpc>
                <a:spcPts val="1430"/>
              </a:lnSpc>
              <a:spcBef>
                <a:spcPts val="1010"/>
              </a:spcBef>
              <a:tabLst>
                <a:tab pos="184150" algn="l"/>
                <a:tab pos="241300" algn="l"/>
              </a:tabLst>
            </a:pPr>
            <a:r>
              <a:rPr lang="en-US" sz="1600" b="1" dirty="0">
                <a:latin typeface="+mn-lt"/>
                <a:cs typeface="Times New Roman"/>
              </a:rPr>
              <a:t>Data Visualization: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Generated boxplots to provide visual insights into the data distribution and the effect of outlier removal on the dataset.</a:t>
            </a:r>
          </a:p>
          <a:p>
            <a:pPr marL="12065" marR="6350">
              <a:lnSpc>
                <a:spcPts val="1430"/>
              </a:lnSpc>
              <a:spcBef>
                <a:spcPts val="1010"/>
              </a:spcBef>
              <a:tabLst>
                <a:tab pos="184150" algn="l"/>
                <a:tab pos="241300" algn="l"/>
              </a:tabLst>
            </a:pPr>
            <a:r>
              <a:rPr lang="en-US" sz="1600" b="1" dirty="0">
                <a:latin typeface="+mn-lt"/>
                <a:cs typeface="Times New Roman"/>
              </a:rPr>
              <a:t>Final Dataset: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Prepared a cleaned dataset for further analysis, ensuring that the influence of outliers was minimized while retaining relevant data points.</a:t>
            </a:r>
            <a:endParaRPr sz="1600" dirty="0">
              <a:latin typeface="+mn-lt"/>
              <a:cs typeface="Times New Roman"/>
            </a:endParaRPr>
          </a:p>
        </p:txBody>
      </p:sp>
      <p:pic>
        <p:nvPicPr>
          <p:cNvPr id="15" name="Picture 14">
            <a:extLst>
              <a:ext uri="{FF2B5EF4-FFF2-40B4-BE49-F238E27FC236}">
                <a16:creationId xmlns:a16="http://schemas.microsoft.com/office/drawing/2014/main" id="{5C44D7C9-8048-1452-060F-705404FDC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176" y="0"/>
            <a:ext cx="5604824" cy="2147321"/>
          </a:xfrm>
          <a:prstGeom prst="rect">
            <a:avLst/>
          </a:prstGeom>
        </p:spPr>
      </p:pic>
      <p:pic>
        <p:nvPicPr>
          <p:cNvPr id="17" name="Picture 16">
            <a:extLst>
              <a:ext uri="{FF2B5EF4-FFF2-40B4-BE49-F238E27FC236}">
                <a16:creationId xmlns:a16="http://schemas.microsoft.com/office/drawing/2014/main" id="{64EE1F91-62ED-6146-A129-94EEEB903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47321"/>
            <a:ext cx="5486400" cy="2147321"/>
          </a:xfrm>
          <a:prstGeom prst="rect">
            <a:avLst/>
          </a:prstGeom>
        </p:spPr>
      </p:pic>
      <p:pic>
        <p:nvPicPr>
          <p:cNvPr id="21" name="Picture 20">
            <a:extLst>
              <a:ext uri="{FF2B5EF4-FFF2-40B4-BE49-F238E27FC236}">
                <a16:creationId xmlns:a16="http://schemas.microsoft.com/office/drawing/2014/main" id="{8AC31900-C6D2-EC97-C3AE-B0640F364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560" y="4419601"/>
            <a:ext cx="5425440" cy="182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Numerical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307022" y="1073660"/>
            <a:ext cx="6233160" cy="5305298"/>
          </a:xfrm>
          <a:prstGeom prst="rect">
            <a:avLst/>
          </a:prstGeom>
        </p:spPr>
        <p:txBody>
          <a:bodyPr vert="horz" wrap="square" lIns="0" tIns="46990" rIns="0" bIns="0" rtlCol="0">
            <a:spAutoFit/>
          </a:bodyPr>
          <a:lstStyle/>
          <a:p>
            <a:pPr marL="12700">
              <a:lnSpc>
                <a:spcPct val="100000"/>
              </a:lnSpc>
              <a:spcBef>
                <a:spcPts val="370"/>
              </a:spcBef>
            </a:pPr>
            <a:r>
              <a:rPr lang="en-IN" sz="1500" b="1" spc="-10" dirty="0">
                <a:latin typeface="+mn-lt"/>
                <a:cs typeface="Times New Roman"/>
              </a:rPr>
              <a:t>Plotting Frequency Distribution Graphs like Histogram, Density Graph, KDE</a:t>
            </a:r>
            <a:r>
              <a:rPr sz="1500" b="1" spc="-10" dirty="0">
                <a:latin typeface="+mn-lt"/>
                <a:cs typeface="Times New Roman"/>
              </a:rPr>
              <a:t>:</a:t>
            </a:r>
            <a:endParaRPr lang="en-IN" sz="1500" b="1" spc="-10" dirty="0">
              <a:latin typeface="+mn-lt"/>
              <a:cs typeface="Times New Roman"/>
            </a:endParaRPr>
          </a:p>
          <a:p>
            <a:pPr marL="12700">
              <a:lnSpc>
                <a:spcPct val="100000"/>
              </a:lnSpc>
              <a:spcBef>
                <a:spcPts val="370"/>
              </a:spcBef>
            </a:pPr>
            <a:r>
              <a:rPr lang="en-US" sz="1500" dirty="0">
                <a:latin typeface="+mn-lt"/>
                <a:cs typeface="Times New Roman"/>
              </a:rPr>
              <a:t>Here are the inferences I derived after removing outliers and analyzing the data with bar plots and frequency distribution density plots:</a:t>
            </a:r>
          </a:p>
          <a:p>
            <a:pPr marL="12700">
              <a:lnSpc>
                <a:spcPct val="100000"/>
              </a:lnSpc>
              <a:spcBef>
                <a:spcPts val="370"/>
              </a:spcBef>
            </a:pPr>
            <a:r>
              <a:rPr lang="en-US" sz="1500" b="1" dirty="0">
                <a:latin typeface="+mn-lt"/>
                <a:cs typeface="Times New Roman"/>
              </a:rPr>
              <a:t>1. Salary Distribution: </a:t>
            </a:r>
            <a:r>
              <a:rPr lang="en-US" sz="1500" dirty="0">
                <a:latin typeface="+mn-lt"/>
                <a:cs typeface="Times New Roman"/>
              </a:rPr>
              <a:t>The salary graph is </a:t>
            </a:r>
            <a:r>
              <a:rPr lang="en-US" sz="1500" i="1" dirty="0">
                <a:latin typeface="+mn-lt"/>
                <a:cs typeface="Times New Roman"/>
              </a:rPr>
              <a:t>right-skewed</a:t>
            </a:r>
            <a:r>
              <a:rPr lang="en-US" sz="1500" dirty="0">
                <a:latin typeface="+mn-lt"/>
                <a:cs typeface="Times New Roman"/>
              </a:rPr>
              <a:t>, with </a:t>
            </a:r>
            <a:r>
              <a:rPr lang="en-US" sz="1500" i="1" dirty="0">
                <a:latin typeface="+mn-lt"/>
                <a:cs typeface="Times New Roman"/>
              </a:rPr>
              <a:t>most salaries falling below 1,000,000 (10 lakhs)</a:t>
            </a:r>
            <a:r>
              <a:rPr lang="en-US" sz="1500" dirty="0">
                <a:latin typeface="+mn-lt"/>
                <a:cs typeface="Times New Roman"/>
              </a:rPr>
              <a:t>. Those with salaries exceeding this amount are primarily outliers, indicating a </a:t>
            </a:r>
            <a:r>
              <a:rPr lang="en-US" sz="1500" i="1" dirty="0">
                <a:latin typeface="+mn-lt"/>
                <a:cs typeface="Times New Roman"/>
              </a:rPr>
              <a:t>leptokurtic distribution</a:t>
            </a:r>
            <a:r>
              <a:rPr lang="en-US" sz="1500" dirty="0">
                <a:latin typeface="+mn-lt"/>
                <a:cs typeface="Times New Roman"/>
              </a:rPr>
              <a:t>.</a:t>
            </a:r>
          </a:p>
          <a:p>
            <a:pPr marL="12700">
              <a:lnSpc>
                <a:spcPct val="100000"/>
              </a:lnSpc>
              <a:spcBef>
                <a:spcPts val="370"/>
              </a:spcBef>
            </a:pPr>
            <a:r>
              <a:rPr lang="en-US" sz="1500" b="1" dirty="0">
                <a:latin typeface="+mn-lt"/>
                <a:cs typeface="Times New Roman"/>
              </a:rPr>
              <a:t>2. 10th Percentile Scores: </a:t>
            </a:r>
            <a:r>
              <a:rPr lang="en-US" sz="1500" dirty="0">
                <a:latin typeface="+mn-lt"/>
                <a:cs typeface="Times New Roman"/>
              </a:rPr>
              <a:t>The graph for the 10th percentile is </a:t>
            </a:r>
            <a:r>
              <a:rPr lang="en-US" sz="1500" i="1" dirty="0">
                <a:latin typeface="+mn-lt"/>
                <a:cs typeface="Times New Roman"/>
              </a:rPr>
              <a:t>left-skewed</a:t>
            </a:r>
            <a:r>
              <a:rPr lang="en-US" sz="1500" dirty="0">
                <a:latin typeface="+mn-lt"/>
                <a:cs typeface="Times New Roman"/>
              </a:rPr>
              <a:t>, showing that </a:t>
            </a:r>
            <a:r>
              <a:rPr lang="en-US" sz="1500" i="1" dirty="0">
                <a:latin typeface="+mn-lt"/>
                <a:cs typeface="Times New Roman"/>
              </a:rPr>
              <a:t>nearly 50% of individuals scored above 80% (median = 79.40)</a:t>
            </a:r>
            <a:r>
              <a:rPr lang="en-US" sz="1500" dirty="0">
                <a:latin typeface="+mn-lt"/>
                <a:cs typeface="Times New Roman"/>
              </a:rPr>
              <a:t>. This distribution is </a:t>
            </a:r>
            <a:r>
              <a:rPr lang="en-US" sz="1500" i="1" dirty="0">
                <a:latin typeface="+mn-lt"/>
                <a:cs typeface="Times New Roman"/>
              </a:rPr>
              <a:t>platykurtic.</a:t>
            </a:r>
          </a:p>
          <a:p>
            <a:pPr marL="12700">
              <a:lnSpc>
                <a:spcPct val="100000"/>
              </a:lnSpc>
              <a:spcBef>
                <a:spcPts val="370"/>
              </a:spcBef>
            </a:pPr>
            <a:r>
              <a:rPr lang="en-US" sz="1500" b="1" dirty="0">
                <a:latin typeface="+mn-lt"/>
                <a:cs typeface="Times New Roman"/>
              </a:rPr>
              <a:t>3. 12th Percentile Scores: </a:t>
            </a:r>
            <a:r>
              <a:rPr lang="en-US" sz="1500" dirty="0">
                <a:latin typeface="+mn-lt"/>
                <a:cs typeface="Times New Roman"/>
              </a:rPr>
              <a:t>The graph for the 12th percentile is </a:t>
            </a:r>
            <a:r>
              <a:rPr lang="en-US" sz="1500" i="1" dirty="0">
                <a:latin typeface="+mn-lt"/>
                <a:cs typeface="Times New Roman"/>
              </a:rPr>
              <a:t>slightly left-skewed</a:t>
            </a:r>
            <a:r>
              <a:rPr lang="en-US" sz="1500" dirty="0">
                <a:latin typeface="+mn-lt"/>
                <a:cs typeface="Times New Roman"/>
              </a:rPr>
              <a:t>, with </a:t>
            </a:r>
            <a:r>
              <a:rPr lang="en-US" sz="1500" i="1" dirty="0">
                <a:latin typeface="+mn-lt"/>
                <a:cs typeface="Times New Roman"/>
              </a:rPr>
              <a:t>nearly 50% of individuals scoring above 75% (median = 74.40),</a:t>
            </a:r>
            <a:r>
              <a:rPr lang="en-US" sz="1500" dirty="0">
                <a:latin typeface="+mn-lt"/>
                <a:cs typeface="Times New Roman"/>
              </a:rPr>
              <a:t> also indicating a </a:t>
            </a:r>
            <a:r>
              <a:rPr lang="en-US" sz="1500" i="1" dirty="0">
                <a:latin typeface="+mn-lt"/>
                <a:cs typeface="Times New Roman"/>
              </a:rPr>
              <a:t>platykurtic</a:t>
            </a:r>
            <a:r>
              <a:rPr lang="en-US" sz="1500" dirty="0">
                <a:latin typeface="+mn-lt"/>
                <a:cs typeface="Times New Roman"/>
              </a:rPr>
              <a:t> distribution.</a:t>
            </a:r>
          </a:p>
          <a:p>
            <a:pPr marL="12700">
              <a:lnSpc>
                <a:spcPct val="100000"/>
              </a:lnSpc>
              <a:spcBef>
                <a:spcPts val="370"/>
              </a:spcBef>
            </a:pPr>
            <a:r>
              <a:rPr lang="en-US" sz="1500" b="1" dirty="0">
                <a:latin typeface="+mn-lt"/>
                <a:cs typeface="Times New Roman"/>
              </a:rPr>
              <a:t>4. College GPA: </a:t>
            </a:r>
            <a:r>
              <a:rPr lang="en-US" sz="1500" dirty="0">
                <a:latin typeface="+mn-lt"/>
                <a:cs typeface="Times New Roman"/>
              </a:rPr>
              <a:t>The college GPA graph is </a:t>
            </a:r>
            <a:r>
              <a:rPr lang="en-US" sz="1500" i="1" dirty="0">
                <a:latin typeface="+mn-lt"/>
                <a:cs typeface="Times New Roman"/>
              </a:rPr>
              <a:t>slightly right-skewed</a:t>
            </a:r>
            <a:r>
              <a:rPr lang="en-US" sz="1500" dirty="0">
                <a:latin typeface="+mn-lt"/>
                <a:cs typeface="Times New Roman"/>
              </a:rPr>
              <a:t>, with </a:t>
            </a:r>
            <a:r>
              <a:rPr lang="en-US" sz="1500" i="1" dirty="0">
                <a:latin typeface="+mn-lt"/>
                <a:cs typeface="Times New Roman"/>
              </a:rPr>
              <a:t>nearly 50% of individuals scoring above 70% (median = 71.90)</a:t>
            </a:r>
            <a:r>
              <a:rPr lang="en-US" sz="1500" dirty="0">
                <a:latin typeface="+mn-lt"/>
                <a:cs typeface="Times New Roman"/>
              </a:rPr>
              <a:t>, suggesting a </a:t>
            </a:r>
            <a:r>
              <a:rPr lang="en-US" sz="1500" i="1" dirty="0">
                <a:latin typeface="+mn-lt"/>
                <a:cs typeface="Times New Roman"/>
              </a:rPr>
              <a:t>platykurtic</a:t>
            </a:r>
            <a:r>
              <a:rPr lang="en-US" sz="1500" dirty="0">
                <a:latin typeface="+mn-lt"/>
                <a:cs typeface="Times New Roman"/>
              </a:rPr>
              <a:t> distribution.</a:t>
            </a:r>
          </a:p>
          <a:p>
            <a:pPr marL="12700">
              <a:lnSpc>
                <a:spcPct val="100000"/>
              </a:lnSpc>
              <a:spcBef>
                <a:spcPts val="370"/>
              </a:spcBef>
            </a:pPr>
            <a:r>
              <a:rPr lang="en-US" sz="1500" b="1" dirty="0">
                <a:latin typeface="+mn-lt"/>
                <a:cs typeface="Times New Roman"/>
              </a:rPr>
              <a:t>5. Graduation Year: </a:t>
            </a:r>
            <a:r>
              <a:rPr lang="en-US" sz="1500" dirty="0">
                <a:latin typeface="+mn-lt"/>
                <a:cs typeface="Times New Roman"/>
              </a:rPr>
              <a:t>A significant number of individuals graduated from the 12th grade between </a:t>
            </a:r>
            <a:r>
              <a:rPr lang="en-US" sz="1500" i="1" dirty="0">
                <a:latin typeface="+mn-lt"/>
                <a:cs typeface="Times New Roman"/>
              </a:rPr>
              <a:t>2006 and 2011</a:t>
            </a:r>
            <a:r>
              <a:rPr lang="en-US" sz="1500" dirty="0">
                <a:latin typeface="+mn-lt"/>
                <a:cs typeface="Times New Roman"/>
              </a:rPr>
              <a:t>, accounting for </a:t>
            </a:r>
            <a:r>
              <a:rPr lang="en-US" sz="1500" i="1" dirty="0">
                <a:latin typeface="+mn-lt"/>
                <a:cs typeface="Times New Roman"/>
              </a:rPr>
              <a:t>nearly 50%</a:t>
            </a:r>
            <a:r>
              <a:rPr lang="en-US" sz="1500" dirty="0">
                <a:latin typeface="+mn-lt"/>
                <a:cs typeface="Times New Roman"/>
              </a:rPr>
              <a:t> of the dataset.</a:t>
            </a:r>
          </a:p>
          <a:p>
            <a:pPr marL="12700">
              <a:lnSpc>
                <a:spcPct val="100000"/>
              </a:lnSpc>
              <a:spcBef>
                <a:spcPts val="370"/>
              </a:spcBef>
            </a:pPr>
            <a:r>
              <a:rPr lang="en-US" sz="1500" b="1" dirty="0">
                <a:latin typeface="+mn-lt"/>
                <a:cs typeface="Times New Roman"/>
              </a:rPr>
              <a:t>6. College Tier: </a:t>
            </a:r>
            <a:r>
              <a:rPr lang="en-US" sz="1500" dirty="0">
                <a:latin typeface="+mn-lt"/>
                <a:cs typeface="Times New Roman"/>
              </a:rPr>
              <a:t>Most students (</a:t>
            </a:r>
            <a:r>
              <a:rPr lang="en-US" sz="1500" i="1" dirty="0">
                <a:latin typeface="+mn-lt"/>
                <a:cs typeface="Times New Roman"/>
              </a:rPr>
              <a:t>approximately 80%) </a:t>
            </a:r>
            <a:r>
              <a:rPr lang="en-US" sz="1500" dirty="0">
                <a:latin typeface="+mn-lt"/>
                <a:cs typeface="Times New Roman"/>
              </a:rPr>
              <a:t>attended </a:t>
            </a:r>
            <a:r>
              <a:rPr lang="en-US" sz="1500" i="1" dirty="0">
                <a:latin typeface="+mn-lt"/>
                <a:cs typeface="Times New Roman"/>
              </a:rPr>
              <a:t>tier-2 colleges</a:t>
            </a:r>
            <a:r>
              <a:rPr lang="en-US" sz="1500" dirty="0">
                <a:latin typeface="+mn-lt"/>
                <a:cs typeface="Times New Roman"/>
              </a:rPr>
              <a:t>, indicating a predominance of this college tier among the graduates.</a:t>
            </a:r>
          </a:p>
          <a:p>
            <a:pPr marL="12700">
              <a:lnSpc>
                <a:spcPct val="100000"/>
              </a:lnSpc>
              <a:spcBef>
                <a:spcPts val="370"/>
              </a:spcBef>
            </a:pPr>
            <a:r>
              <a:rPr lang="en-US" sz="1500" dirty="0">
                <a:latin typeface="+mn-lt"/>
                <a:cs typeface="Times New Roman"/>
              </a:rPr>
              <a:t>These inferences provide valuable insights into the dataset and the educational background of the individuals analyzed.</a:t>
            </a:r>
            <a:endParaRPr sz="1500" dirty="0">
              <a:latin typeface="+mn-lt"/>
              <a:cs typeface="Times New Roman"/>
            </a:endParaRPr>
          </a:p>
        </p:txBody>
      </p:sp>
      <p:pic>
        <p:nvPicPr>
          <p:cNvPr id="8" name="Picture 7">
            <a:extLst>
              <a:ext uri="{FF2B5EF4-FFF2-40B4-BE49-F238E27FC236}">
                <a16:creationId xmlns:a16="http://schemas.microsoft.com/office/drawing/2014/main" id="{EAFE1D58-12A6-0F3B-6D07-409993019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0"/>
            <a:ext cx="5299104" cy="3124198"/>
          </a:xfrm>
          <a:prstGeom prst="rect">
            <a:avLst/>
          </a:prstGeom>
        </p:spPr>
      </p:pic>
      <p:pic>
        <p:nvPicPr>
          <p:cNvPr id="10" name="Picture 9">
            <a:extLst>
              <a:ext uri="{FF2B5EF4-FFF2-40B4-BE49-F238E27FC236}">
                <a16:creationId xmlns:a16="http://schemas.microsoft.com/office/drawing/2014/main" id="{38C6FA4A-D6E4-C7F7-32C4-04893448D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3200401"/>
            <a:ext cx="5299104" cy="3048000"/>
          </a:xfrm>
          <a:prstGeom prst="rect">
            <a:avLst/>
          </a:prstGeom>
        </p:spPr>
      </p:pic>
    </p:spTree>
    <p:extLst>
      <p:ext uri="{BB962C8B-B14F-4D97-AF65-F5344CB8AC3E}">
        <p14:creationId xmlns:p14="http://schemas.microsoft.com/office/powerpoint/2010/main" val="1593826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TotalTime>
  <Words>3197</Words>
  <Application>Microsoft Office PowerPoint</Application>
  <PresentationFormat>Widescreen</PresentationFormat>
  <Paragraphs>167</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Lato Black</vt:lpstr>
      <vt:lpstr>Palatino Linotype</vt:lpstr>
      <vt:lpstr>Söhne</vt:lpstr>
      <vt:lpstr>system-ui</vt:lpstr>
      <vt:lpstr>Times New Roman</vt:lpstr>
      <vt:lpstr>Office Theme</vt:lpstr>
      <vt:lpstr>PowerPoint Presentation</vt:lpstr>
      <vt:lpstr>PowerPoint Presentation</vt:lpstr>
      <vt:lpstr>PowerPoint Presentation</vt:lpstr>
      <vt:lpstr>Agenda</vt:lpstr>
      <vt:lpstr>Business Problem Statement</vt:lpstr>
      <vt:lpstr>PowerPoint Presentation</vt:lpstr>
      <vt:lpstr>PowerPoint Presentation</vt:lpstr>
      <vt:lpstr>Univariate Numerical Analysis</vt:lpstr>
      <vt:lpstr>Univariate Numerical Analysis</vt:lpstr>
      <vt:lpstr>Univariate Categorical Analysis</vt:lpstr>
      <vt:lpstr>Bi-Variate Analysis : Numerical V/s Numerical</vt:lpstr>
      <vt:lpstr>Bi-Variate Analysis : Numerical V/s Categorical</vt:lpstr>
      <vt:lpstr>Bi-Variate Analysis : Categorical V/s Categorical</vt:lpstr>
      <vt:lpstr>PowerPoint Presentation</vt:lpstr>
      <vt:lpstr>PowerPoint Presentation</vt:lpstr>
      <vt:lpstr>PowerPoint Presentation</vt:lpstr>
      <vt:lpstr>Final Conclusion</vt:lpstr>
      <vt:lpstr>Experience and Challenges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dc:creator>
  <cp:lastModifiedBy>Omkar Shinde</cp:lastModifiedBy>
  <cp:revision>2</cp:revision>
  <dcterms:created xsi:type="dcterms:W3CDTF">2024-10-03T17:34:09Z</dcterms:created>
  <dcterms:modified xsi:type="dcterms:W3CDTF">2024-10-07T20:27:16Z</dcterms:modified>
</cp:coreProperties>
</file>