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4"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8F5892F8-6EC2-430A-B5BC-FD34C84B125A}">
          <p14:sldIdLst>
            <p14:sldId id="257"/>
            <p14:sldId id="258"/>
            <p14:sldId id="259"/>
            <p14:sldId id="260"/>
            <p14:sldId id="261"/>
            <p14:sldId id="262"/>
            <p14:sldId id="263"/>
            <p14:sldId id="264"/>
            <p14:sldId id="265"/>
            <p14:sldId id="266"/>
            <p14:sldId id="267"/>
            <p14:sldId id="268"/>
            <p14:sldId id="269"/>
            <p14:sldId id="270"/>
            <p14:sldId id="271"/>
            <p14:sldId id="274"/>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EA04"/>
    <a:srgbClr val="03AD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F727A85-E969-42B1-96F3-011A99ECE8B5}" type="datetimeFigureOut">
              <a:rPr lang="en-IN" smtClean="0"/>
              <a:t>16-10-2016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B0183B2-3511-4FF5-B3C4-EDE243B50E47}" type="slidenum">
              <a:rPr lang="en-IN" smtClean="0"/>
              <a:t>‹#›</a:t>
            </a:fld>
            <a:endParaRPr lang="en-IN" dirty="0"/>
          </a:p>
        </p:txBody>
      </p:sp>
    </p:spTree>
    <p:extLst>
      <p:ext uri="{BB962C8B-B14F-4D97-AF65-F5344CB8AC3E}">
        <p14:creationId xmlns:p14="http://schemas.microsoft.com/office/powerpoint/2010/main" val="1601388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F727A85-E969-42B1-96F3-011A99ECE8B5}" type="datetimeFigureOut">
              <a:rPr lang="en-IN" smtClean="0"/>
              <a:t>16-10-2016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B0183B2-3511-4FF5-B3C4-EDE243B50E47}" type="slidenum">
              <a:rPr lang="en-IN" smtClean="0"/>
              <a:t>‹#›</a:t>
            </a:fld>
            <a:endParaRPr lang="en-IN" dirty="0"/>
          </a:p>
        </p:txBody>
      </p:sp>
    </p:spTree>
    <p:extLst>
      <p:ext uri="{BB962C8B-B14F-4D97-AF65-F5344CB8AC3E}">
        <p14:creationId xmlns:p14="http://schemas.microsoft.com/office/powerpoint/2010/main" val="1339480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F727A85-E969-42B1-96F3-011A99ECE8B5}" type="datetimeFigureOut">
              <a:rPr lang="en-IN" smtClean="0"/>
              <a:t>16-10-2016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B0183B2-3511-4FF5-B3C4-EDE243B50E47}" type="slidenum">
              <a:rPr lang="en-IN" smtClean="0"/>
              <a:t>‹#›</a:t>
            </a:fld>
            <a:endParaRPr lang="en-IN" dirty="0"/>
          </a:p>
        </p:txBody>
      </p:sp>
    </p:spTree>
    <p:extLst>
      <p:ext uri="{BB962C8B-B14F-4D97-AF65-F5344CB8AC3E}">
        <p14:creationId xmlns:p14="http://schemas.microsoft.com/office/powerpoint/2010/main" val="4042788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F727A85-E969-42B1-96F3-011A99ECE8B5}" type="datetimeFigureOut">
              <a:rPr lang="en-IN" smtClean="0"/>
              <a:t>16-10-2016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B0183B2-3511-4FF5-B3C4-EDE243B50E47}" type="slidenum">
              <a:rPr lang="en-IN" smtClean="0"/>
              <a:t>‹#›</a:t>
            </a:fld>
            <a:endParaRPr lang="en-IN" dirty="0"/>
          </a:p>
        </p:txBody>
      </p:sp>
    </p:spTree>
    <p:extLst>
      <p:ext uri="{BB962C8B-B14F-4D97-AF65-F5344CB8AC3E}">
        <p14:creationId xmlns:p14="http://schemas.microsoft.com/office/powerpoint/2010/main" val="4055673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727A85-E969-42B1-96F3-011A99ECE8B5}" type="datetimeFigureOut">
              <a:rPr lang="en-IN" smtClean="0"/>
              <a:t>16-10-2016</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B0183B2-3511-4FF5-B3C4-EDE243B50E47}" type="slidenum">
              <a:rPr lang="en-IN" smtClean="0"/>
              <a:t>‹#›</a:t>
            </a:fld>
            <a:endParaRPr lang="en-IN" dirty="0"/>
          </a:p>
        </p:txBody>
      </p:sp>
    </p:spTree>
    <p:extLst>
      <p:ext uri="{BB962C8B-B14F-4D97-AF65-F5344CB8AC3E}">
        <p14:creationId xmlns:p14="http://schemas.microsoft.com/office/powerpoint/2010/main" val="3873939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F727A85-E969-42B1-96F3-011A99ECE8B5}" type="datetimeFigureOut">
              <a:rPr lang="en-IN" smtClean="0"/>
              <a:t>16-10-2016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B0183B2-3511-4FF5-B3C4-EDE243B50E47}" type="slidenum">
              <a:rPr lang="en-IN" smtClean="0"/>
              <a:t>‹#›</a:t>
            </a:fld>
            <a:endParaRPr lang="en-IN" dirty="0"/>
          </a:p>
        </p:txBody>
      </p:sp>
    </p:spTree>
    <p:extLst>
      <p:ext uri="{BB962C8B-B14F-4D97-AF65-F5344CB8AC3E}">
        <p14:creationId xmlns:p14="http://schemas.microsoft.com/office/powerpoint/2010/main" val="2829253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F727A85-E969-42B1-96F3-011A99ECE8B5}" type="datetimeFigureOut">
              <a:rPr lang="en-IN" smtClean="0"/>
              <a:t>16-10-2016</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B0183B2-3511-4FF5-B3C4-EDE243B50E47}" type="slidenum">
              <a:rPr lang="en-IN" smtClean="0"/>
              <a:t>‹#›</a:t>
            </a:fld>
            <a:endParaRPr lang="en-IN" dirty="0"/>
          </a:p>
        </p:txBody>
      </p:sp>
    </p:spTree>
    <p:extLst>
      <p:ext uri="{BB962C8B-B14F-4D97-AF65-F5344CB8AC3E}">
        <p14:creationId xmlns:p14="http://schemas.microsoft.com/office/powerpoint/2010/main" val="1207636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F727A85-E969-42B1-96F3-011A99ECE8B5}" type="datetimeFigureOut">
              <a:rPr lang="en-IN" smtClean="0"/>
              <a:t>16-10-2016</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3B0183B2-3511-4FF5-B3C4-EDE243B50E47}" type="slidenum">
              <a:rPr lang="en-IN" smtClean="0"/>
              <a:t>‹#›</a:t>
            </a:fld>
            <a:endParaRPr lang="en-IN" dirty="0"/>
          </a:p>
        </p:txBody>
      </p:sp>
    </p:spTree>
    <p:extLst>
      <p:ext uri="{BB962C8B-B14F-4D97-AF65-F5344CB8AC3E}">
        <p14:creationId xmlns:p14="http://schemas.microsoft.com/office/powerpoint/2010/main" val="551621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727A85-E969-42B1-96F3-011A99ECE8B5}" type="datetimeFigureOut">
              <a:rPr lang="en-IN" smtClean="0"/>
              <a:t>16-10-2016</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3B0183B2-3511-4FF5-B3C4-EDE243B50E47}" type="slidenum">
              <a:rPr lang="en-IN" smtClean="0"/>
              <a:t>‹#›</a:t>
            </a:fld>
            <a:endParaRPr lang="en-IN" dirty="0"/>
          </a:p>
        </p:txBody>
      </p:sp>
    </p:spTree>
    <p:extLst>
      <p:ext uri="{BB962C8B-B14F-4D97-AF65-F5344CB8AC3E}">
        <p14:creationId xmlns:p14="http://schemas.microsoft.com/office/powerpoint/2010/main" val="4235017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727A85-E969-42B1-96F3-011A99ECE8B5}" type="datetimeFigureOut">
              <a:rPr lang="en-IN" smtClean="0"/>
              <a:t>16-10-2016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B0183B2-3511-4FF5-B3C4-EDE243B50E47}" type="slidenum">
              <a:rPr lang="en-IN" smtClean="0"/>
              <a:t>‹#›</a:t>
            </a:fld>
            <a:endParaRPr lang="en-IN" dirty="0"/>
          </a:p>
        </p:txBody>
      </p:sp>
    </p:spTree>
    <p:extLst>
      <p:ext uri="{BB962C8B-B14F-4D97-AF65-F5344CB8AC3E}">
        <p14:creationId xmlns:p14="http://schemas.microsoft.com/office/powerpoint/2010/main" val="101555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727A85-E969-42B1-96F3-011A99ECE8B5}" type="datetimeFigureOut">
              <a:rPr lang="en-IN" smtClean="0"/>
              <a:t>16-10-2016</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B0183B2-3511-4FF5-B3C4-EDE243B50E47}" type="slidenum">
              <a:rPr lang="en-IN" smtClean="0"/>
              <a:t>‹#›</a:t>
            </a:fld>
            <a:endParaRPr lang="en-IN" dirty="0"/>
          </a:p>
        </p:txBody>
      </p:sp>
    </p:spTree>
    <p:extLst>
      <p:ext uri="{BB962C8B-B14F-4D97-AF65-F5344CB8AC3E}">
        <p14:creationId xmlns:p14="http://schemas.microsoft.com/office/powerpoint/2010/main" val="2847050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727A85-E969-42B1-96F3-011A99ECE8B5}" type="datetimeFigureOut">
              <a:rPr lang="en-IN" smtClean="0"/>
              <a:t>16-10-2016</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0183B2-3511-4FF5-B3C4-EDE243B50E47}" type="slidenum">
              <a:rPr lang="en-IN" smtClean="0"/>
              <a:t>‹#›</a:t>
            </a:fld>
            <a:endParaRPr lang="en-IN" dirty="0"/>
          </a:p>
        </p:txBody>
      </p:sp>
    </p:spTree>
    <p:extLst>
      <p:ext uri="{BB962C8B-B14F-4D97-AF65-F5344CB8AC3E}">
        <p14:creationId xmlns:p14="http://schemas.microsoft.com/office/powerpoint/2010/main" val="3565581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546" y="257576"/>
            <a:ext cx="11938716" cy="8063746"/>
          </a:xfrm>
          <a:prstGeom prst="rect">
            <a:avLst/>
          </a:prstGeom>
          <a:noFill/>
        </p:spPr>
        <p:txBody>
          <a:bodyPr wrap="square" rtlCol="0">
            <a:spAutoFit/>
          </a:bodyPr>
          <a:lstStyle/>
          <a:p>
            <a:pPr algn="ctr"/>
            <a:r>
              <a:rPr lang="en-US" sz="3200" dirty="0" smtClean="0"/>
              <a:t>ST. VINCENT PALLOTTI COLLEGE OF ENGINEERING AND TECHNOLOGY</a:t>
            </a:r>
          </a:p>
          <a:p>
            <a:pPr algn="ctr"/>
            <a:r>
              <a:rPr lang="en-US" sz="3200" dirty="0" smtClean="0"/>
              <a:t>NAGPUR</a:t>
            </a:r>
          </a:p>
          <a:p>
            <a:pPr algn="ctr"/>
            <a:endParaRPr lang="en-US" sz="3200" dirty="0"/>
          </a:p>
          <a:p>
            <a:pPr algn="ctr"/>
            <a:endParaRPr lang="en-US" sz="3200" dirty="0" smtClean="0"/>
          </a:p>
          <a:p>
            <a:pPr algn="ctr"/>
            <a:endParaRPr lang="en-US" sz="3200" dirty="0"/>
          </a:p>
          <a:p>
            <a:pPr algn="ctr"/>
            <a:endParaRPr lang="en-US" sz="3200" dirty="0" smtClean="0"/>
          </a:p>
          <a:p>
            <a:pPr algn="ctr"/>
            <a:r>
              <a:rPr lang="en-US" sz="2400" dirty="0" smtClean="0"/>
              <a:t>DEPARTMENT OF B.E ELECTRICAL ENGINNERING</a:t>
            </a:r>
          </a:p>
          <a:p>
            <a:pPr algn="ctr"/>
            <a:r>
              <a:rPr lang="en-US" sz="2400" dirty="0" smtClean="0"/>
              <a:t>7th SEM</a:t>
            </a:r>
          </a:p>
          <a:p>
            <a:pPr algn="ctr"/>
            <a:r>
              <a:rPr lang="en-US" sz="5400" smtClean="0"/>
              <a:t>EFFICIENT </a:t>
            </a:r>
            <a:r>
              <a:rPr lang="en-US" sz="5400" dirty="0" smtClean="0"/>
              <a:t>ENERGY GENERATION</a:t>
            </a:r>
          </a:p>
          <a:p>
            <a:endParaRPr lang="en-US" sz="2400" dirty="0" smtClean="0"/>
          </a:p>
          <a:p>
            <a:endParaRPr lang="en-US" sz="2400" dirty="0"/>
          </a:p>
          <a:p>
            <a:r>
              <a:rPr lang="en-US" sz="2400" dirty="0" smtClean="0"/>
              <a:t>Project coordinator                                                                                         Project Guide</a:t>
            </a:r>
            <a:endParaRPr lang="en-US" sz="2800" dirty="0" smtClean="0"/>
          </a:p>
          <a:p>
            <a:r>
              <a:rPr lang="en-US" sz="2400" dirty="0" smtClean="0"/>
              <a:t>PROF.M.A.MAURYA                                                                                          PROF. S.A.SARMOKADAM</a:t>
            </a:r>
            <a:endParaRPr lang="en-US" sz="2400" dirty="0"/>
          </a:p>
          <a:p>
            <a:pPr algn="ctr"/>
            <a:endParaRPr lang="en-US" sz="3200" dirty="0" smtClean="0"/>
          </a:p>
          <a:p>
            <a:pPr algn="ctr"/>
            <a:endParaRPr lang="en-US" sz="3200" dirty="0"/>
          </a:p>
          <a:p>
            <a:pPr algn="ctr"/>
            <a:endParaRPr lang="en-US" sz="3200" dirty="0" smtClean="0"/>
          </a:p>
          <a:p>
            <a:pPr algn="ctr"/>
            <a:endParaRPr lang="en-IN" sz="3200" dirty="0"/>
          </a:p>
        </p:txBody>
      </p:sp>
      <p:pic>
        <p:nvPicPr>
          <p:cNvPr id="4" name="Picture 3"/>
          <p:cNvPicPr>
            <a:picLocks noChangeAspect="1"/>
          </p:cNvPicPr>
          <p:nvPr/>
        </p:nvPicPr>
        <p:blipFill>
          <a:blip r:embed="rId2"/>
          <a:stretch>
            <a:fillRect/>
          </a:stretch>
        </p:blipFill>
        <p:spPr>
          <a:xfrm>
            <a:off x="4743041" y="1186091"/>
            <a:ext cx="2430492" cy="1952978"/>
          </a:xfrm>
          <a:prstGeom prst="rect">
            <a:avLst/>
          </a:prstGeom>
        </p:spPr>
      </p:pic>
    </p:spTree>
    <p:extLst>
      <p:ext uri="{BB962C8B-B14F-4D97-AF65-F5344CB8AC3E}">
        <p14:creationId xmlns:p14="http://schemas.microsoft.com/office/powerpoint/2010/main" val="2161170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4095" y="2099255"/>
            <a:ext cx="7263686" cy="3539430"/>
          </a:xfrm>
          <a:prstGeom prst="rect">
            <a:avLst/>
          </a:prstGeom>
        </p:spPr>
        <p:txBody>
          <a:bodyPr wrap="square">
            <a:spAutoFit/>
          </a:bodyPr>
          <a:lstStyle/>
          <a:p>
            <a:r>
              <a:rPr lang="en-IN" sz="2800" dirty="0" smtClean="0"/>
              <a:t>Flywheel mass is either mechanically driven by CVT gear unit or electrically driven via electric motor / generator unit, mechanically driven composite flywheel, electrically driven flywheels Devices that use mechanical energy directly are being developed, but most FES systems use electricity to accelerate and decelerate the flywheel. </a:t>
            </a:r>
            <a:endParaRPr lang="en-IN" sz="2800" dirty="0" smtClean="0"/>
          </a:p>
        </p:txBody>
      </p:sp>
      <p:pic>
        <p:nvPicPr>
          <p:cNvPr id="1026" name="Picture 2" descr="Image result for flywheel stores ener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6842" y="2194349"/>
            <a:ext cx="2767929" cy="2942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069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6518" y="818895"/>
            <a:ext cx="11475076" cy="4770537"/>
          </a:xfrm>
          <a:prstGeom prst="rect">
            <a:avLst/>
          </a:prstGeom>
        </p:spPr>
        <p:txBody>
          <a:bodyPr wrap="square">
            <a:spAutoFit/>
          </a:bodyPr>
          <a:lstStyle/>
          <a:p>
            <a:r>
              <a:rPr lang="en-IN" sz="4000" dirty="0" smtClean="0"/>
              <a:t> </a:t>
            </a:r>
            <a:r>
              <a:rPr lang="en-IN" sz="4000" b="1" dirty="0" smtClean="0"/>
              <a:t>General Consideration:</a:t>
            </a:r>
          </a:p>
          <a:p>
            <a:endParaRPr lang="en-IN" sz="4000" dirty="0"/>
          </a:p>
          <a:p>
            <a:r>
              <a:rPr lang="en-IN" sz="2800" dirty="0" smtClean="0"/>
              <a:t>In this System Design We Mainly Concentrate on the Following Parameters The system consists of design of various parts like Pulley, Flywheel, Belt drive, Shaft, Bearings etc. </a:t>
            </a:r>
          </a:p>
          <a:p>
            <a:endParaRPr lang="en-IN" sz="2800" dirty="0" smtClean="0"/>
          </a:p>
          <a:p>
            <a:endParaRPr lang="en-US" sz="2800" dirty="0" smtClean="0"/>
          </a:p>
          <a:p>
            <a:endParaRPr lang="en-US" sz="2800" dirty="0"/>
          </a:p>
          <a:p>
            <a:endParaRPr lang="en-US" sz="2800" dirty="0" smtClean="0"/>
          </a:p>
          <a:p>
            <a:endParaRPr lang="en-IN" sz="2800" dirty="0"/>
          </a:p>
        </p:txBody>
      </p:sp>
      <p:pic>
        <p:nvPicPr>
          <p:cNvPr id="4" name="Picture 3"/>
          <p:cNvPicPr>
            <a:picLocks noChangeAspect="1"/>
          </p:cNvPicPr>
          <p:nvPr/>
        </p:nvPicPr>
        <p:blipFill>
          <a:blip r:embed="rId2"/>
          <a:stretch>
            <a:fillRect/>
          </a:stretch>
        </p:blipFill>
        <p:spPr>
          <a:xfrm>
            <a:off x="476518" y="3841528"/>
            <a:ext cx="3657600" cy="2588250"/>
          </a:xfrm>
          <a:prstGeom prst="rect">
            <a:avLst/>
          </a:prstGeom>
        </p:spPr>
      </p:pic>
      <p:pic>
        <p:nvPicPr>
          <p:cNvPr id="3076" name="Picture 4" descr="Image result for pulley,belt,bear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0951" y="3464820"/>
            <a:ext cx="4932609" cy="3393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7281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579" y="772732"/>
            <a:ext cx="11256135" cy="2800767"/>
          </a:xfrm>
          <a:prstGeom prst="rect">
            <a:avLst/>
          </a:prstGeom>
        </p:spPr>
        <p:txBody>
          <a:bodyPr wrap="square">
            <a:spAutoFit/>
          </a:bodyPr>
          <a:lstStyle/>
          <a:p>
            <a:r>
              <a:rPr lang="en-IN" sz="3200" b="1" dirty="0" smtClean="0"/>
              <a:t> Design of Shaft and Bearings:</a:t>
            </a:r>
          </a:p>
          <a:p>
            <a:r>
              <a:rPr lang="en-IN" sz="3200" b="1" dirty="0" smtClean="0"/>
              <a:t> </a:t>
            </a:r>
            <a:r>
              <a:rPr lang="en-IN" sz="2800" dirty="0" smtClean="0"/>
              <a:t>There are 2 shaft in the Layout of the system. Thus Design of Shaft is to be calculated in order to find the proper Shaft diameter which would withstand the load easily and to ensure the maximum energy is transfer with minimum loss. Bearing selection is also some important criteria in order to ensure smooth and long lasting functioning of the system. </a:t>
            </a:r>
            <a:endParaRPr lang="en-IN" sz="2800" dirty="0"/>
          </a:p>
        </p:txBody>
      </p:sp>
      <p:pic>
        <p:nvPicPr>
          <p:cNvPr id="4098" name="Picture 2" descr="Image result for shaft and bea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55" y="4163744"/>
            <a:ext cx="3811118" cy="245599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shaft and bear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7586" y="4163743"/>
            <a:ext cx="4609608" cy="2455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5329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155" y="347730"/>
            <a:ext cx="11384924" cy="3323987"/>
          </a:xfrm>
          <a:prstGeom prst="rect">
            <a:avLst/>
          </a:prstGeom>
        </p:spPr>
        <p:txBody>
          <a:bodyPr wrap="square">
            <a:spAutoFit/>
          </a:bodyPr>
          <a:lstStyle/>
          <a:p>
            <a:endParaRPr lang="en-IN" dirty="0" smtClean="0"/>
          </a:p>
          <a:p>
            <a:r>
              <a:rPr lang="en-IN" dirty="0" smtClean="0"/>
              <a:t> </a:t>
            </a:r>
            <a:r>
              <a:rPr lang="en-IN" sz="4000" dirty="0" smtClean="0"/>
              <a:t>Design of Belt Drive:</a:t>
            </a:r>
          </a:p>
          <a:p>
            <a:r>
              <a:rPr lang="en-IN" sz="4000" dirty="0" smtClean="0"/>
              <a:t> </a:t>
            </a:r>
            <a:r>
              <a:rPr lang="en-IN" sz="2800" dirty="0" smtClean="0"/>
              <a:t>At the first stage we selected pulley as per standard specification. We know that a belt drive is useful for the power transmission using pulley. Each pulley has different diameters and speed. The belt, wire (rope) drives are used for the power transmission. In the project, we are going to use total six pulleys, so we need three different belt drives</a:t>
            </a:r>
            <a:endParaRPr lang="en-IN" sz="2800" dirty="0"/>
          </a:p>
        </p:txBody>
      </p:sp>
      <p:pic>
        <p:nvPicPr>
          <p:cNvPr id="3" name="Picture 2"/>
          <p:cNvPicPr>
            <a:picLocks noChangeAspect="1"/>
          </p:cNvPicPr>
          <p:nvPr/>
        </p:nvPicPr>
        <p:blipFill>
          <a:blip r:embed="rId2"/>
          <a:stretch>
            <a:fillRect/>
          </a:stretch>
        </p:blipFill>
        <p:spPr>
          <a:xfrm>
            <a:off x="687141" y="3940935"/>
            <a:ext cx="4747743" cy="2627290"/>
          </a:xfrm>
          <a:prstGeom prst="rect">
            <a:avLst/>
          </a:prstGeom>
        </p:spPr>
      </p:pic>
      <p:pic>
        <p:nvPicPr>
          <p:cNvPr id="4" name="Picture 3"/>
          <p:cNvPicPr>
            <a:picLocks noChangeAspect="1"/>
          </p:cNvPicPr>
          <p:nvPr/>
        </p:nvPicPr>
        <p:blipFill>
          <a:blip r:embed="rId3"/>
          <a:stretch>
            <a:fillRect/>
          </a:stretch>
        </p:blipFill>
        <p:spPr>
          <a:xfrm>
            <a:off x="6207618" y="3940935"/>
            <a:ext cx="5074276" cy="2627290"/>
          </a:xfrm>
          <a:prstGeom prst="rect">
            <a:avLst/>
          </a:prstGeom>
        </p:spPr>
      </p:pic>
    </p:spTree>
    <p:extLst>
      <p:ext uri="{BB962C8B-B14F-4D97-AF65-F5344CB8AC3E}">
        <p14:creationId xmlns:p14="http://schemas.microsoft.com/office/powerpoint/2010/main" val="40393626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214" y="656823"/>
            <a:ext cx="11346287" cy="2431435"/>
          </a:xfrm>
          <a:prstGeom prst="rect">
            <a:avLst/>
          </a:prstGeom>
        </p:spPr>
        <p:txBody>
          <a:bodyPr wrap="square">
            <a:spAutoFit/>
          </a:bodyPr>
          <a:lstStyle/>
          <a:p>
            <a:r>
              <a:rPr lang="en-IN" dirty="0" smtClean="0"/>
              <a:t> </a:t>
            </a:r>
            <a:r>
              <a:rPr lang="en-IN" sz="4000" dirty="0" smtClean="0"/>
              <a:t>Design of Flywheel: </a:t>
            </a:r>
          </a:p>
          <a:p>
            <a:endParaRPr lang="en-IN" sz="2800" dirty="0" smtClean="0"/>
          </a:p>
          <a:p>
            <a:r>
              <a:rPr lang="en-IN" sz="2800" dirty="0" smtClean="0"/>
              <a:t>This Project is all about generation of free energy with using the gravitational energy. Thus we are using flywheel of mass 10kg that can utilize the gravitational energy and give us more output. </a:t>
            </a:r>
            <a:endParaRPr lang="en-IN" sz="2800" dirty="0"/>
          </a:p>
        </p:txBody>
      </p:sp>
      <p:pic>
        <p:nvPicPr>
          <p:cNvPr id="4" name="Picture 3"/>
          <p:cNvPicPr>
            <a:picLocks noChangeAspect="1"/>
          </p:cNvPicPr>
          <p:nvPr/>
        </p:nvPicPr>
        <p:blipFill>
          <a:blip r:embed="rId2"/>
          <a:stretch>
            <a:fillRect/>
          </a:stretch>
        </p:blipFill>
        <p:spPr>
          <a:xfrm>
            <a:off x="296214" y="3245477"/>
            <a:ext cx="5705341" cy="3354946"/>
          </a:xfrm>
          <a:prstGeom prst="rect">
            <a:avLst/>
          </a:prstGeom>
        </p:spPr>
      </p:pic>
      <p:pic>
        <p:nvPicPr>
          <p:cNvPr id="5" name="Picture 4"/>
          <p:cNvPicPr>
            <a:picLocks noChangeAspect="1"/>
          </p:cNvPicPr>
          <p:nvPr/>
        </p:nvPicPr>
        <p:blipFill>
          <a:blip r:embed="rId3"/>
          <a:stretch>
            <a:fillRect/>
          </a:stretch>
        </p:blipFill>
        <p:spPr>
          <a:xfrm>
            <a:off x="7553458" y="3245477"/>
            <a:ext cx="3651161" cy="3354946"/>
          </a:xfrm>
          <a:prstGeom prst="rect">
            <a:avLst/>
          </a:prstGeom>
        </p:spPr>
      </p:pic>
    </p:spTree>
    <p:extLst>
      <p:ext uri="{BB962C8B-B14F-4D97-AF65-F5344CB8AC3E}">
        <p14:creationId xmlns:p14="http://schemas.microsoft.com/office/powerpoint/2010/main" val="22749639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927279" y="1700009"/>
            <a:ext cx="2228045" cy="1030310"/>
          </a:xfrm>
          <a:prstGeom prst="round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n w="0"/>
                <a:solidFill>
                  <a:schemeClr val="tx1"/>
                </a:solidFill>
                <a:effectLst>
                  <a:outerShdw blurRad="38100" dist="19050" dir="2700000" algn="tl" rotWithShape="0">
                    <a:schemeClr val="dk1">
                      <a:alpha val="40000"/>
                    </a:schemeClr>
                  </a:outerShdw>
                </a:effectLst>
              </a:rPr>
              <a:t>DC SUPPLY</a:t>
            </a:r>
          </a:p>
          <a:p>
            <a:pPr algn="ctr"/>
            <a:r>
              <a:rPr lang="en-US" sz="2400" b="1" dirty="0" smtClean="0">
                <a:ln w="0"/>
                <a:solidFill>
                  <a:schemeClr val="tx1"/>
                </a:solidFill>
                <a:effectLst>
                  <a:outerShdw blurRad="38100" dist="19050" dir="2700000" algn="tl" rotWithShape="0">
                    <a:schemeClr val="dk1">
                      <a:alpha val="40000"/>
                    </a:schemeClr>
                  </a:outerShdw>
                </a:effectLst>
              </a:rPr>
              <a:t>( Battery )</a:t>
            </a:r>
            <a:endParaRPr lang="en-IN" sz="2400" b="1" dirty="0">
              <a:ln w="0"/>
              <a:solidFill>
                <a:schemeClr val="tx1"/>
              </a:solidFill>
              <a:effectLst>
                <a:outerShdw blurRad="38100" dist="19050" dir="2700000" algn="tl" rotWithShape="0">
                  <a:schemeClr val="dk1">
                    <a:alpha val="40000"/>
                  </a:schemeClr>
                </a:outerShdw>
              </a:effectLst>
            </a:endParaRPr>
          </a:p>
        </p:txBody>
      </p:sp>
      <p:sp>
        <p:nvSpPr>
          <p:cNvPr id="4" name="TextBox 3"/>
          <p:cNvSpPr txBox="1"/>
          <p:nvPr/>
        </p:nvSpPr>
        <p:spPr>
          <a:xfrm>
            <a:off x="3490175" y="321972"/>
            <a:ext cx="4056845" cy="769441"/>
          </a:xfrm>
          <a:prstGeom prst="rect">
            <a:avLst/>
          </a:prstGeom>
          <a:noFill/>
        </p:spPr>
        <p:txBody>
          <a:bodyPr wrap="square" rtlCol="0">
            <a:spAutoFit/>
          </a:bodyPr>
          <a:lstStyle/>
          <a:p>
            <a:pPr algn="ctr"/>
            <a:r>
              <a:rPr lang="en-US" sz="4400" b="1" u="sng" dirty="0" smtClean="0"/>
              <a:t>Block Diagram</a:t>
            </a:r>
            <a:endParaRPr lang="en-IN" sz="4400" b="1" u="sng" dirty="0"/>
          </a:p>
        </p:txBody>
      </p:sp>
      <p:sp>
        <p:nvSpPr>
          <p:cNvPr id="5" name="Rounded Rectangle 4"/>
          <p:cNvSpPr/>
          <p:nvPr/>
        </p:nvSpPr>
        <p:spPr>
          <a:xfrm>
            <a:off x="4456090" y="1622739"/>
            <a:ext cx="2125014" cy="1120462"/>
          </a:xfrm>
          <a:prstGeom prst="round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n w="0"/>
                <a:solidFill>
                  <a:schemeClr val="tx1"/>
                </a:solidFill>
                <a:effectLst>
                  <a:outerShdw blurRad="38100" dist="19050" dir="2700000" algn="tl" rotWithShape="0">
                    <a:schemeClr val="dk1">
                      <a:alpha val="40000"/>
                    </a:schemeClr>
                  </a:outerShdw>
                </a:effectLst>
              </a:rPr>
              <a:t>DC MOTOR</a:t>
            </a:r>
          </a:p>
          <a:p>
            <a:pPr algn="ctr"/>
            <a:r>
              <a:rPr lang="en-US" sz="2400" b="1" dirty="0" smtClean="0">
                <a:ln w="0"/>
                <a:solidFill>
                  <a:schemeClr val="tx1"/>
                </a:solidFill>
                <a:effectLst>
                  <a:outerShdw blurRad="38100" dist="19050" dir="2700000" algn="tl" rotWithShape="0">
                    <a:schemeClr val="dk1">
                      <a:alpha val="40000"/>
                    </a:schemeClr>
                  </a:outerShdw>
                </a:effectLst>
              </a:rPr>
              <a:t>( PMDC )</a:t>
            </a:r>
            <a:endParaRPr lang="en-IN" sz="2400" b="1" dirty="0">
              <a:ln w="0"/>
              <a:solidFill>
                <a:schemeClr val="tx1"/>
              </a:solidFill>
              <a:effectLst>
                <a:outerShdw blurRad="38100" dist="19050" dir="2700000" algn="tl" rotWithShape="0">
                  <a:schemeClr val="dk1">
                    <a:alpha val="40000"/>
                  </a:schemeClr>
                </a:outerShdw>
              </a:effectLst>
            </a:endParaRPr>
          </a:p>
        </p:txBody>
      </p:sp>
      <p:sp>
        <p:nvSpPr>
          <p:cNvPr id="6" name="Right Arrow 5"/>
          <p:cNvSpPr/>
          <p:nvPr/>
        </p:nvSpPr>
        <p:spPr>
          <a:xfrm>
            <a:off x="3155324" y="2047741"/>
            <a:ext cx="1300766" cy="334851"/>
          </a:xfrm>
          <a:prstGeom prst="rightArrow">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ounded Rectangle 6"/>
          <p:cNvSpPr/>
          <p:nvPr/>
        </p:nvSpPr>
        <p:spPr>
          <a:xfrm>
            <a:off x="7881870" y="1680691"/>
            <a:ext cx="1880316" cy="1068947"/>
          </a:xfrm>
          <a:prstGeom prst="round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n w="0"/>
                <a:solidFill>
                  <a:schemeClr val="tx1"/>
                </a:solidFill>
                <a:effectLst>
                  <a:outerShdw blurRad="38100" dist="19050" dir="2700000" algn="tl" rotWithShape="0">
                    <a:schemeClr val="dk1">
                      <a:alpha val="40000"/>
                    </a:schemeClr>
                  </a:outerShdw>
                </a:effectLst>
              </a:rPr>
              <a:t>FLYWHEEL</a:t>
            </a:r>
            <a:endParaRPr lang="en-IN" sz="2400" b="1" dirty="0">
              <a:ln w="0"/>
              <a:solidFill>
                <a:schemeClr val="tx1"/>
              </a:solidFill>
              <a:effectLst>
                <a:outerShdw blurRad="38100" dist="19050" dir="2700000" algn="tl" rotWithShape="0">
                  <a:schemeClr val="dk1">
                    <a:alpha val="40000"/>
                  </a:schemeClr>
                </a:outerShdw>
              </a:effectLst>
            </a:endParaRPr>
          </a:p>
        </p:txBody>
      </p:sp>
      <p:sp>
        <p:nvSpPr>
          <p:cNvPr id="8" name="Right Arrow 7"/>
          <p:cNvSpPr/>
          <p:nvPr/>
        </p:nvSpPr>
        <p:spPr>
          <a:xfrm>
            <a:off x="6581104" y="2047740"/>
            <a:ext cx="1300766" cy="334851"/>
          </a:xfrm>
          <a:prstGeom prst="rightArrow">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Down Arrow 8"/>
          <p:cNvSpPr/>
          <p:nvPr/>
        </p:nvSpPr>
        <p:spPr>
          <a:xfrm>
            <a:off x="8641724" y="2749638"/>
            <a:ext cx="360608" cy="869325"/>
          </a:xfrm>
          <a:prstGeom prst="downArrow">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7811036" y="3644720"/>
            <a:ext cx="2021984" cy="953036"/>
          </a:xfrm>
          <a:prstGeom prst="round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ALTERNATOR</a:t>
            </a:r>
          </a:p>
          <a:p>
            <a:pPr algn="ctr"/>
            <a:r>
              <a:rPr lang="en-US" sz="2000" b="1" dirty="0" smtClean="0">
                <a:solidFill>
                  <a:schemeClr val="tx1"/>
                </a:solidFill>
              </a:rPr>
              <a:t>( CAR ALTERNATOR )</a:t>
            </a:r>
            <a:endParaRPr lang="en-IN" sz="2000" b="1" dirty="0">
              <a:solidFill>
                <a:schemeClr val="tx1"/>
              </a:solidFill>
            </a:endParaRPr>
          </a:p>
        </p:txBody>
      </p:sp>
      <p:sp>
        <p:nvSpPr>
          <p:cNvPr id="13" name="Up Arrow 12"/>
          <p:cNvSpPr/>
          <p:nvPr/>
        </p:nvSpPr>
        <p:spPr>
          <a:xfrm>
            <a:off x="5331854" y="2730319"/>
            <a:ext cx="373486" cy="1461754"/>
          </a:xfrm>
          <a:prstGeom prst="upArrow">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ounded Rectangle 14"/>
          <p:cNvSpPr/>
          <p:nvPr/>
        </p:nvSpPr>
        <p:spPr>
          <a:xfrm>
            <a:off x="7846453" y="5550792"/>
            <a:ext cx="1951150" cy="1056068"/>
          </a:xfrm>
          <a:prstGeom prst="round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DC TO AC CONVERTER</a:t>
            </a:r>
            <a:endParaRPr lang="en-IN" sz="2000" b="1" dirty="0">
              <a:solidFill>
                <a:schemeClr val="tx1"/>
              </a:solidFill>
            </a:endParaRPr>
          </a:p>
        </p:txBody>
      </p:sp>
      <p:sp>
        <p:nvSpPr>
          <p:cNvPr id="17" name="Rectangle 16"/>
          <p:cNvSpPr/>
          <p:nvPr/>
        </p:nvSpPr>
        <p:spPr>
          <a:xfrm>
            <a:off x="5422006" y="4005329"/>
            <a:ext cx="2389030" cy="186743"/>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Down Arrow 17"/>
          <p:cNvSpPr/>
          <p:nvPr/>
        </p:nvSpPr>
        <p:spPr>
          <a:xfrm>
            <a:off x="8682743" y="4597756"/>
            <a:ext cx="319589" cy="953036"/>
          </a:xfrm>
          <a:prstGeom prst="downArrow">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Left Arrow 18"/>
          <p:cNvSpPr/>
          <p:nvPr/>
        </p:nvSpPr>
        <p:spPr>
          <a:xfrm>
            <a:off x="3155324" y="5859884"/>
            <a:ext cx="4691129" cy="405685"/>
          </a:xfrm>
          <a:prstGeom prst="leftArrow">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ounded Rectangle 19"/>
          <p:cNvSpPr/>
          <p:nvPr/>
        </p:nvSpPr>
        <p:spPr>
          <a:xfrm>
            <a:off x="811369" y="5550792"/>
            <a:ext cx="2343955" cy="9144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LOAD APPLIANCES</a:t>
            </a:r>
          </a:p>
          <a:p>
            <a:pPr algn="ctr"/>
            <a:r>
              <a:rPr lang="en-US" b="1" dirty="0" smtClean="0">
                <a:solidFill>
                  <a:schemeClr val="tx1"/>
                </a:solidFill>
              </a:rPr>
              <a:t>( LAPTOP,TUBE LIGHT)</a:t>
            </a:r>
            <a:endParaRPr lang="en-IN" b="1" dirty="0">
              <a:solidFill>
                <a:schemeClr val="tx1"/>
              </a:solidFill>
            </a:endParaRPr>
          </a:p>
        </p:txBody>
      </p:sp>
    </p:spTree>
    <p:extLst>
      <p:ext uri="{BB962C8B-B14F-4D97-AF65-F5344CB8AC3E}">
        <p14:creationId xmlns:p14="http://schemas.microsoft.com/office/powerpoint/2010/main" val="13527263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930" y="734097"/>
            <a:ext cx="10264462" cy="5872765"/>
          </a:xfrm>
          <a:prstGeom prst="rect">
            <a:avLst/>
          </a:prstGeom>
          <a:solidFill>
            <a:schemeClr val="bg1"/>
          </a:solidFill>
          <a:ln>
            <a:solidFill>
              <a:schemeClr val="tx1">
                <a:lumMod val="95000"/>
                <a:lumOff val="5000"/>
              </a:schemeClr>
            </a:solidFill>
          </a:ln>
        </p:spPr>
      </p:pic>
      <p:sp>
        <p:nvSpPr>
          <p:cNvPr id="3" name="Rounded Rectangle 2"/>
          <p:cNvSpPr/>
          <p:nvPr/>
        </p:nvSpPr>
        <p:spPr>
          <a:xfrm>
            <a:off x="5937161" y="1893194"/>
            <a:ext cx="643943" cy="20606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7675808" y="2395470"/>
            <a:ext cx="824248" cy="2189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ounded Rectangle 4"/>
          <p:cNvSpPr/>
          <p:nvPr/>
        </p:nvSpPr>
        <p:spPr>
          <a:xfrm>
            <a:off x="6928834" y="4391696"/>
            <a:ext cx="437881" cy="23181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ounded Rectangle 5"/>
          <p:cNvSpPr/>
          <p:nvPr/>
        </p:nvSpPr>
        <p:spPr>
          <a:xfrm>
            <a:off x="3374265" y="3825025"/>
            <a:ext cx="566670" cy="218941"/>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ounded Rectangle 6"/>
          <p:cNvSpPr/>
          <p:nvPr/>
        </p:nvSpPr>
        <p:spPr>
          <a:xfrm>
            <a:off x="5190187" y="6078828"/>
            <a:ext cx="888642" cy="39924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       DC</a:t>
            </a:r>
            <a:endParaRPr lang="en-IN" sz="2000" b="1" dirty="0">
              <a:solidFill>
                <a:schemeClr val="tx1"/>
              </a:solidFill>
            </a:endParaRPr>
          </a:p>
        </p:txBody>
      </p:sp>
      <p:sp>
        <p:nvSpPr>
          <p:cNvPr id="8" name="Rounded Rectangle 7"/>
          <p:cNvSpPr/>
          <p:nvPr/>
        </p:nvSpPr>
        <p:spPr>
          <a:xfrm>
            <a:off x="7675808" y="6220496"/>
            <a:ext cx="1068947" cy="38636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825025" y="4404574"/>
            <a:ext cx="927279" cy="927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PMDC MOTOR</a:t>
            </a:r>
            <a:endParaRPr lang="en-IN" b="1" dirty="0">
              <a:solidFill>
                <a:schemeClr val="tx1"/>
              </a:solidFill>
            </a:endParaRPr>
          </a:p>
        </p:txBody>
      </p:sp>
      <p:sp>
        <p:nvSpPr>
          <p:cNvPr id="10" name="Rectangle 9"/>
          <p:cNvSpPr/>
          <p:nvPr/>
        </p:nvSpPr>
        <p:spPr>
          <a:xfrm>
            <a:off x="9581882" y="772732"/>
            <a:ext cx="1442433" cy="759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7212170" y="862884"/>
            <a:ext cx="1416676" cy="11462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DC ALTERNATOR</a:t>
            </a:r>
            <a:endParaRPr lang="en-IN" b="1" dirty="0">
              <a:solidFill>
                <a:schemeClr val="tx1"/>
              </a:solidFill>
            </a:endParaRPr>
          </a:p>
        </p:txBody>
      </p:sp>
      <p:sp>
        <p:nvSpPr>
          <p:cNvPr id="12" name="Rectangle 11"/>
          <p:cNvSpPr/>
          <p:nvPr/>
        </p:nvSpPr>
        <p:spPr>
          <a:xfrm>
            <a:off x="5486400" y="3026535"/>
            <a:ext cx="850006" cy="309093"/>
          </a:xfrm>
          <a:prstGeom prst="rect">
            <a:avLst/>
          </a:prstGeom>
          <a:solidFill>
            <a:srgbClr val="04EA04"/>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122976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124" y="180304"/>
            <a:ext cx="11153104" cy="4278094"/>
          </a:xfrm>
          <a:prstGeom prst="rect">
            <a:avLst/>
          </a:prstGeom>
        </p:spPr>
        <p:txBody>
          <a:bodyPr wrap="square">
            <a:spAutoFit/>
          </a:bodyPr>
          <a:lstStyle/>
          <a:p>
            <a:r>
              <a:rPr lang="en-IN" dirty="0"/>
              <a:t> </a:t>
            </a:r>
            <a:r>
              <a:rPr lang="en-IN" dirty="0" smtClean="0"/>
              <a:t> </a:t>
            </a:r>
          </a:p>
          <a:p>
            <a:endParaRPr lang="en-IN" dirty="0"/>
          </a:p>
          <a:p>
            <a:r>
              <a:rPr lang="en-IN" dirty="0" smtClean="0"/>
              <a:t> </a:t>
            </a:r>
            <a:r>
              <a:rPr lang="en-IN" sz="4000" dirty="0" smtClean="0"/>
              <a:t>FUTURE ASPECT:</a:t>
            </a:r>
          </a:p>
          <a:p>
            <a:pPr marL="457200" indent="-457200">
              <a:buFont typeface="Arial" panose="020B0604020202020204" pitchFamily="34" charset="0"/>
              <a:buChar char="•"/>
            </a:pPr>
            <a:endParaRPr lang="en-IN" sz="2800" dirty="0" smtClean="0"/>
          </a:p>
          <a:p>
            <a:pPr marL="457200" indent="-457200">
              <a:buFont typeface="Arial" panose="020B0604020202020204" pitchFamily="34" charset="0"/>
              <a:buChar char="•"/>
            </a:pPr>
            <a:r>
              <a:rPr lang="en-IN" sz="2800" dirty="0" smtClean="0"/>
              <a:t> Changing the Flywheel’s weight, size, structure and speed, changes the output of the alternator. </a:t>
            </a:r>
          </a:p>
          <a:p>
            <a:pPr marL="457200" indent="-457200">
              <a:buFont typeface="Arial" panose="020B0604020202020204" pitchFamily="34" charset="0"/>
              <a:buChar char="•"/>
            </a:pPr>
            <a:r>
              <a:rPr lang="en-IN" sz="2800" dirty="0" smtClean="0"/>
              <a:t> If higher specifications system is used such as 8HP motor, 150kg flywheel could produce 50% more free energy at the output alternator.</a:t>
            </a:r>
          </a:p>
          <a:p>
            <a:pPr marL="457200" indent="-457200">
              <a:buFont typeface="Arial" panose="020B0604020202020204" pitchFamily="34" charset="0"/>
              <a:buChar char="•"/>
            </a:pPr>
            <a:r>
              <a:rPr lang="en-IN" sz="2800" dirty="0" smtClean="0"/>
              <a:t>Such high end system could extend the life of exhaustible </a:t>
            </a:r>
            <a:r>
              <a:rPr lang="en-IN" sz="2800" dirty="0" err="1" smtClean="0"/>
              <a:t>nonrenewable</a:t>
            </a:r>
            <a:r>
              <a:rPr lang="en-IN" sz="2800" dirty="0" smtClean="0"/>
              <a:t> resources for more than 50% of its current life. </a:t>
            </a:r>
            <a:endParaRPr lang="en-IN" sz="2800" dirty="0"/>
          </a:p>
        </p:txBody>
      </p:sp>
    </p:spTree>
    <p:extLst>
      <p:ext uri="{BB962C8B-B14F-4D97-AF65-F5344CB8AC3E}">
        <p14:creationId xmlns:p14="http://schemas.microsoft.com/office/powerpoint/2010/main" val="6469482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15909"/>
            <a:ext cx="12192000" cy="5232202"/>
          </a:xfrm>
          <a:prstGeom prst="rect">
            <a:avLst/>
          </a:prstGeom>
          <a:noFill/>
        </p:spPr>
        <p:txBody>
          <a:bodyPr wrap="square" rtlCol="0">
            <a:spAutoFit/>
          </a:bodyPr>
          <a:lstStyle/>
          <a:p>
            <a:r>
              <a:rPr lang="en-US" dirty="0" smtClean="0"/>
              <a:t>    </a:t>
            </a:r>
          </a:p>
          <a:p>
            <a:endParaRPr lang="en-US" sz="2400" b="1" dirty="0"/>
          </a:p>
          <a:p>
            <a:r>
              <a:rPr lang="en-US" sz="3600" b="1" dirty="0" smtClean="0"/>
              <a:t>      NAME OF PROJECTEES:</a:t>
            </a:r>
          </a:p>
          <a:p>
            <a:endParaRPr lang="en-US" sz="3200" b="1" dirty="0" smtClean="0"/>
          </a:p>
          <a:p>
            <a:r>
              <a:rPr lang="en-US" sz="3200" b="1" dirty="0" smtClean="0"/>
              <a:t>        GROUP LEADER:</a:t>
            </a:r>
          </a:p>
          <a:p>
            <a:r>
              <a:rPr lang="en-US" sz="3200" b="1" dirty="0"/>
              <a:t> </a:t>
            </a:r>
            <a:r>
              <a:rPr lang="en-US" sz="3200" b="1" dirty="0" smtClean="0"/>
              <a:t>                                     OMKAR .R. WANDHARE    (68)</a:t>
            </a:r>
          </a:p>
          <a:p>
            <a:endParaRPr lang="en-US" sz="3200" b="1" dirty="0" smtClean="0"/>
          </a:p>
          <a:p>
            <a:r>
              <a:rPr lang="en-US" sz="3200" b="1" dirty="0" smtClean="0"/>
              <a:t>         GROUP MEMBERS: </a:t>
            </a:r>
          </a:p>
          <a:p>
            <a:r>
              <a:rPr lang="en-US" sz="3200" b="1" dirty="0"/>
              <a:t> </a:t>
            </a:r>
            <a:r>
              <a:rPr lang="en-US" sz="3200" b="1" dirty="0" smtClean="0"/>
              <a:t>                                   1. AKSHAY .H. TALMALE       (66)</a:t>
            </a:r>
          </a:p>
          <a:p>
            <a:r>
              <a:rPr lang="en-US" sz="3200" b="1" dirty="0" smtClean="0"/>
              <a:t>                                    2. NIKHILESH DINESH            (67)</a:t>
            </a:r>
          </a:p>
          <a:p>
            <a:r>
              <a:rPr lang="en-US" sz="3200" b="1" dirty="0"/>
              <a:t> </a:t>
            </a:r>
            <a:r>
              <a:rPr lang="en-US" sz="3200" b="1" dirty="0" smtClean="0"/>
              <a:t>                                   3. VAIBHAV .B. KHANEKAR  (70) </a:t>
            </a:r>
            <a:endParaRPr lang="en-IN" sz="3200" b="1" dirty="0"/>
          </a:p>
        </p:txBody>
      </p:sp>
    </p:spTree>
    <p:extLst>
      <p:ext uri="{BB962C8B-B14F-4D97-AF65-F5344CB8AC3E}">
        <p14:creationId xmlns:p14="http://schemas.microsoft.com/office/powerpoint/2010/main" val="42430979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909" y="218940"/>
            <a:ext cx="12076091" cy="646331"/>
          </a:xfrm>
          <a:prstGeom prst="rect">
            <a:avLst/>
          </a:prstGeom>
          <a:noFill/>
        </p:spPr>
        <p:txBody>
          <a:bodyPr wrap="square" rtlCol="0">
            <a:spAutoFit/>
          </a:bodyPr>
          <a:lstStyle/>
          <a:p>
            <a:r>
              <a:rPr lang="en-US" dirty="0" smtClean="0"/>
              <a:t>OUTLINE</a:t>
            </a:r>
          </a:p>
          <a:p>
            <a:endParaRPr lang="en-IN" dirty="0"/>
          </a:p>
        </p:txBody>
      </p:sp>
    </p:spTree>
    <p:extLst>
      <p:ext uri="{BB962C8B-B14F-4D97-AF65-F5344CB8AC3E}">
        <p14:creationId xmlns:p14="http://schemas.microsoft.com/office/powerpoint/2010/main" val="8579416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4851" y="2"/>
            <a:ext cx="11359167" cy="6186309"/>
          </a:xfrm>
          <a:prstGeom prst="rect">
            <a:avLst/>
          </a:prstGeom>
        </p:spPr>
        <p:txBody>
          <a:bodyPr wrap="square">
            <a:spAutoFit/>
          </a:bodyPr>
          <a:lstStyle/>
          <a:p>
            <a:endParaRPr lang="en-US" sz="4000" dirty="0" smtClean="0"/>
          </a:p>
          <a:p>
            <a:r>
              <a:rPr lang="en-US" sz="4000" dirty="0" smtClean="0"/>
              <a:t>ABSTRACT:</a:t>
            </a:r>
            <a:endParaRPr lang="en-IN" sz="4000" dirty="0"/>
          </a:p>
          <a:p>
            <a:endParaRPr lang="en-IN" sz="3600" dirty="0"/>
          </a:p>
          <a:p>
            <a:r>
              <a:rPr lang="en-IN" sz="2800" dirty="0" smtClean="0"/>
              <a:t>This project deals with the concept of free energy and its generation using flywheel system. A mains motor of 0.25 horsepower capacity is used to drive a series of belt and pulley drive which form a gear-train and produces over twice rpm at the shaft of an alternator. The intriguing thing about this system is that greater electrical output power can be obtained from the output of the alternator than appears to be drawn from the input motor. This is done with the help of Gravity wheel. The gravity wheel or flywheel is coupled with the gear-train in order to produce more excess energy or free energy. Detail study is done with various parameters of flywheel to obtain the maximum free energy out of the system. </a:t>
            </a:r>
            <a:endParaRPr lang="en-IN" sz="2800" dirty="0"/>
          </a:p>
        </p:txBody>
      </p:sp>
    </p:spTree>
    <p:extLst>
      <p:ext uri="{BB962C8B-B14F-4D97-AF65-F5344CB8AC3E}">
        <p14:creationId xmlns:p14="http://schemas.microsoft.com/office/powerpoint/2010/main" val="27908295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681" y="-1064429"/>
            <a:ext cx="10920211" cy="9255392"/>
          </a:xfrm>
        </p:spPr>
        <p:txBody>
          <a:bodyPr>
            <a:normAutofit/>
          </a:bodyPr>
          <a:lstStyle/>
          <a:p>
            <a:pPr fontAlgn="base"/>
            <a:r>
              <a:rPr lang="en-IN" sz="3200" b="1" dirty="0" smtClean="0"/>
              <a:t>INTRODUCTION:</a:t>
            </a:r>
            <a:r>
              <a:rPr lang="en-IN" sz="2400" b="1" dirty="0" smtClean="0"/>
              <a:t/>
            </a:r>
            <a:br>
              <a:rPr lang="en-IN" sz="2400" b="1" dirty="0" smtClean="0"/>
            </a:br>
            <a:r>
              <a:rPr lang="en-IN" sz="2400" b="1" dirty="0"/>
              <a:t/>
            </a:r>
            <a:br>
              <a:rPr lang="en-IN" sz="2400" b="1" dirty="0"/>
            </a:br>
            <a:r>
              <a:rPr lang="en-IN" sz="2800" b="1" dirty="0" smtClean="0">
                <a:latin typeface="+mn-lt"/>
              </a:rPr>
              <a:t>Nikola Tesla </a:t>
            </a:r>
            <a:r>
              <a:rPr lang="en-IN" sz="2800" dirty="0" smtClean="0">
                <a:latin typeface="+mn-lt"/>
              </a:rPr>
              <a:t>once said that, all people should have energy sources for free. There is electricity everywhere present in limitless quantities and can drive the world’s equipment without the need for gas, coal or oil. Free energy means zero cost energy. Mechanical energy which drives windmill, or Solar energy in solar cell which is converts into DC current other energies obtained are from wind power, water power &amp; telluric power. Free energy generation is a process to generate these types of energy.</a:t>
            </a:r>
            <a:br>
              <a:rPr lang="en-IN" sz="2800" dirty="0" smtClean="0">
                <a:latin typeface="+mn-lt"/>
              </a:rPr>
            </a:br>
            <a:r>
              <a:rPr lang="en-IN" sz="2800" dirty="0">
                <a:latin typeface="+mn-lt"/>
              </a:rPr>
              <a:t/>
            </a:r>
            <a:br>
              <a:rPr lang="en-IN" sz="2800" dirty="0">
                <a:latin typeface="+mn-lt"/>
              </a:rPr>
            </a:br>
            <a:r>
              <a:rPr lang="en-IN" sz="2800" dirty="0" smtClean="0">
                <a:latin typeface="+mn-lt"/>
              </a:rPr>
              <a:t>Free energy suppression is the notion that corporate energy interests intentionally suppress technologies that may provide energy at very low cost. Free Energy generally means a method of drawing power without fuel to be burnt from the local environment, </a:t>
            </a:r>
            <a:r>
              <a:rPr lang="en-IN" sz="2800" dirty="0">
                <a:latin typeface="+mn-lt"/>
              </a:rPr>
              <a:t/>
            </a:r>
            <a:br>
              <a:rPr lang="en-IN" sz="2800" dirty="0">
                <a:latin typeface="+mn-lt"/>
              </a:rPr>
            </a:br>
            <a:endParaRPr lang="en-IN" sz="2400" dirty="0">
              <a:latin typeface="+mn-lt"/>
            </a:endParaRPr>
          </a:p>
        </p:txBody>
      </p:sp>
    </p:spTree>
    <p:extLst>
      <p:ext uri="{BB962C8B-B14F-4D97-AF65-F5344CB8AC3E}">
        <p14:creationId xmlns:p14="http://schemas.microsoft.com/office/powerpoint/2010/main" val="2196479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6366" y="257577"/>
            <a:ext cx="11269014" cy="5262979"/>
          </a:xfrm>
          <a:prstGeom prst="rect">
            <a:avLst/>
          </a:prstGeom>
          <a:noFill/>
        </p:spPr>
        <p:txBody>
          <a:bodyPr wrap="square" rtlCol="0">
            <a:spAutoFit/>
          </a:bodyPr>
          <a:lstStyle/>
          <a:p>
            <a:r>
              <a:rPr lang="en-IN" sz="2800" dirty="0" smtClean="0"/>
              <a:t>Some of the methods which can be used as the free energy devices are as follows:</a:t>
            </a:r>
          </a:p>
          <a:p>
            <a:endParaRPr lang="en-IN" sz="2800" dirty="0" smtClean="0"/>
          </a:p>
          <a:p>
            <a:pPr marL="457200" indent="-457200">
              <a:buFont typeface="Wingdings" panose="05000000000000000000" pitchFamily="2" charset="2"/>
              <a:buChar char="§"/>
            </a:pPr>
            <a:r>
              <a:rPr lang="en-IN" sz="2800" dirty="0" smtClean="0"/>
              <a:t> Battery-Charging Pulsed Systems </a:t>
            </a:r>
          </a:p>
          <a:p>
            <a:pPr marL="457200" indent="-457200">
              <a:buFont typeface="Wingdings" panose="05000000000000000000" pitchFamily="2" charset="2"/>
              <a:buChar char="§"/>
            </a:pPr>
            <a:r>
              <a:rPr lang="en-IN" sz="2800" dirty="0" smtClean="0"/>
              <a:t> Moving Pulsed Systems</a:t>
            </a:r>
          </a:p>
          <a:p>
            <a:pPr marL="457200" indent="-457200">
              <a:buFont typeface="Wingdings" panose="05000000000000000000" pitchFamily="2" charset="2"/>
              <a:buChar char="§"/>
            </a:pPr>
            <a:r>
              <a:rPr lang="en-IN" sz="2800" dirty="0" smtClean="0"/>
              <a:t> Energy-Tapping Pulsed Systems </a:t>
            </a:r>
          </a:p>
          <a:p>
            <a:pPr marL="457200" indent="-457200">
              <a:buFont typeface="Wingdings" panose="05000000000000000000" pitchFamily="2" charset="2"/>
              <a:buChar char="§"/>
            </a:pPr>
            <a:r>
              <a:rPr lang="en-IN" sz="2800" dirty="0" smtClean="0"/>
              <a:t> Aerial Systems and Electrostatic Generators </a:t>
            </a:r>
          </a:p>
          <a:p>
            <a:pPr marL="457200" indent="-457200">
              <a:buFont typeface="Wingdings" panose="05000000000000000000" pitchFamily="2" charset="2"/>
              <a:buChar char="§"/>
            </a:pPr>
            <a:r>
              <a:rPr lang="en-IN" sz="2800" dirty="0" smtClean="0"/>
              <a:t> Motionless Pulsed Systems  </a:t>
            </a:r>
          </a:p>
          <a:p>
            <a:pPr marL="457200" indent="-457200">
              <a:buFont typeface="Wingdings" panose="05000000000000000000" pitchFamily="2" charset="2"/>
              <a:buChar char="§"/>
            </a:pPr>
            <a:r>
              <a:rPr lang="en-IN" sz="2800" dirty="0" smtClean="0"/>
              <a:t> Fuel-less Motors </a:t>
            </a:r>
          </a:p>
          <a:p>
            <a:pPr marL="457200" indent="-457200">
              <a:buFont typeface="Wingdings" panose="05000000000000000000" pitchFamily="2" charset="2"/>
              <a:buChar char="§"/>
            </a:pPr>
            <a:r>
              <a:rPr lang="en-IN" sz="2800" dirty="0" smtClean="0"/>
              <a:t> Magnet Power </a:t>
            </a:r>
          </a:p>
          <a:p>
            <a:pPr marL="457200" indent="-457200">
              <a:buFont typeface="Wingdings" panose="05000000000000000000" pitchFamily="2" charset="2"/>
              <a:buChar char="§"/>
            </a:pPr>
            <a:r>
              <a:rPr lang="en-IN" sz="2800" dirty="0" smtClean="0"/>
              <a:t> Passive Systems </a:t>
            </a:r>
          </a:p>
          <a:p>
            <a:pPr marL="457200" indent="-457200">
              <a:buFont typeface="Wingdings" panose="05000000000000000000" pitchFamily="2" charset="2"/>
              <a:buChar char="§"/>
            </a:pPr>
            <a:r>
              <a:rPr lang="en-IN" sz="2800" dirty="0" smtClean="0"/>
              <a:t> Gravity-Powered Systems </a:t>
            </a:r>
            <a:endParaRPr lang="en-IN" sz="2800" dirty="0"/>
          </a:p>
        </p:txBody>
      </p:sp>
    </p:spTree>
    <p:extLst>
      <p:ext uri="{BB962C8B-B14F-4D97-AF65-F5344CB8AC3E}">
        <p14:creationId xmlns:p14="http://schemas.microsoft.com/office/powerpoint/2010/main" val="39212323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6519" y="373488"/>
            <a:ext cx="11333408" cy="4708981"/>
          </a:xfrm>
          <a:prstGeom prst="rect">
            <a:avLst/>
          </a:prstGeom>
          <a:noFill/>
        </p:spPr>
        <p:txBody>
          <a:bodyPr wrap="square" rtlCol="0">
            <a:spAutoFit/>
          </a:bodyPr>
          <a:lstStyle/>
          <a:p>
            <a:r>
              <a:rPr lang="en-IN" sz="3600" dirty="0" smtClean="0"/>
              <a:t> </a:t>
            </a:r>
            <a:r>
              <a:rPr lang="en-IN" sz="4000" b="1" dirty="0" smtClean="0"/>
              <a:t>Objectives of the Project </a:t>
            </a:r>
            <a:endParaRPr lang="en-IN" sz="3600" b="1" dirty="0" smtClean="0"/>
          </a:p>
          <a:p>
            <a:r>
              <a:rPr lang="en-IN" sz="3600" dirty="0" smtClean="0"/>
              <a:t> </a:t>
            </a:r>
          </a:p>
          <a:p>
            <a:pPr marL="457200" indent="-457200">
              <a:buFont typeface="Arial" panose="020B0604020202020204" pitchFamily="34" charset="0"/>
              <a:buChar char="•"/>
            </a:pPr>
            <a:r>
              <a:rPr lang="en-IN" sz="2800" dirty="0" smtClean="0"/>
              <a:t>The main objective of system is the utilization of gravity using the flywheel. </a:t>
            </a:r>
          </a:p>
          <a:p>
            <a:pPr marL="457200" indent="-457200">
              <a:buFont typeface="Arial" panose="020B0604020202020204" pitchFamily="34" charset="0"/>
              <a:buChar char="•"/>
            </a:pPr>
            <a:r>
              <a:rPr lang="en-IN" sz="2800" dirty="0" smtClean="0"/>
              <a:t>The primary step for this is to increase ratio of input speed to output speed. </a:t>
            </a:r>
          </a:p>
          <a:p>
            <a:pPr marL="457200" indent="-457200">
              <a:buFont typeface="Arial" panose="020B0604020202020204" pitchFamily="34" charset="0"/>
              <a:buChar char="•"/>
            </a:pPr>
            <a:r>
              <a:rPr lang="en-IN" sz="2800" dirty="0" smtClean="0"/>
              <a:t>The secondary step is to use the energy generated by the alternator to the  load bank     </a:t>
            </a:r>
          </a:p>
          <a:p>
            <a:pPr marL="457200" indent="-457200">
              <a:buFont typeface="Arial" panose="020B0604020202020204" pitchFamily="34" charset="0"/>
              <a:buChar char="•"/>
            </a:pPr>
            <a:r>
              <a:rPr lang="en-IN" sz="2800" dirty="0" smtClean="0"/>
              <a:t>Obtaining the maximum output and calculating the maximum efficiency of the working model</a:t>
            </a:r>
            <a:endParaRPr lang="en-IN" sz="2800" dirty="0"/>
          </a:p>
        </p:txBody>
      </p:sp>
    </p:spTree>
    <p:extLst>
      <p:ext uri="{BB962C8B-B14F-4D97-AF65-F5344CB8AC3E}">
        <p14:creationId xmlns:p14="http://schemas.microsoft.com/office/powerpoint/2010/main" val="21554114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3944" y="476518"/>
            <a:ext cx="10972799" cy="4924425"/>
          </a:xfrm>
          <a:prstGeom prst="rect">
            <a:avLst/>
          </a:prstGeom>
          <a:noFill/>
        </p:spPr>
        <p:txBody>
          <a:bodyPr wrap="square" rtlCol="0">
            <a:spAutoFit/>
          </a:bodyPr>
          <a:lstStyle/>
          <a:p>
            <a:endParaRPr lang="en-IN" sz="3200" b="1" dirty="0" smtClean="0"/>
          </a:p>
          <a:p>
            <a:r>
              <a:rPr lang="en-IN" sz="3200" b="1" dirty="0" smtClean="0"/>
              <a:t> </a:t>
            </a:r>
            <a:r>
              <a:rPr lang="en-IN" sz="4000" b="1" dirty="0" smtClean="0"/>
              <a:t>Principle:</a:t>
            </a:r>
            <a:endParaRPr lang="en-IN" sz="3200" b="1" dirty="0" smtClean="0"/>
          </a:p>
          <a:p>
            <a:endParaRPr lang="en-IN" dirty="0"/>
          </a:p>
          <a:p>
            <a:r>
              <a:rPr lang="en-IN" dirty="0" smtClean="0"/>
              <a:t> </a:t>
            </a:r>
            <a:r>
              <a:rPr lang="en-IN" sz="2800" dirty="0" smtClean="0"/>
              <a:t>The aim of this project is to recover energy of flywheel by using principle of energy   recovery system from flywheel and produce enough energy to run the project set up and also some additional energy to run external power supply </a:t>
            </a:r>
          </a:p>
          <a:p>
            <a:endParaRPr lang="en-IN" sz="2800" dirty="0"/>
          </a:p>
          <a:p>
            <a:r>
              <a:rPr lang="en-IN" sz="2800" dirty="0" smtClean="0"/>
              <a:t>The true scientific method is to improvement scientific theory by observed fact and new discoveries, but the true scientific method is not being followed at the present time. </a:t>
            </a:r>
            <a:endParaRPr lang="en-IN" sz="2400" dirty="0"/>
          </a:p>
        </p:txBody>
      </p:sp>
    </p:spTree>
    <p:extLst>
      <p:ext uri="{BB962C8B-B14F-4D97-AF65-F5344CB8AC3E}">
        <p14:creationId xmlns:p14="http://schemas.microsoft.com/office/powerpoint/2010/main" val="32688980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6366" y="373487"/>
            <a:ext cx="11590986" cy="5170646"/>
          </a:xfrm>
          <a:prstGeom prst="rect">
            <a:avLst/>
          </a:prstGeom>
        </p:spPr>
        <p:txBody>
          <a:bodyPr wrap="square">
            <a:spAutoFit/>
          </a:bodyPr>
          <a:lstStyle/>
          <a:p>
            <a:endParaRPr lang="en-IN" dirty="0"/>
          </a:p>
          <a:p>
            <a:r>
              <a:rPr lang="en-IN" sz="4000" dirty="0" smtClean="0"/>
              <a:t> </a:t>
            </a:r>
            <a:r>
              <a:rPr lang="en-IN" sz="3600" dirty="0" smtClean="0"/>
              <a:t>HISTORY OF FLYWHEEL</a:t>
            </a:r>
          </a:p>
          <a:p>
            <a:endParaRPr lang="en-IN" sz="3600" dirty="0"/>
          </a:p>
          <a:p>
            <a:r>
              <a:rPr lang="en-IN" sz="4800" dirty="0" smtClean="0"/>
              <a:t>      </a:t>
            </a:r>
            <a:r>
              <a:rPr lang="en-IN" sz="3200" dirty="0" smtClean="0"/>
              <a:t>Flywheels are around for about thousands of years. The initial application is   the potter’s wheel. Perhaps the most commonly used application in recent years is in internal combustion </a:t>
            </a:r>
            <a:r>
              <a:rPr lang="en-IN" sz="3200" dirty="0" err="1" smtClean="0"/>
              <a:t>engines.A</a:t>
            </a:r>
            <a:r>
              <a:rPr lang="en-IN" sz="3200" dirty="0" smtClean="0"/>
              <a:t> flywheel is a simple form of mechanical energy storing device. Energy is stored by rotating disc to spin about its axis. This energy is proportional to its mass and the square of its rotational speed. </a:t>
            </a:r>
          </a:p>
          <a:p>
            <a:r>
              <a:rPr lang="en-IN" sz="2800" dirty="0" smtClean="0"/>
              <a:t> </a:t>
            </a:r>
            <a:endParaRPr lang="en-IN" sz="2800" dirty="0"/>
          </a:p>
        </p:txBody>
      </p:sp>
    </p:spTree>
    <p:extLst>
      <p:ext uri="{BB962C8B-B14F-4D97-AF65-F5344CB8AC3E}">
        <p14:creationId xmlns:p14="http://schemas.microsoft.com/office/powerpoint/2010/main" val="13331917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866</Words>
  <Application>Microsoft Office PowerPoint</Application>
  <PresentationFormat>Widescreen</PresentationFormat>
  <Paragraphs>96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INTRODUCTION:  Nikola Tesla once said that, all people should have energy sources for free. There is electricity everywhere present in limitless quantities and can drive the world’s equipment without the need for gas, coal or oil. Free energy means zero cost energy. Mechanical energy which drives windmill, or Solar energy in solar cell which is converts into DC current other energies obtained are from wind power, water power &amp; telluric power. Free energy generation is a process to generate these types of energy.  Free energy suppression is the notion that corporate energy interests intentionally suppress technologies that may provide energy at very low cost. Free Energy generally means a method of drawing power without fuel to be burnt from the local environment,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27</cp:revision>
  <dcterms:created xsi:type="dcterms:W3CDTF">2016-10-16T08:07:43Z</dcterms:created>
  <dcterms:modified xsi:type="dcterms:W3CDTF">2016-10-16T12:33:52Z</dcterms:modified>
</cp:coreProperties>
</file>