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 id="2147483651" r:id="rId2"/>
  </p:sldMasterIdLst>
  <p:notesMasterIdLst>
    <p:notesMasterId r:id="rId4"/>
  </p:notesMasterIdLst>
  <p:sldIdLst>
    <p:sldId id="256" r:id="rId3"/>
  </p:sldIdLst>
  <p:sldSz cx="30394275" cy="21461413"/>
  <p:notesSz cx="7004050" cy="92900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760">
          <p15:clr>
            <a:srgbClr val="000000"/>
          </p15:clr>
        </p15:guide>
        <p15:guide id="2" pos="9573">
          <p15:clr>
            <a:srgbClr val="000000"/>
          </p15:clr>
        </p15:guide>
      </p15:sldGuideLst>
    </p:ext>
    <p:ext uri="{2D200454-40CA-4A62-9FC3-DE9A4176ACB9}">
      <p15:notesGuideLst xmlns:p15="http://schemas.microsoft.com/office/powerpoint/2012/main">
        <p15:guide id="1" orient="horz" pos="2926">
          <p15:clr>
            <a:srgbClr val="000000"/>
          </p15:clr>
        </p15:guide>
        <p15:guide id="2" pos="2206">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3130" autoAdjust="0"/>
    <p:restoredTop sz="94660"/>
  </p:normalViewPr>
  <p:slideViewPr>
    <p:cSldViewPr snapToGrid="0">
      <p:cViewPr>
        <p:scale>
          <a:sx n="25" d="100"/>
          <a:sy n="25" d="100"/>
        </p:scale>
        <p:origin x="2040" y="163"/>
      </p:cViewPr>
      <p:guideLst>
        <p:guide orient="horz" pos="6760"/>
        <p:guide pos="9573"/>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26"/>
        <p:guide pos="220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5300" cy="4651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67162" y="0"/>
            <a:ext cx="3035300" cy="46513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036637" y="696912"/>
            <a:ext cx="4930775" cy="3482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0087" y="4413250"/>
            <a:ext cx="5603875" cy="417988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823325"/>
            <a:ext cx="3035300" cy="46513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67162" y="8823325"/>
            <a:ext cx="3035300" cy="46513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1:notes"/>
          <p:cNvSpPr>
            <a:spLocks noGrp="1" noRot="1" noChangeAspect="1"/>
          </p:cNvSpPr>
          <p:nvPr>
            <p:ph type="sldImg" idx="2"/>
          </p:nvPr>
        </p:nvSpPr>
        <p:spPr>
          <a:xfrm>
            <a:off x="1036638" y="696913"/>
            <a:ext cx="4930775" cy="3482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6" name="Google Shape;36;p1:notes"/>
          <p:cNvSpPr txBox="1">
            <a:spLocks noGrp="1"/>
          </p:cNvSpPr>
          <p:nvPr>
            <p:ph type="body" idx="1"/>
          </p:nvPr>
        </p:nvSpPr>
        <p:spPr>
          <a:xfrm>
            <a:off x="700087" y="4413250"/>
            <a:ext cx="5603875" cy="41798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 name="Google Shape;37;p1:notes"/>
          <p:cNvSpPr txBox="1"/>
          <p:nvPr/>
        </p:nvSpPr>
        <p:spPr>
          <a:xfrm>
            <a:off x="3967162" y="8823325"/>
            <a:ext cx="3035300" cy="46513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4400"/>
              <a:buFont typeface="Calibri"/>
              <a:buNone/>
            </a:pPr>
            <a:fld id="{00000000-1234-1234-1234-123412341234}" type="slidenum">
              <a:rPr lang="en-US" sz="4400" b="0" i="0" u="none">
                <a:solidFill>
                  <a:srgbClr val="000000"/>
                </a:solidFill>
                <a:latin typeface="Calibri"/>
                <a:ea typeface="Calibri"/>
                <a:cs typeface="Calibri"/>
                <a:sym typeface="Calibri"/>
              </a:rPr>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1519237" y="858837"/>
            <a:ext cx="27355800" cy="3576637"/>
          </a:xfrm>
          <a:prstGeom prst="rect">
            <a:avLst/>
          </a:prstGeom>
          <a:noFill/>
          <a:ln>
            <a:noFill/>
          </a:ln>
        </p:spPr>
        <p:txBody>
          <a:bodyPr spcFirstLastPara="1" wrap="square" lIns="223275" tIns="111625" rIns="223275" bIns="1116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1519237" y="5006975"/>
            <a:ext cx="27355800" cy="14163675"/>
          </a:xfrm>
          <a:prstGeom prst="rect">
            <a:avLst/>
          </a:prstGeom>
          <a:noFill/>
          <a:ln>
            <a:noFill/>
          </a:ln>
        </p:spPr>
        <p:txBody>
          <a:bodyPr spcFirstLastPara="1" wrap="square" lIns="223275" tIns="111625" rIns="223275" bIns="1116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1519237" y="19891375"/>
            <a:ext cx="7092950" cy="1143000"/>
          </a:xfrm>
          <a:prstGeom prst="rect">
            <a:avLst/>
          </a:prstGeom>
          <a:noFill/>
          <a:ln>
            <a:noFill/>
          </a:ln>
        </p:spPr>
        <p:txBody>
          <a:bodyPr spcFirstLastPara="1" wrap="square" lIns="223275" tIns="111625" rIns="223275" bIns="111625" anchor="ctr" anchorCtr="0">
            <a:noAutofit/>
          </a:bodyPr>
          <a:lstStyle>
            <a:lvl1pPr lvl="0" algn="l">
              <a:lnSpc>
                <a:spcPct val="100000"/>
              </a:lnSpc>
              <a:spcBef>
                <a:spcPts val="0"/>
              </a:spcBef>
              <a:spcAft>
                <a:spcPts val="0"/>
              </a:spcAft>
              <a:buSzPts val="1400"/>
              <a:buNone/>
              <a:defRPr sz="31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10385425" y="19891375"/>
            <a:ext cx="9623425" cy="1143000"/>
          </a:xfrm>
          <a:prstGeom prst="rect">
            <a:avLst/>
          </a:prstGeom>
          <a:noFill/>
          <a:ln>
            <a:noFill/>
          </a:ln>
        </p:spPr>
        <p:txBody>
          <a:bodyPr spcFirstLastPara="1" wrap="square" lIns="223275" tIns="111625" rIns="223275" bIns="1116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21782087" y="19891375"/>
            <a:ext cx="7092950" cy="1143000"/>
          </a:xfrm>
          <a:prstGeom prst="rect">
            <a:avLst/>
          </a:prstGeom>
          <a:noFill/>
          <a:ln>
            <a:noFill/>
          </a:ln>
        </p:spPr>
        <p:txBody>
          <a:bodyPr spcFirstLastPara="1" wrap="square" lIns="223275" tIns="111625" rIns="223275" bIns="111625" anchor="ctr" anchorCtr="0">
            <a:noAutofit/>
          </a:bodyPr>
          <a:lstStyle>
            <a:lvl1pPr marL="0" marR="0" lvl="0"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29972000" y="0"/>
            <a:ext cx="422275" cy="21461412"/>
          </a:xfrm>
          <a:prstGeom prst="rect">
            <a:avLst/>
          </a:prstGeom>
          <a:solidFill>
            <a:srgbClr val="D7E4BD"/>
          </a:solidFill>
          <a:ln>
            <a:noFill/>
          </a:ln>
        </p:spPr>
        <p:txBody>
          <a:bodyPr spcFirstLastPara="1" wrap="square" lIns="46500" tIns="23250" rIns="46500" bIns="23250" anchor="ctr" anchorCtr="0">
            <a:noAutofit/>
          </a:bodyPr>
          <a:lstStyle/>
          <a:p>
            <a:pPr marL="0" marR="0" lvl="0" indent="0" algn="l" rtl="0">
              <a:lnSpc>
                <a:spcPct val="100000"/>
              </a:lnSpc>
              <a:spcBef>
                <a:spcPts val="0"/>
              </a:spcBef>
              <a:spcAft>
                <a:spcPts val="0"/>
              </a:spcAft>
              <a:buNone/>
            </a:pPr>
            <a:endParaRPr sz="4400" b="0" i="0" u="none">
              <a:solidFill>
                <a:schemeClr val="dk1"/>
              </a:solidFill>
              <a:latin typeface="Calibri"/>
              <a:ea typeface="Calibri"/>
              <a:cs typeface="Calibri"/>
              <a:sym typeface="Calibri"/>
            </a:endParaRPr>
          </a:p>
        </p:txBody>
      </p:sp>
      <p:sp>
        <p:nvSpPr>
          <p:cNvPr id="11" name="Google Shape;11;p1"/>
          <p:cNvSpPr txBox="1"/>
          <p:nvPr/>
        </p:nvSpPr>
        <p:spPr>
          <a:xfrm>
            <a:off x="0" y="0"/>
            <a:ext cx="422275" cy="21461412"/>
          </a:xfrm>
          <a:prstGeom prst="rect">
            <a:avLst/>
          </a:prstGeom>
          <a:solidFill>
            <a:srgbClr val="D7E4BD"/>
          </a:solidFill>
          <a:ln>
            <a:noFill/>
          </a:ln>
        </p:spPr>
        <p:txBody>
          <a:bodyPr spcFirstLastPara="1" wrap="square" lIns="46500" tIns="23250" rIns="46500" bIns="23250" anchor="ctr" anchorCtr="0">
            <a:noAutofit/>
          </a:bodyPr>
          <a:lstStyle/>
          <a:p>
            <a:pPr marL="0" marR="0" lvl="0" indent="0" algn="l" rtl="0">
              <a:lnSpc>
                <a:spcPct val="100000"/>
              </a:lnSpc>
              <a:spcBef>
                <a:spcPts val="0"/>
              </a:spcBef>
              <a:spcAft>
                <a:spcPts val="0"/>
              </a:spcAft>
              <a:buNone/>
            </a:pPr>
            <a:endParaRPr sz="4400" b="0" i="0" u="none">
              <a:solidFill>
                <a:schemeClr val="dk1"/>
              </a:solidFill>
              <a:latin typeface="Calibri"/>
              <a:ea typeface="Calibri"/>
              <a:cs typeface="Calibri"/>
              <a:sym typeface="Calibri"/>
            </a:endParaRPr>
          </a:p>
        </p:txBody>
      </p:sp>
      <p:sp>
        <p:nvSpPr>
          <p:cNvPr id="12" name="Google Shape;12;p1"/>
          <p:cNvSpPr txBox="1"/>
          <p:nvPr/>
        </p:nvSpPr>
        <p:spPr>
          <a:xfrm>
            <a:off x="0" y="0"/>
            <a:ext cx="30394275" cy="2682875"/>
          </a:xfrm>
          <a:prstGeom prst="rect">
            <a:avLst/>
          </a:prstGeom>
          <a:solidFill>
            <a:srgbClr val="376092"/>
          </a:solidFill>
          <a:ln>
            <a:noFill/>
          </a:ln>
        </p:spPr>
        <p:txBody>
          <a:bodyPr spcFirstLastPara="1" wrap="square" lIns="46500" tIns="23250" rIns="46500" bIns="23250" anchor="ctr" anchorCtr="0">
            <a:noAutofit/>
          </a:bodyPr>
          <a:lstStyle/>
          <a:p>
            <a:pPr marL="0" marR="0" lvl="0" indent="0" algn="l" rtl="0">
              <a:lnSpc>
                <a:spcPct val="100000"/>
              </a:lnSpc>
              <a:spcBef>
                <a:spcPts val="0"/>
              </a:spcBef>
              <a:spcAft>
                <a:spcPts val="0"/>
              </a:spcAft>
              <a:buNone/>
            </a:pPr>
            <a:endParaRPr sz="4400" b="0" i="0" u="none">
              <a:solidFill>
                <a:schemeClr val="dk1"/>
              </a:solidFill>
              <a:latin typeface="Calibri"/>
              <a:ea typeface="Calibri"/>
              <a:cs typeface="Calibri"/>
              <a:sym typeface="Calibri"/>
            </a:endParaRPr>
          </a:p>
        </p:txBody>
      </p:sp>
      <p:sp>
        <p:nvSpPr>
          <p:cNvPr id="13" name="Google Shape;13;p1"/>
          <p:cNvSpPr txBox="1"/>
          <p:nvPr/>
        </p:nvSpPr>
        <p:spPr>
          <a:xfrm>
            <a:off x="0" y="18778537"/>
            <a:ext cx="30394275" cy="2682875"/>
          </a:xfrm>
          <a:prstGeom prst="rect">
            <a:avLst/>
          </a:prstGeom>
          <a:solidFill>
            <a:srgbClr val="B9CDE5"/>
          </a:solidFill>
          <a:ln>
            <a:noFill/>
          </a:ln>
        </p:spPr>
        <p:txBody>
          <a:bodyPr spcFirstLastPara="1" wrap="square" lIns="46500" tIns="23250" rIns="46500" bIns="23250" anchor="ctr" anchorCtr="0">
            <a:noAutofit/>
          </a:bodyPr>
          <a:lstStyle/>
          <a:p>
            <a:pPr marL="0" marR="0" lvl="0" indent="0" algn="l" rtl="0">
              <a:lnSpc>
                <a:spcPct val="100000"/>
              </a:lnSpc>
              <a:spcBef>
                <a:spcPts val="0"/>
              </a:spcBef>
              <a:spcAft>
                <a:spcPts val="0"/>
              </a:spcAft>
              <a:buNone/>
            </a:pPr>
            <a:endParaRPr sz="4400" b="0" i="0" u="none">
              <a:solidFill>
                <a:schemeClr val="dk1"/>
              </a:solidFill>
              <a:latin typeface="Calibri"/>
              <a:ea typeface="Calibri"/>
              <a:cs typeface="Calibri"/>
              <a:sym typeface="Calibri"/>
            </a:endParaRPr>
          </a:p>
        </p:txBody>
      </p:sp>
      <p:sp>
        <p:nvSpPr>
          <p:cNvPr id="14" name="Google Shape;14;p1"/>
          <p:cNvSpPr txBox="1"/>
          <p:nvPr/>
        </p:nvSpPr>
        <p:spPr>
          <a:xfrm>
            <a:off x="-6078537" y="0"/>
            <a:ext cx="5656262" cy="21461412"/>
          </a:xfrm>
          <a:prstGeom prst="rect">
            <a:avLst/>
          </a:prstGeom>
          <a:solidFill>
            <a:srgbClr val="D9D9D9"/>
          </a:solidFill>
          <a:ln>
            <a:noFill/>
          </a:ln>
        </p:spPr>
        <p:txBody>
          <a:bodyPr spcFirstLastPara="1" wrap="square" lIns="116275" tIns="116275" rIns="116275" bIns="116275" anchor="t" anchorCtr="0">
            <a:noAutofit/>
          </a:bodyPr>
          <a:lstStyle/>
          <a:p>
            <a:pPr marL="0" marR="0" lvl="0" indent="0" algn="l" rtl="0">
              <a:lnSpc>
                <a:spcPct val="100000"/>
              </a:lnSpc>
              <a:spcBef>
                <a:spcPts val="0"/>
              </a:spcBef>
              <a:spcAft>
                <a:spcPts val="0"/>
              </a:spcAft>
              <a:buClr>
                <a:srgbClr val="7F7F7F"/>
              </a:buClr>
              <a:buSzPts val="4400"/>
              <a:buFont typeface="Calibri"/>
              <a:buNone/>
            </a:pPr>
            <a:r>
              <a:rPr lang="en-US" sz="4400" b="0" i="0" u="none">
                <a:solidFill>
                  <a:srgbClr val="7F7F7F"/>
                </a:solidFill>
                <a:latin typeface="Calibri"/>
                <a:ea typeface="Calibri"/>
                <a:cs typeface="Calibri"/>
                <a:sym typeface="Calibri"/>
              </a:rPr>
              <a:t>Poster Print Size:</a:t>
            </a:r>
            <a:endParaRPr sz="4400" b="0" i="0" u="none">
              <a:solidFill>
                <a:srgbClr val="7F7F7F"/>
              </a:solidFill>
              <a:latin typeface="Calibri"/>
              <a:ea typeface="Calibri"/>
              <a:cs typeface="Calibri"/>
              <a:sym typeface="Calibri"/>
            </a:endParaRPr>
          </a:p>
          <a:p>
            <a:pPr marL="0" marR="0" lvl="0" indent="0" algn="l" rtl="0">
              <a:lnSpc>
                <a:spcPct val="100000"/>
              </a:lnSpc>
              <a:spcBef>
                <a:spcPts val="1200"/>
              </a:spcBef>
              <a:spcAft>
                <a:spcPts val="0"/>
              </a:spcAft>
              <a:buClr>
                <a:srgbClr val="7F7F7F"/>
              </a:buClr>
              <a:buSzPts val="2800"/>
              <a:buFont typeface="Calibri"/>
              <a:buNone/>
            </a:pPr>
            <a:r>
              <a:rPr lang="en-US" sz="2800" b="0" i="0" u="none">
                <a:solidFill>
                  <a:srgbClr val="7F7F7F"/>
                </a:solidFill>
                <a:latin typeface="Calibri"/>
                <a:ea typeface="Calibri"/>
                <a:cs typeface="Calibri"/>
                <a:sym typeface="Calibri"/>
              </a:rPr>
              <a:t>This poster template is 21” high by 36” wide and is printed at 200% for a 42” high by 72” wide poster. It can be used to print any poster with a 7:12 aspect ratio.</a:t>
            </a:r>
            <a:endParaRPr/>
          </a:p>
          <a:p>
            <a:pPr marL="0" marR="0" lvl="0" indent="0" algn="l" rtl="0">
              <a:lnSpc>
                <a:spcPct val="100000"/>
              </a:lnSpc>
              <a:spcBef>
                <a:spcPts val="1200"/>
              </a:spcBef>
              <a:spcAft>
                <a:spcPts val="0"/>
              </a:spcAft>
              <a:buClr>
                <a:srgbClr val="7F7F7F"/>
              </a:buClr>
              <a:buSzPts val="4400"/>
              <a:buFont typeface="Calibri"/>
              <a:buNone/>
            </a:pPr>
            <a:r>
              <a:rPr lang="en-US" sz="4400" b="0" i="0" u="none">
                <a:solidFill>
                  <a:srgbClr val="7F7F7F"/>
                </a:solidFill>
                <a:latin typeface="Calibri"/>
                <a:ea typeface="Calibri"/>
                <a:cs typeface="Calibri"/>
                <a:sym typeface="Calibri"/>
              </a:rPr>
              <a:t>Placeholders:</a:t>
            </a:r>
            <a:endParaRPr sz="4400" b="0" i="0" u="none">
              <a:solidFill>
                <a:srgbClr val="7F7F7F"/>
              </a:solidFill>
              <a:latin typeface="Calibri"/>
              <a:ea typeface="Calibri"/>
              <a:cs typeface="Calibri"/>
              <a:sym typeface="Calibri"/>
            </a:endParaRPr>
          </a:p>
          <a:p>
            <a:pPr marL="0" marR="0" lvl="0" indent="0" algn="l" rtl="0">
              <a:lnSpc>
                <a:spcPct val="100000"/>
              </a:lnSpc>
              <a:spcBef>
                <a:spcPts val="1200"/>
              </a:spcBef>
              <a:spcAft>
                <a:spcPts val="0"/>
              </a:spcAft>
              <a:buClr>
                <a:srgbClr val="7F7F7F"/>
              </a:buClr>
              <a:buSzPts val="2800"/>
              <a:buFont typeface="Calibri"/>
              <a:buNone/>
            </a:pPr>
            <a:r>
              <a:rPr lang="en-US" sz="2800" b="0" i="0" u="non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a:p>
          <a:p>
            <a:pPr marL="0" marR="0" lvl="0" indent="0" algn="l" rtl="0">
              <a:lnSpc>
                <a:spcPct val="100000"/>
              </a:lnSpc>
              <a:spcBef>
                <a:spcPts val="1200"/>
              </a:spcBef>
              <a:spcAft>
                <a:spcPts val="0"/>
              </a:spcAft>
              <a:buClr>
                <a:srgbClr val="7F7F7F"/>
              </a:buClr>
              <a:buSzPts val="4400"/>
              <a:buFont typeface="Calibri"/>
              <a:buNone/>
            </a:pPr>
            <a:r>
              <a:rPr lang="en-US" sz="4400" b="0" i="0" u="none">
                <a:solidFill>
                  <a:srgbClr val="7F7F7F"/>
                </a:solidFill>
                <a:latin typeface="Calibri"/>
                <a:ea typeface="Calibri"/>
                <a:cs typeface="Calibri"/>
                <a:sym typeface="Calibri"/>
              </a:rPr>
              <a:t>Image Quality:</a:t>
            </a:r>
            <a:endParaRPr/>
          </a:p>
          <a:p>
            <a:pPr marL="0" marR="0" lvl="0" indent="0" algn="l" rtl="0">
              <a:lnSpc>
                <a:spcPct val="100000"/>
              </a:lnSpc>
              <a:spcBef>
                <a:spcPts val="1200"/>
              </a:spcBef>
              <a:spcAft>
                <a:spcPts val="0"/>
              </a:spcAft>
              <a:buClr>
                <a:srgbClr val="7F7F7F"/>
              </a:buClr>
              <a:buSzPts val="2800"/>
              <a:buFont typeface="Calibri"/>
              <a:buNone/>
            </a:pPr>
            <a:r>
              <a:rPr lang="en-US" sz="2800" b="0" i="0" u="none">
                <a:solidFill>
                  <a:srgbClr val="7F7F7F"/>
                </a:solidFill>
                <a:latin typeface="Calibri"/>
                <a:ea typeface="Calibri"/>
                <a:cs typeface="Calibri"/>
                <a:sym typeface="Calibri"/>
              </a:rPr>
              <a:t>You can place digital photos or logo art in your poster file by selecting the </a:t>
            </a:r>
            <a:r>
              <a:rPr lang="en-US" sz="2800" b="1" i="0" u="none">
                <a:solidFill>
                  <a:srgbClr val="7F7F7F"/>
                </a:solidFill>
                <a:latin typeface="Calibri"/>
                <a:ea typeface="Calibri"/>
                <a:cs typeface="Calibri"/>
                <a:sym typeface="Calibri"/>
              </a:rPr>
              <a:t>Insert, Picture</a:t>
            </a:r>
            <a:r>
              <a:rPr lang="en-US" sz="2800" b="0" i="0" u="none">
                <a:solidFill>
                  <a:srgbClr val="7F7F7F"/>
                </a:solidFill>
                <a:latin typeface="Calibri"/>
                <a:ea typeface="Calibri"/>
                <a:cs typeface="Calibri"/>
                <a:sym typeface="Calibri"/>
              </a:rPr>
              <a:t> command, or by using standard copy &amp; paste. For best results, all graphic elements should be at least </a:t>
            </a:r>
            <a:r>
              <a:rPr lang="en-US" sz="2800" b="1" i="0" u="none">
                <a:solidFill>
                  <a:srgbClr val="7F7F7F"/>
                </a:solidFill>
                <a:latin typeface="Calibri"/>
                <a:ea typeface="Calibri"/>
                <a:cs typeface="Calibri"/>
                <a:sym typeface="Calibri"/>
              </a:rPr>
              <a:t>150-200 pixels per inch in their final printed size</a:t>
            </a:r>
            <a:r>
              <a:rPr lang="en-US" sz="2800" b="0" i="0" u="none">
                <a:solidFill>
                  <a:srgbClr val="7F7F7F"/>
                </a:solidFill>
                <a:latin typeface="Calibri"/>
                <a:ea typeface="Calibri"/>
                <a:cs typeface="Calibri"/>
                <a:sym typeface="Calibri"/>
              </a:rPr>
              <a:t>. For instance, a 1600 x 1200 pixel photo will usually look fine up to 8“-10” wide on your printed poster.</a:t>
            </a:r>
            <a:endParaRPr/>
          </a:p>
          <a:p>
            <a:pPr marL="0" marR="0" lvl="0" indent="0" algn="l" rtl="0">
              <a:lnSpc>
                <a:spcPct val="100000"/>
              </a:lnSpc>
              <a:spcBef>
                <a:spcPts val="1200"/>
              </a:spcBef>
              <a:spcAft>
                <a:spcPts val="0"/>
              </a:spcAft>
              <a:buClr>
                <a:srgbClr val="7F7F7F"/>
              </a:buClr>
              <a:buSzPts val="2800"/>
              <a:buFont typeface="Calibri"/>
              <a:buNone/>
            </a:pPr>
            <a:r>
              <a:rPr lang="en-US" sz="2800" b="0" i="0" u="non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a:p>
          <a:p>
            <a:pPr marL="0" marR="0" lvl="0" indent="0" algn="l" rtl="0">
              <a:lnSpc>
                <a:spcPct val="100000"/>
              </a:lnSpc>
              <a:spcBef>
                <a:spcPts val="1200"/>
              </a:spcBef>
              <a:spcAft>
                <a:spcPts val="0"/>
              </a:spcAft>
              <a:buClr>
                <a:srgbClr val="7F7F7F"/>
              </a:buClr>
              <a:buSzPts val="2800"/>
              <a:buFont typeface="Calibri"/>
              <a:buNone/>
            </a:pPr>
            <a:r>
              <a:rPr lang="en-US" sz="2800" b="0" i="0" u="non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a:p>
          <a:p>
            <a:pPr marL="0" marR="0" lvl="0" indent="0" algn="ctr" rtl="0">
              <a:lnSpc>
                <a:spcPct val="100000"/>
              </a:lnSpc>
              <a:spcBef>
                <a:spcPts val="1200"/>
              </a:spcBef>
              <a:spcAft>
                <a:spcPts val="0"/>
              </a:spcAft>
              <a:buClr>
                <a:srgbClr val="7F7F7F"/>
              </a:buClr>
              <a:buSzPts val="2400"/>
              <a:buFont typeface="Calibri"/>
              <a:buNone/>
            </a:pPr>
            <a:r>
              <a:rPr lang="en-US" sz="2400" b="0" i="0" u="none">
                <a:solidFill>
                  <a:srgbClr val="7F7F7F"/>
                </a:solidFill>
                <a:latin typeface="Calibri"/>
                <a:ea typeface="Calibri"/>
                <a:cs typeface="Calibri"/>
                <a:sym typeface="Calibri"/>
              </a:rPr>
              <a:t/>
            </a:r>
            <a:br>
              <a:rPr lang="en-US" sz="2400" b="0" i="0" u="none">
                <a:solidFill>
                  <a:srgbClr val="7F7F7F"/>
                </a:solidFill>
                <a:latin typeface="Calibri"/>
                <a:ea typeface="Calibri"/>
                <a:cs typeface="Calibri"/>
                <a:sym typeface="Calibri"/>
              </a:rPr>
            </a:br>
            <a:r>
              <a:rPr lang="en-US" sz="2400" b="0" i="0" u="none">
                <a:solidFill>
                  <a:srgbClr val="7F7F7F"/>
                </a:solidFill>
                <a:latin typeface="Calibri"/>
                <a:ea typeface="Calibri"/>
                <a:cs typeface="Calibri"/>
                <a:sym typeface="Calibri"/>
              </a:rPr>
              <a:t>[This sidebar area does not print.]</a:t>
            </a:r>
            <a:endParaRPr/>
          </a:p>
        </p:txBody>
      </p:sp>
      <p:grpSp>
        <p:nvGrpSpPr>
          <p:cNvPr id="15" name="Google Shape;15;p1"/>
          <p:cNvGrpSpPr/>
          <p:nvPr/>
        </p:nvGrpSpPr>
        <p:grpSpPr>
          <a:xfrm>
            <a:off x="30816550" y="0"/>
            <a:ext cx="5741987" cy="21461412"/>
            <a:chOff x="33832800" y="0"/>
            <a:chExt cx="12801600" cy="43891200"/>
          </a:xfrm>
        </p:grpSpPr>
        <p:sp>
          <p:nvSpPr>
            <p:cNvPr id="16" name="Google Shape;16;p1"/>
            <p:cNvSpPr txBox="1"/>
            <p:nvPr/>
          </p:nvSpPr>
          <p:spPr>
            <a:xfrm>
              <a:off x="33832800" y="0"/>
              <a:ext cx="12801600" cy="43891200"/>
            </a:xfrm>
            <a:prstGeom prst="rect">
              <a:avLst/>
            </a:prstGeom>
            <a:solidFill>
              <a:srgbClr val="D9D9D9"/>
            </a:solidFill>
            <a:ln>
              <a:noFill/>
            </a:ln>
          </p:spPr>
          <p:txBody>
            <a:bodyPr spcFirstLastPara="1" wrap="square" lIns="228600" tIns="228600" rIns="228600" bIns="228600" anchor="t" anchorCtr="0">
              <a:noAutofit/>
            </a:bodyPr>
            <a:lstStyle/>
            <a:p>
              <a:pPr marL="0" marR="0" lvl="0" indent="0" algn="l" rtl="0">
                <a:lnSpc>
                  <a:spcPct val="100000"/>
                </a:lnSpc>
                <a:spcBef>
                  <a:spcPts val="0"/>
                </a:spcBef>
                <a:spcAft>
                  <a:spcPts val="0"/>
                </a:spcAft>
                <a:buClr>
                  <a:srgbClr val="7F7F7F"/>
                </a:buClr>
                <a:buSzPts val="4400"/>
                <a:buFont typeface="Calibri"/>
                <a:buNone/>
              </a:pPr>
              <a:r>
                <a:rPr lang="en-US" sz="4400" b="0" i="0" u="none">
                  <a:solidFill>
                    <a:srgbClr val="7F7F7F"/>
                  </a:solidFill>
                  <a:latin typeface="Calibri"/>
                  <a:ea typeface="Calibri"/>
                  <a:cs typeface="Calibri"/>
                  <a:sym typeface="Calibri"/>
                </a:rPr>
                <a:t>Change Color Theme:</a:t>
              </a:r>
              <a:endParaRPr sz="4400" b="0" i="0" u="none">
                <a:solidFill>
                  <a:srgbClr val="7F7F7F"/>
                </a:solidFill>
                <a:latin typeface="Calibri"/>
                <a:ea typeface="Calibri"/>
                <a:cs typeface="Calibri"/>
                <a:sym typeface="Calibri"/>
              </a:endParaRPr>
            </a:p>
            <a:p>
              <a:pPr marL="0" marR="0" lvl="0" indent="0" algn="l" rtl="0">
                <a:lnSpc>
                  <a:spcPct val="100000"/>
                </a:lnSpc>
                <a:spcBef>
                  <a:spcPts val="1200"/>
                </a:spcBef>
                <a:spcAft>
                  <a:spcPts val="0"/>
                </a:spcAft>
                <a:buClr>
                  <a:srgbClr val="7F7F7F"/>
                </a:buClr>
                <a:buSzPts val="2800"/>
                <a:buFont typeface="Calibri"/>
                <a:buNone/>
              </a:pPr>
              <a:r>
                <a:rPr lang="en-US" sz="2800" b="0" i="0" u="none">
                  <a:solidFill>
                    <a:srgbClr val="7F7F7F"/>
                  </a:solidFill>
                  <a:latin typeface="Calibri"/>
                  <a:ea typeface="Calibri"/>
                  <a:cs typeface="Calibri"/>
                  <a:sym typeface="Calibri"/>
                </a:rPr>
                <a:t>This template is designed to use the built-in color themes in the newer versions of PowerPoint.</a:t>
              </a:r>
              <a:endParaRPr/>
            </a:p>
            <a:p>
              <a:pPr marL="0" marR="0" lvl="0" indent="0" algn="l" rtl="0">
                <a:lnSpc>
                  <a:spcPct val="100000"/>
                </a:lnSpc>
                <a:spcBef>
                  <a:spcPts val="1200"/>
                </a:spcBef>
                <a:spcAft>
                  <a:spcPts val="0"/>
                </a:spcAft>
                <a:buClr>
                  <a:srgbClr val="7F7F7F"/>
                </a:buClr>
                <a:buSzPts val="2800"/>
                <a:buFont typeface="Calibri"/>
                <a:buNone/>
              </a:pPr>
              <a:r>
                <a:rPr lang="en-US" sz="2800" b="0" i="0" u="none">
                  <a:solidFill>
                    <a:srgbClr val="7F7F7F"/>
                  </a:solidFill>
                  <a:latin typeface="Calibri"/>
                  <a:ea typeface="Calibri"/>
                  <a:cs typeface="Calibri"/>
                  <a:sym typeface="Calibri"/>
                </a:rPr>
                <a:t>To change the color theme, select the </a:t>
              </a:r>
              <a:r>
                <a:rPr lang="en-US" sz="2800" b="1" i="0" u="none">
                  <a:solidFill>
                    <a:srgbClr val="7F7F7F"/>
                  </a:solidFill>
                  <a:latin typeface="Calibri"/>
                  <a:ea typeface="Calibri"/>
                  <a:cs typeface="Calibri"/>
                  <a:sym typeface="Calibri"/>
                </a:rPr>
                <a:t>Design</a:t>
              </a:r>
              <a:r>
                <a:rPr lang="en-US" sz="2800" b="0" i="0" u="none">
                  <a:solidFill>
                    <a:srgbClr val="7F7F7F"/>
                  </a:solidFill>
                  <a:latin typeface="Calibri"/>
                  <a:ea typeface="Calibri"/>
                  <a:cs typeface="Calibri"/>
                  <a:sym typeface="Calibri"/>
                </a:rPr>
                <a:t> tab, then select the </a:t>
              </a:r>
              <a:r>
                <a:rPr lang="en-US" sz="2800" b="1" i="0" u="none">
                  <a:solidFill>
                    <a:srgbClr val="7F7F7F"/>
                  </a:solidFill>
                  <a:latin typeface="Calibri"/>
                  <a:ea typeface="Calibri"/>
                  <a:cs typeface="Calibri"/>
                  <a:sym typeface="Calibri"/>
                </a:rPr>
                <a:t>Colors</a:t>
              </a:r>
              <a:r>
                <a:rPr lang="en-US" sz="2800" b="0" i="0" u="none">
                  <a:solidFill>
                    <a:srgbClr val="7F7F7F"/>
                  </a:solidFill>
                  <a:latin typeface="Calibri"/>
                  <a:ea typeface="Calibri"/>
                  <a:cs typeface="Calibri"/>
                  <a:sym typeface="Calibri"/>
                </a:rPr>
                <a:t> drop-down list.</a:t>
              </a:r>
              <a:endParaRPr/>
            </a:p>
            <a:p>
              <a:pPr marL="0" marR="0" lvl="0" indent="0" algn="l" rtl="0">
                <a:lnSpc>
                  <a:spcPct val="100000"/>
                </a:lnSpc>
                <a:spcBef>
                  <a:spcPts val="1200"/>
                </a:spcBef>
                <a:spcAft>
                  <a:spcPts val="0"/>
                </a:spcAft>
                <a:buClr>
                  <a:schemeClr val="dk1"/>
                </a:buClr>
                <a:buSzPts val="2800"/>
                <a:buFont typeface="Calibri"/>
                <a:buNone/>
              </a:pPr>
              <a:endParaRPr sz="2800" b="0" i="0" u="none">
                <a:solidFill>
                  <a:srgbClr val="7F7F7F"/>
                </a:solidFill>
                <a:latin typeface="Calibri"/>
                <a:ea typeface="Calibri"/>
                <a:cs typeface="Calibri"/>
                <a:sym typeface="Calibri"/>
              </a:endParaRPr>
            </a:p>
            <a:p>
              <a:pPr marL="0" marR="0" lvl="0" indent="0" algn="l" rtl="0">
                <a:lnSpc>
                  <a:spcPct val="100000"/>
                </a:lnSpc>
                <a:spcBef>
                  <a:spcPts val="1200"/>
                </a:spcBef>
                <a:spcAft>
                  <a:spcPts val="0"/>
                </a:spcAft>
                <a:buClr>
                  <a:schemeClr val="dk1"/>
                </a:buClr>
                <a:buSzPts val="2800"/>
                <a:buFont typeface="Calibri"/>
                <a:buNone/>
              </a:pPr>
              <a:endParaRPr sz="2800" b="0" i="0" u="none">
                <a:solidFill>
                  <a:srgbClr val="7F7F7F"/>
                </a:solidFill>
                <a:latin typeface="Calibri"/>
                <a:ea typeface="Calibri"/>
                <a:cs typeface="Calibri"/>
                <a:sym typeface="Calibri"/>
              </a:endParaRPr>
            </a:p>
            <a:p>
              <a:pPr marL="0" marR="0" lvl="0" indent="0" algn="l" rtl="0">
                <a:lnSpc>
                  <a:spcPct val="100000"/>
                </a:lnSpc>
                <a:spcBef>
                  <a:spcPts val="1200"/>
                </a:spcBef>
                <a:spcAft>
                  <a:spcPts val="0"/>
                </a:spcAft>
                <a:buClr>
                  <a:schemeClr val="dk1"/>
                </a:buClr>
                <a:buSzPts val="2800"/>
                <a:buFont typeface="Calibri"/>
                <a:buNone/>
              </a:pPr>
              <a:endParaRPr sz="2800" b="0" i="0" u="none">
                <a:solidFill>
                  <a:srgbClr val="7F7F7F"/>
                </a:solidFill>
                <a:latin typeface="Calibri"/>
                <a:ea typeface="Calibri"/>
                <a:cs typeface="Calibri"/>
                <a:sym typeface="Calibri"/>
              </a:endParaRPr>
            </a:p>
            <a:p>
              <a:pPr marL="0" marR="0" lvl="0" indent="0" algn="l" rtl="0">
                <a:lnSpc>
                  <a:spcPct val="100000"/>
                </a:lnSpc>
                <a:spcBef>
                  <a:spcPts val="1200"/>
                </a:spcBef>
                <a:spcAft>
                  <a:spcPts val="0"/>
                </a:spcAft>
                <a:buClr>
                  <a:schemeClr val="dk1"/>
                </a:buClr>
                <a:buSzPts val="2800"/>
                <a:buFont typeface="Calibri"/>
                <a:buNone/>
              </a:pPr>
              <a:endParaRPr sz="2800" b="0" i="0" u="none">
                <a:solidFill>
                  <a:srgbClr val="7F7F7F"/>
                </a:solidFill>
                <a:latin typeface="Calibri"/>
                <a:ea typeface="Calibri"/>
                <a:cs typeface="Calibri"/>
                <a:sym typeface="Calibri"/>
              </a:endParaRPr>
            </a:p>
            <a:p>
              <a:pPr marL="0" marR="0" lvl="0" indent="0" algn="l" rtl="0">
                <a:lnSpc>
                  <a:spcPct val="100000"/>
                </a:lnSpc>
                <a:spcBef>
                  <a:spcPts val="1200"/>
                </a:spcBef>
                <a:spcAft>
                  <a:spcPts val="0"/>
                </a:spcAft>
                <a:buClr>
                  <a:schemeClr val="dk1"/>
                </a:buClr>
                <a:buSzPts val="2800"/>
                <a:buFont typeface="Calibri"/>
                <a:buNone/>
              </a:pPr>
              <a:endParaRPr sz="2800" b="0" i="0" u="none">
                <a:solidFill>
                  <a:srgbClr val="7F7F7F"/>
                </a:solidFill>
                <a:latin typeface="Calibri"/>
                <a:ea typeface="Calibri"/>
                <a:cs typeface="Calibri"/>
                <a:sym typeface="Calibri"/>
              </a:endParaRPr>
            </a:p>
            <a:p>
              <a:pPr marL="0" marR="0" lvl="0" indent="0" algn="l" rtl="0">
                <a:lnSpc>
                  <a:spcPct val="100000"/>
                </a:lnSpc>
                <a:spcBef>
                  <a:spcPts val="1200"/>
                </a:spcBef>
                <a:spcAft>
                  <a:spcPts val="0"/>
                </a:spcAft>
                <a:buClr>
                  <a:schemeClr val="dk1"/>
                </a:buClr>
                <a:buSzPts val="2800"/>
                <a:buFont typeface="Calibri"/>
                <a:buNone/>
              </a:pPr>
              <a:endParaRPr sz="2800" b="0" i="0" u="none">
                <a:solidFill>
                  <a:srgbClr val="7F7F7F"/>
                </a:solidFill>
                <a:latin typeface="Calibri"/>
                <a:ea typeface="Calibri"/>
                <a:cs typeface="Calibri"/>
                <a:sym typeface="Calibri"/>
              </a:endParaRPr>
            </a:p>
            <a:p>
              <a:pPr marL="0" marR="0" lvl="0" indent="0" algn="l" rtl="0">
                <a:lnSpc>
                  <a:spcPct val="100000"/>
                </a:lnSpc>
                <a:spcBef>
                  <a:spcPts val="1200"/>
                </a:spcBef>
                <a:spcAft>
                  <a:spcPts val="0"/>
                </a:spcAft>
                <a:buClr>
                  <a:schemeClr val="dk1"/>
                </a:buClr>
                <a:buSzPts val="2800"/>
                <a:buFont typeface="Calibri"/>
                <a:buNone/>
              </a:pPr>
              <a:endParaRPr sz="2800" b="0" i="0" u="none">
                <a:solidFill>
                  <a:srgbClr val="7F7F7F"/>
                </a:solidFill>
                <a:latin typeface="Calibri"/>
                <a:ea typeface="Calibri"/>
                <a:cs typeface="Calibri"/>
                <a:sym typeface="Calibri"/>
              </a:endParaRPr>
            </a:p>
            <a:p>
              <a:pPr marL="0" marR="0" lvl="0" indent="0" algn="l" rtl="0">
                <a:lnSpc>
                  <a:spcPct val="100000"/>
                </a:lnSpc>
                <a:spcBef>
                  <a:spcPts val="1200"/>
                </a:spcBef>
                <a:spcAft>
                  <a:spcPts val="0"/>
                </a:spcAft>
                <a:buClr>
                  <a:schemeClr val="dk1"/>
                </a:buClr>
                <a:buSzPts val="2800"/>
                <a:buFont typeface="Calibri"/>
                <a:buNone/>
              </a:pPr>
              <a:endParaRPr sz="2800" b="0" i="0" u="none">
                <a:solidFill>
                  <a:srgbClr val="7F7F7F"/>
                </a:solidFill>
                <a:latin typeface="Calibri"/>
                <a:ea typeface="Calibri"/>
                <a:cs typeface="Calibri"/>
                <a:sym typeface="Calibri"/>
              </a:endParaRPr>
            </a:p>
            <a:p>
              <a:pPr marL="0" marR="0" lvl="0" indent="0" algn="l" rtl="0">
                <a:lnSpc>
                  <a:spcPct val="100000"/>
                </a:lnSpc>
                <a:spcBef>
                  <a:spcPts val="1200"/>
                </a:spcBef>
                <a:spcAft>
                  <a:spcPts val="0"/>
                </a:spcAft>
                <a:buClr>
                  <a:srgbClr val="7F7F7F"/>
                </a:buClr>
                <a:buSzPts val="2800"/>
                <a:buFont typeface="Calibri"/>
                <a:buNone/>
              </a:pPr>
              <a:r>
                <a:rPr lang="en-US" sz="2800" b="0" i="0" u="none">
                  <a:solidFill>
                    <a:srgbClr val="7F7F7F"/>
                  </a:solidFill>
                  <a:latin typeface="Calibri"/>
                  <a:ea typeface="Calibri"/>
                  <a:cs typeface="Calibri"/>
                  <a:sym typeface="Calibri"/>
                </a:rPr>
                <a:t>The default color theme for this template is “Office”, so you can always return to that after trying some of the alternatives.</a:t>
              </a:r>
              <a:endParaRPr/>
            </a:p>
            <a:p>
              <a:pPr marL="0" marR="0" lvl="0" indent="0" algn="l" rtl="0">
                <a:lnSpc>
                  <a:spcPct val="100000"/>
                </a:lnSpc>
                <a:spcBef>
                  <a:spcPts val="1200"/>
                </a:spcBef>
                <a:spcAft>
                  <a:spcPts val="0"/>
                </a:spcAft>
                <a:buClr>
                  <a:srgbClr val="7F7F7F"/>
                </a:buClr>
                <a:buSzPts val="4400"/>
                <a:buFont typeface="Calibri"/>
                <a:buNone/>
              </a:pPr>
              <a:r>
                <a:rPr lang="en-US" sz="4400" b="0" i="0" u="none">
                  <a:solidFill>
                    <a:srgbClr val="7F7F7F"/>
                  </a:solidFill>
                  <a:latin typeface="Calibri"/>
                  <a:ea typeface="Calibri"/>
                  <a:cs typeface="Calibri"/>
                  <a:sym typeface="Calibri"/>
                </a:rPr>
                <a:t>Printing Your Poster:</a:t>
              </a:r>
              <a:endParaRPr/>
            </a:p>
            <a:p>
              <a:pPr marL="0" marR="0" lvl="0" indent="0" algn="l" rtl="0">
                <a:lnSpc>
                  <a:spcPct val="100000"/>
                </a:lnSpc>
                <a:spcBef>
                  <a:spcPts val="1200"/>
                </a:spcBef>
                <a:spcAft>
                  <a:spcPts val="0"/>
                </a:spcAft>
                <a:buClr>
                  <a:srgbClr val="7F7F7F"/>
                </a:buClr>
                <a:buSzPts val="2800"/>
                <a:buFont typeface="Calibri"/>
                <a:buNone/>
              </a:pPr>
              <a:r>
                <a:rPr lang="en-US" sz="2800" b="0" i="0" u="none">
                  <a:solidFill>
                    <a:srgbClr val="7F7F7F"/>
                  </a:solidFill>
                  <a:latin typeface="Calibri"/>
                  <a:ea typeface="Calibri"/>
                  <a:cs typeface="Calibri"/>
                  <a:sym typeface="Calibri"/>
                </a:rPr>
                <a:t>Once your poster file is ready, visit </a:t>
              </a:r>
              <a:r>
                <a:rPr lang="en-US" sz="2800" b="1" i="0" u="none">
                  <a:solidFill>
                    <a:srgbClr val="7F7F7F"/>
                  </a:solidFill>
                  <a:latin typeface="Calibri"/>
                  <a:ea typeface="Calibri"/>
                  <a:cs typeface="Calibri"/>
                  <a:sym typeface="Calibri"/>
                </a:rPr>
                <a:t>www.genigraphics.com</a:t>
              </a:r>
              <a:r>
                <a:rPr lang="en-US" sz="2800" b="0" i="0" u="non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a:p>
            <a:p>
              <a:pPr marL="0" marR="0" lvl="0" indent="0" algn="l" rtl="0">
                <a:lnSpc>
                  <a:spcPct val="100000"/>
                </a:lnSpc>
                <a:spcBef>
                  <a:spcPts val="1200"/>
                </a:spcBef>
                <a:spcAft>
                  <a:spcPts val="0"/>
                </a:spcAft>
                <a:buClr>
                  <a:srgbClr val="7F7F7F"/>
                </a:buClr>
                <a:buSzPts val="2800"/>
                <a:buFont typeface="Calibri"/>
                <a:buNone/>
              </a:pPr>
              <a:r>
                <a:rPr lang="en-US" sz="2800" b="0" i="0" u="non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a:p>
            <a:p>
              <a:pPr marL="0" marR="0" lvl="0" indent="0" algn="l" rtl="0">
                <a:lnSpc>
                  <a:spcPct val="100000"/>
                </a:lnSpc>
                <a:spcBef>
                  <a:spcPts val="1200"/>
                </a:spcBef>
                <a:spcAft>
                  <a:spcPts val="0"/>
                </a:spcAft>
                <a:buClr>
                  <a:schemeClr val="dk1"/>
                </a:buClr>
                <a:buSzPts val="2800"/>
                <a:buFont typeface="Calibri"/>
                <a:buNone/>
              </a:pPr>
              <a:endParaRPr sz="2800" b="0" i="0" u="none">
                <a:solidFill>
                  <a:srgbClr val="7F7F7F"/>
                </a:solidFill>
                <a:latin typeface="Calibri"/>
                <a:ea typeface="Calibri"/>
                <a:cs typeface="Calibri"/>
                <a:sym typeface="Calibri"/>
              </a:endParaRPr>
            </a:p>
            <a:p>
              <a:pPr marL="0" marR="0" lvl="0" indent="0" algn="ctr" rtl="0">
                <a:lnSpc>
                  <a:spcPct val="100000"/>
                </a:lnSpc>
                <a:spcBef>
                  <a:spcPts val="0"/>
                </a:spcBef>
                <a:spcAft>
                  <a:spcPts val="0"/>
                </a:spcAft>
                <a:buClr>
                  <a:srgbClr val="7F7F7F"/>
                </a:buClr>
                <a:buSzPts val="2800"/>
                <a:buFont typeface="Calibri"/>
                <a:buNone/>
              </a:pPr>
              <a:r>
                <a:rPr lang="en-US" sz="2800" b="0" i="0" u="none">
                  <a:solidFill>
                    <a:srgbClr val="7F7F7F"/>
                  </a:solidFill>
                  <a:latin typeface="Calibri"/>
                  <a:ea typeface="Calibri"/>
                  <a:cs typeface="Calibri"/>
                  <a:sym typeface="Calibri"/>
                </a:rPr>
                <a:t>US and Canada:  1-800-790-4001</a:t>
              </a:r>
              <a:br>
                <a:rPr lang="en-US" sz="2800" b="0" i="0" u="none">
                  <a:solidFill>
                    <a:srgbClr val="7F7F7F"/>
                  </a:solidFill>
                  <a:latin typeface="Calibri"/>
                  <a:ea typeface="Calibri"/>
                  <a:cs typeface="Calibri"/>
                  <a:sym typeface="Calibri"/>
                </a:rPr>
              </a:br>
              <a:r>
                <a:rPr lang="en-US" sz="2800" b="0" i="0" u="none">
                  <a:solidFill>
                    <a:srgbClr val="7F7F7F"/>
                  </a:solidFill>
                  <a:latin typeface="Calibri"/>
                  <a:ea typeface="Calibri"/>
                  <a:cs typeface="Calibri"/>
                  <a:sym typeface="Calibri"/>
                </a:rPr>
                <a:t>Email: info@genigraphics.com</a:t>
              </a:r>
              <a:endParaRPr/>
            </a:p>
            <a:p>
              <a:pPr marL="0" marR="0" lvl="0" indent="0" algn="ctr" rtl="0">
                <a:lnSpc>
                  <a:spcPct val="100000"/>
                </a:lnSpc>
                <a:spcBef>
                  <a:spcPts val="0"/>
                </a:spcBef>
                <a:spcAft>
                  <a:spcPts val="0"/>
                </a:spcAft>
                <a:buClr>
                  <a:srgbClr val="7F7F7F"/>
                </a:buClr>
                <a:buSzPts val="2400"/>
                <a:buFont typeface="Calibri"/>
                <a:buNone/>
              </a:pPr>
              <a:r>
                <a:rPr lang="en-US" sz="2400" b="0" i="0" u="none">
                  <a:solidFill>
                    <a:srgbClr val="7F7F7F"/>
                  </a:solidFill>
                  <a:latin typeface="Calibri"/>
                  <a:ea typeface="Calibri"/>
                  <a:cs typeface="Calibri"/>
                  <a:sym typeface="Calibri"/>
                </a:rPr>
                <a:t/>
              </a:r>
              <a:br>
                <a:rPr lang="en-US" sz="2400" b="0" i="0" u="none">
                  <a:solidFill>
                    <a:srgbClr val="7F7F7F"/>
                  </a:solidFill>
                  <a:latin typeface="Calibri"/>
                  <a:ea typeface="Calibri"/>
                  <a:cs typeface="Calibri"/>
                  <a:sym typeface="Calibri"/>
                </a:rPr>
              </a:br>
              <a:r>
                <a:rPr lang="en-US" sz="2400" b="0" i="0" u="none">
                  <a:solidFill>
                    <a:srgbClr val="7F7F7F"/>
                  </a:solidFill>
                  <a:latin typeface="Calibri"/>
                  <a:ea typeface="Calibri"/>
                  <a:cs typeface="Calibri"/>
                  <a:sym typeface="Calibri"/>
                </a:rPr>
                <a:t>[This sidebar area does not print.]</a:t>
              </a:r>
              <a:endParaRPr/>
            </a:p>
          </p:txBody>
        </p:sp>
        <p:pic>
          <p:nvPicPr>
            <p:cNvPr id="17" name="Google Shape;17;p1"/>
            <p:cNvPicPr preferRelativeResize="0"/>
            <p:nvPr/>
          </p:nvPicPr>
          <p:blipFill rotWithShape="1">
            <a:blip r:embed="rId3">
              <a:alphaModFix/>
            </a:blip>
            <a:srcRect/>
            <a:stretch/>
          </p:blipFill>
          <p:spPr>
            <a:xfrm>
              <a:off x="34281341" y="8882743"/>
              <a:ext cx="11904515" cy="10246926"/>
            </a:xfrm>
            <a:prstGeom prst="rect">
              <a:avLst/>
            </a:prstGeom>
            <a:noFill/>
            <a:ln>
              <a:noFill/>
            </a:ln>
          </p:spPr>
        </p:pic>
      </p:grpSp>
      <p:pic>
        <p:nvPicPr>
          <p:cNvPr id="18" name="Google Shape;18;p1"/>
          <p:cNvPicPr preferRelativeResize="0"/>
          <p:nvPr/>
        </p:nvPicPr>
        <p:blipFill rotWithShape="1">
          <a:blip r:embed="rId4">
            <a:alphaModFix/>
          </a:blip>
          <a:srcRect/>
          <a:stretch/>
        </p:blipFill>
        <p:spPr>
          <a:xfrm>
            <a:off x="25398412" y="21205825"/>
            <a:ext cx="4891087" cy="207962"/>
          </a:xfrm>
          <a:prstGeom prst="rect">
            <a:avLst/>
          </a:prstGeom>
          <a:noFill/>
          <a:ln>
            <a:noFill/>
          </a:ln>
        </p:spPr>
      </p:pic>
      <p:sp>
        <p:nvSpPr>
          <p:cNvPr id="19" name="Google Shape;19;p1"/>
          <p:cNvSpPr txBox="1">
            <a:spLocks noGrp="1"/>
          </p:cNvSpPr>
          <p:nvPr>
            <p:ph type="title"/>
          </p:nvPr>
        </p:nvSpPr>
        <p:spPr>
          <a:xfrm>
            <a:off x="1519237" y="858837"/>
            <a:ext cx="27355800" cy="3576637"/>
          </a:xfrm>
          <a:prstGeom prst="rect">
            <a:avLst/>
          </a:prstGeom>
          <a:noFill/>
          <a:ln>
            <a:noFill/>
          </a:ln>
        </p:spPr>
        <p:txBody>
          <a:bodyPr spcFirstLastPara="1" wrap="square" lIns="223275" tIns="111625" rIns="223275" bIns="111625" anchor="ctr" anchorCtr="0">
            <a:noAutofit/>
          </a:bodyPr>
          <a:lstStyle>
            <a:lvl1pPr marR="0" lvl="0" algn="ctr" rtl="0">
              <a:spcBef>
                <a:spcPts val="0"/>
              </a:spcBef>
              <a:spcAft>
                <a:spcPts val="0"/>
              </a:spcAft>
              <a:buSzPts val="1400"/>
              <a:buNone/>
              <a:defRPr sz="4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000" b="0" i="0" u="none" strike="noStrike" cap="none">
                <a:solidFill>
                  <a:schemeClr val="dk1"/>
                </a:solidFill>
                <a:latin typeface="Calibri"/>
                <a:ea typeface="Calibri"/>
                <a:cs typeface="Calibri"/>
                <a:sym typeface="Calibri"/>
              </a:defRPr>
            </a:lvl9pPr>
          </a:lstStyle>
          <a:p>
            <a:endParaRPr/>
          </a:p>
        </p:txBody>
      </p:sp>
      <p:sp>
        <p:nvSpPr>
          <p:cNvPr id="20" name="Google Shape;20;p1"/>
          <p:cNvSpPr txBox="1">
            <a:spLocks noGrp="1"/>
          </p:cNvSpPr>
          <p:nvPr>
            <p:ph type="body" idx="1"/>
          </p:nvPr>
        </p:nvSpPr>
        <p:spPr>
          <a:xfrm>
            <a:off x="1519237" y="5006975"/>
            <a:ext cx="27355800" cy="14163675"/>
          </a:xfrm>
          <a:prstGeom prst="rect">
            <a:avLst/>
          </a:prstGeom>
          <a:noFill/>
          <a:ln>
            <a:noFill/>
          </a:ln>
        </p:spPr>
        <p:txBody>
          <a:bodyPr spcFirstLastPara="1" wrap="square" lIns="223275" tIns="111625" rIns="223275" bIns="1116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546100" algn="l" rtl="0">
              <a:spcBef>
                <a:spcPts val="1000"/>
              </a:spcBef>
              <a:spcAft>
                <a:spcPts val="0"/>
              </a:spcAft>
              <a:buClr>
                <a:schemeClr val="dk1"/>
              </a:buClr>
              <a:buSzPts val="5000"/>
              <a:buFont typeface="Arial"/>
              <a:buChar char="•"/>
              <a:defRPr sz="5000" b="0" i="0" u="none" strike="noStrike" cap="none">
                <a:solidFill>
                  <a:schemeClr val="dk1"/>
                </a:solidFill>
                <a:latin typeface="Calibri"/>
                <a:ea typeface="Calibri"/>
                <a:cs typeface="Calibri"/>
                <a:sym typeface="Calibri"/>
              </a:defRPr>
            </a:lvl6pPr>
            <a:lvl7pPr marL="3200400" marR="0" lvl="6" indent="-546100" algn="l" rtl="0">
              <a:spcBef>
                <a:spcPts val="1000"/>
              </a:spcBef>
              <a:spcAft>
                <a:spcPts val="0"/>
              </a:spcAft>
              <a:buClr>
                <a:schemeClr val="dk1"/>
              </a:buClr>
              <a:buSzPts val="5000"/>
              <a:buFont typeface="Arial"/>
              <a:buChar char="•"/>
              <a:defRPr sz="5000" b="0" i="0" u="none" strike="noStrike" cap="none">
                <a:solidFill>
                  <a:schemeClr val="dk1"/>
                </a:solidFill>
                <a:latin typeface="Calibri"/>
                <a:ea typeface="Calibri"/>
                <a:cs typeface="Calibri"/>
                <a:sym typeface="Calibri"/>
              </a:defRPr>
            </a:lvl7pPr>
            <a:lvl8pPr marL="3657600" marR="0" lvl="7" indent="-546100" algn="l" rtl="0">
              <a:spcBef>
                <a:spcPts val="1000"/>
              </a:spcBef>
              <a:spcAft>
                <a:spcPts val="0"/>
              </a:spcAft>
              <a:buClr>
                <a:schemeClr val="dk1"/>
              </a:buClr>
              <a:buSzPts val="5000"/>
              <a:buFont typeface="Arial"/>
              <a:buChar char="•"/>
              <a:defRPr sz="5000" b="0" i="0" u="none" strike="noStrike" cap="none">
                <a:solidFill>
                  <a:schemeClr val="dk1"/>
                </a:solidFill>
                <a:latin typeface="Calibri"/>
                <a:ea typeface="Calibri"/>
                <a:cs typeface="Calibri"/>
                <a:sym typeface="Calibri"/>
              </a:defRPr>
            </a:lvl8pPr>
            <a:lvl9pPr marL="4114800" marR="0" lvl="8" indent="-546100" algn="l" rtl="0">
              <a:spcBef>
                <a:spcPts val="1000"/>
              </a:spcBef>
              <a:spcAft>
                <a:spcPts val="0"/>
              </a:spcAft>
              <a:buClr>
                <a:schemeClr val="dk1"/>
              </a:buClr>
              <a:buSzPts val="5000"/>
              <a:buFont typeface="Arial"/>
              <a:buChar char="•"/>
              <a:defRPr sz="5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1519237" y="858837"/>
            <a:ext cx="27355800" cy="3576637"/>
          </a:xfrm>
          <a:prstGeom prst="rect">
            <a:avLst/>
          </a:prstGeom>
          <a:noFill/>
          <a:ln>
            <a:noFill/>
          </a:ln>
        </p:spPr>
        <p:txBody>
          <a:bodyPr spcFirstLastPara="1" wrap="square" lIns="223275" tIns="111625" rIns="223275" bIns="111625" anchor="ctr" anchorCtr="0">
            <a:noAutofit/>
          </a:bodyPr>
          <a:lstStyle>
            <a:lvl1pPr marR="0" lvl="0" algn="ctr" rtl="0">
              <a:spcBef>
                <a:spcPts val="0"/>
              </a:spcBef>
              <a:spcAft>
                <a:spcPts val="0"/>
              </a:spcAft>
              <a:buSzPts val="1400"/>
              <a:buNone/>
              <a:defRPr sz="4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0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body" idx="1"/>
          </p:nvPr>
        </p:nvSpPr>
        <p:spPr>
          <a:xfrm>
            <a:off x="1519237" y="5006975"/>
            <a:ext cx="27355800" cy="14163675"/>
          </a:xfrm>
          <a:prstGeom prst="rect">
            <a:avLst/>
          </a:prstGeom>
          <a:noFill/>
          <a:ln>
            <a:noFill/>
          </a:ln>
        </p:spPr>
        <p:txBody>
          <a:bodyPr spcFirstLastPara="1" wrap="square" lIns="223275" tIns="111625" rIns="223275" bIns="1116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546100" algn="l" rtl="0">
              <a:spcBef>
                <a:spcPts val="1000"/>
              </a:spcBef>
              <a:spcAft>
                <a:spcPts val="0"/>
              </a:spcAft>
              <a:buClr>
                <a:schemeClr val="dk1"/>
              </a:buClr>
              <a:buSzPts val="5000"/>
              <a:buFont typeface="Arial"/>
              <a:buChar char="•"/>
              <a:defRPr sz="5000" b="0" i="0" u="none" strike="noStrike" cap="none">
                <a:solidFill>
                  <a:schemeClr val="dk1"/>
                </a:solidFill>
                <a:latin typeface="Calibri"/>
                <a:ea typeface="Calibri"/>
                <a:cs typeface="Calibri"/>
                <a:sym typeface="Calibri"/>
              </a:defRPr>
            </a:lvl6pPr>
            <a:lvl7pPr marL="3200400" marR="0" lvl="6" indent="-546100" algn="l" rtl="0">
              <a:spcBef>
                <a:spcPts val="1000"/>
              </a:spcBef>
              <a:spcAft>
                <a:spcPts val="0"/>
              </a:spcAft>
              <a:buClr>
                <a:schemeClr val="dk1"/>
              </a:buClr>
              <a:buSzPts val="5000"/>
              <a:buFont typeface="Arial"/>
              <a:buChar char="•"/>
              <a:defRPr sz="5000" b="0" i="0" u="none" strike="noStrike" cap="none">
                <a:solidFill>
                  <a:schemeClr val="dk1"/>
                </a:solidFill>
                <a:latin typeface="Calibri"/>
                <a:ea typeface="Calibri"/>
                <a:cs typeface="Calibri"/>
                <a:sym typeface="Calibri"/>
              </a:defRPr>
            </a:lvl7pPr>
            <a:lvl8pPr marL="3657600" marR="0" lvl="7" indent="-546100" algn="l" rtl="0">
              <a:spcBef>
                <a:spcPts val="1000"/>
              </a:spcBef>
              <a:spcAft>
                <a:spcPts val="0"/>
              </a:spcAft>
              <a:buClr>
                <a:schemeClr val="dk1"/>
              </a:buClr>
              <a:buSzPts val="5000"/>
              <a:buFont typeface="Arial"/>
              <a:buChar char="•"/>
              <a:defRPr sz="5000" b="0" i="0" u="none" strike="noStrike" cap="none">
                <a:solidFill>
                  <a:schemeClr val="dk1"/>
                </a:solidFill>
                <a:latin typeface="Calibri"/>
                <a:ea typeface="Calibri"/>
                <a:cs typeface="Calibri"/>
                <a:sym typeface="Calibri"/>
              </a:defRPr>
            </a:lvl8pPr>
            <a:lvl9pPr marL="4114800" marR="0" lvl="8" indent="-546100" algn="l" rtl="0">
              <a:spcBef>
                <a:spcPts val="1000"/>
              </a:spcBef>
              <a:spcAft>
                <a:spcPts val="0"/>
              </a:spcAft>
              <a:buClr>
                <a:schemeClr val="dk1"/>
              </a:buClr>
              <a:buSzPts val="5000"/>
              <a:buFont typeface="Arial"/>
              <a:buChar char="•"/>
              <a:defRPr sz="50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dt" idx="10"/>
          </p:nvPr>
        </p:nvSpPr>
        <p:spPr>
          <a:xfrm>
            <a:off x="1519237" y="19891375"/>
            <a:ext cx="7092950" cy="1143000"/>
          </a:xfrm>
          <a:prstGeom prst="rect">
            <a:avLst/>
          </a:prstGeom>
          <a:noFill/>
          <a:ln>
            <a:noFill/>
          </a:ln>
        </p:spPr>
        <p:txBody>
          <a:bodyPr spcFirstLastPara="1" wrap="square" lIns="223275" tIns="111625" rIns="223275" bIns="111625" anchor="ctr" anchorCtr="0">
            <a:noAutofit/>
          </a:bodyPr>
          <a:lstStyle>
            <a:lvl1pPr marR="0" lvl="0" algn="l" rtl="0">
              <a:lnSpc>
                <a:spcPct val="100000"/>
              </a:lnSpc>
              <a:spcBef>
                <a:spcPts val="0"/>
              </a:spcBef>
              <a:spcAft>
                <a:spcPts val="0"/>
              </a:spcAft>
              <a:buSzPts val="1400"/>
              <a:buNone/>
              <a:defRPr sz="31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ftr" idx="11"/>
          </p:nvPr>
        </p:nvSpPr>
        <p:spPr>
          <a:xfrm>
            <a:off x="10385425" y="19891375"/>
            <a:ext cx="9623425" cy="1143000"/>
          </a:xfrm>
          <a:prstGeom prst="rect">
            <a:avLst/>
          </a:prstGeom>
          <a:noFill/>
          <a:ln>
            <a:noFill/>
          </a:ln>
        </p:spPr>
        <p:txBody>
          <a:bodyPr spcFirstLastPara="1" wrap="square" lIns="223275" tIns="111625" rIns="223275" bIns="111625" anchor="ctr" anchorCtr="0">
            <a:noAutofit/>
          </a:bodyPr>
          <a:lstStyle>
            <a:lvl1pPr marR="0" lvl="0" algn="l" rtl="0">
              <a:lnSpc>
                <a:spcPct val="100000"/>
              </a:lnSpc>
              <a:spcBef>
                <a:spcPts val="0"/>
              </a:spcBef>
              <a:spcAft>
                <a:spcPts val="0"/>
              </a:spcAft>
              <a:buSzPts val="1400"/>
              <a:buNone/>
              <a:defRPr sz="44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sldNum" idx="12"/>
          </p:nvPr>
        </p:nvSpPr>
        <p:spPr>
          <a:xfrm>
            <a:off x="21782087" y="19891375"/>
            <a:ext cx="7092950" cy="1143000"/>
          </a:xfrm>
          <a:prstGeom prst="rect">
            <a:avLst/>
          </a:prstGeom>
          <a:noFill/>
          <a:ln>
            <a:noFill/>
          </a:ln>
        </p:spPr>
        <p:txBody>
          <a:bodyPr spcFirstLastPara="1" wrap="square" lIns="223275" tIns="111625" rIns="223275" bIns="111625" anchor="ctr" anchorCtr="0">
            <a:noAutofit/>
          </a:bodyPr>
          <a:lstStyle>
            <a:lvl1pPr marL="0" marR="0" lvl="0" indent="0" algn="r" rtl="0">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2DCDB"/>
        </a:solidFill>
        <a:effectLst/>
      </p:bgPr>
    </p:bg>
    <p:spTree>
      <p:nvGrpSpPr>
        <p:cNvPr id="1" name="Shape 38"/>
        <p:cNvGrpSpPr/>
        <p:nvPr/>
      </p:nvGrpSpPr>
      <p:grpSpPr>
        <a:xfrm>
          <a:off x="0" y="0"/>
          <a:ext cx="0" cy="0"/>
          <a:chOff x="0" y="0"/>
          <a:chExt cx="0" cy="0"/>
        </a:xfrm>
      </p:grpSpPr>
      <p:sp>
        <p:nvSpPr>
          <p:cNvPr id="39" name="Google Shape;39;p5"/>
          <p:cNvSpPr txBox="1"/>
          <p:nvPr/>
        </p:nvSpPr>
        <p:spPr>
          <a:xfrm>
            <a:off x="947737" y="0"/>
            <a:ext cx="28879800" cy="3033712"/>
          </a:xfrm>
          <a:prstGeom prst="rect">
            <a:avLst/>
          </a:prstGeom>
          <a:solidFill>
            <a:schemeClr val="accent1"/>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4400" b="0" i="0" u="none">
              <a:solidFill>
                <a:schemeClr val="dk1"/>
              </a:solidFill>
              <a:latin typeface="Calibri"/>
              <a:ea typeface="Calibri"/>
              <a:cs typeface="Calibri"/>
              <a:sym typeface="Calibri"/>
            </a:endParaRPr>
          </a:p>
        </p:txBody>
      </p:sp>
      <p:sp>
        <p:nvSpPr>
          <p:cNvPr id="40" name="Google Shape;40;p5"/>
          <p:cNvSpPr txBox="1"/>
          <p:nvPr/>
        </p:nvSpPr>
        <p:spPr>
          <a:xfrm>
            <a:off x="947725" y="3576625"/>
            <a:ext cx="6781800" cy="10042745"/>
          </a:xfrm>
          <a:prstGeom prst="rect">
            <a:avLst/>
          </a:prstGeom>
          <a:solidFill>
            <a:schemeClr val="lt1"/>
          </a:solidFill>
          <a:ln w="12700" cap="flat" cmpd="sng">
            <a:solidFill>
              <a:srgbClr val="376092"/>
            </a:solidFill>
            <a:prstDash val="solid"/>
            <a:miter lim="800000"/>
            <a:headEnd type="none" w="sm" len="sm"/>
            <a:tailEnd type="none" w="sm" len="sm"/>
          </a:ln>
        </p:spPr>
        <p:txBody>
          <a:bodyPr spcFirstLastPara="1" wrap="square" lIns="130300" tIns="130300" rIns="130300" bIns="130300" anchor="t" anchorCtr="0">
            <a:spAutoFit/>
          </a:bodyPr>
          <a:lstStyle/>
          <a:p>
            <a:pPr marL="0" lvl="0" indent="0" algn="l" rtl="0">
              <a:spcBef>
                <a:spcPts val="1100"/>
              </a:spcBef>
              <a:spcAft>
                <a:spcPts val="0"/>
              </a:spcAft>
              <a:buClr>
                <a:schemeClr val="dk1"/>
              </a:buClr>
              <a:buSzPts val="1100"/>
              <a:buFont typeface="Arial"/>
              <a:buNone/>
            </a:pPr>
            <a:r>
              <a:rPr lang="en-US" sz="2200" cap="small" dirty="0">
                <a:solidFill>
                  <a:schemeClr val="dk1"/>
                </a:solidFill>
                <a:latin typeface="Times New Roman"/>
                <a:ea typeface="Times New Roman"/>
                <a:cs typeface="Times New Roman"/>
                <a:sym typeface="Times New Roman"/>
              </a:rPr>
              <a:t>this paper discuss about two agile methods for software development process which are extreme programing and scrum .</a:t>
            </a:r>
            <a:r>
              <a:rPr lang="en-US" sz="2200" cap="small" dirty="0">
                <a:solidFill>
                  <a:srgbClr val="100F11"/>
                </a:solidFill>
                <a:latin typeface="Times New Roman"/>
                <a:ea typeface="Times New Roman"/>
                <a:cs typeface="Times New Roman"/>
                <a:sym typeface="Times New Roman"/>
              </a:rPr>
              <a:t>extreme programming </a:t>
            </a:r>
            <a:r>
              <a:rPr lang="en-US" sz="2200" cap="small" dirty="0" smtClean="0">
                <a:solidFill>
                  <a:srgbClr val="100F11"/>
                </a:solidFill>
                <a:latin typeface="Times New Roman"/>
                <a:ea typeface="Times New Roman"/>
                <a:cs typeface="Times New Roman"/>
                <a:sym typeface="Times New Roman"/>
              </a:rPr>
              <a:t>(XP) </a:t>
            </a:r>
            <a:r>
              <a:rPr lang="en-US" sz="2200" cap="small" dirty="0">
                <a:solidFill>
                  <a:srgbClr val="100F11"/>
                </a:solidFill>
                <a:latin typeface="Times New Roman"/>
                <a:ea typeface="Times New Roman"/>
                <a:cs typeface="Times New Roman"/>
                <a:sym typeface="Times New Roman"/>
              </a:rPr>
              <a:t>is a software development methodology that is intended to improve software quality and responsiveness to change</a:t>
            </a:r>
            <a:r>
              <a:rPr lang="en-US" sz="2200" cap="small" dirty="0" smtClean="0">
                <a:solidFill>
                  <a:srgbClr val="201E23"/>
                </a:solidFill>
                <a:latin typeface="Times New Roman"/>
                <a:ea typeface="Times New Roman"/>
                <a:cs typeface="Times New Roman"/>
                <a:sym typeface="Times New Roman"/>
              </a:rPr>
              <a:t>. </a:t>
            </a:r>
            <a:r>
              <a:rPr lang="en-US" sz="2200" cap="small" dirty="0" smtClean="0">
                <a:solidFill>
                  <a:srgbClr val="100F11"/>
                </a:solidFill>
                <a:latin typeface="Times New Roman"/>
                <a:ea typeface="Times New Roman"/>
                <a:cs typeface="Times New Roman"/>
                <a:sym typeface="Times New Roman"/>
              </a:rPr>
              <a:t>scrum </a:t>
            </a:r>
            <a:r>
              <a:rPr lang="en-US" sz="2200" cap="small" dirty="0">
                <a:solidFill>
                  <a:srgbClr val="100F11"/>
                </a:solidFill>
                <a:latin typeface="Times New Roman"/>
                <a:ea typeface="Times New Roman"/>
                <a:cs typeface="Times New Roman"/>
                <a:sym typeface="Times New Roman"/>
              </a:rPr>
              <a:t>was developed to be a flexible alternative to heavyweight project management frameworks like waterfall</a:t>
            </a:r>
            <a:r>
              <a:rPr lang="en-US" sz="2200" cap="small" dirty="0">
                <a:solidFill>
                  <a:srgbClr val="201E23"/>
                </a:solidFill>
                <a:latin typeface="Times New Roman"/>
                <a:ea typeface="Times New Roman"/>
                <a:cs typeface="Times New Roman"/>
                <a:sym typeface="Times New Roman"/>
              </a:rPr>
              <a:t>.in this paper a brief discussion about both the models is carried out and comparison of both the model is carried out to have a better understanding of both the models</a:t>
            </a:r>
            <a:r>
              <a:rPr lang="en-US" sz="2200" cap="small" dirty="0" smtClean="0">
                <a:solidFill>
                  <a:srgbClr val="201E23"/>
                </a:solidFill>
                <a:latin typeface="Times New Roman"/>
                <a:ea typeface="Times New Roman"/>
                <a:cs typeface="Times New Roman"/>
                <a:sym typeface="Times New Roman"/>
              </a:rPr>
              <a:t>. extreme </a:t>
            </a:r>
            <a:r>
              <a:rPr lang="en-US" sz="2200" cap="small" dirty="0">
                <a:solidFill>
                  <a:srgbClr val="201E23"/>
                </a:solidFill>
                <a:latin typeface="Times New Roman"/>
                <a:ea typeface="Times New Roman"/>
                <a:cs typeface="Times New Roman"/>
                <a:sym typeface="Times New Roman"/>
              </a:rPr>
              <a:t>programming is based on a sequence of development practices, including pair </a:t>
            </a:r>
            <a:r>
              <a:rPr lang="en-US" sz="2200" cap="small" dirty="0" smtClean="0">
                <a:solidFill>
                  <a:srgbClr val="201E23"/>
                </a:solidFill>
                <a:latin typeface="Times New Roman"/>
                <a:ea typeface="Times New Roman"/>
                <a:cs typeface="Times New Roman"/>
                <a:sym typeface="Times New Roman"/>
              </a:rPr>
              <a:t>programing</a:t>
            </a:r>
            <a:r>
              <a:rPr lang="en-US" sz="2200" cap="small" dirty="0">
                <a:solidFill>
                  <a:srgbClr val="201E23"/>
                </a:solidFill>
                <a:latin typeface="Times New Roman"/>
                <a:ea typeface="Times New Roman"/>
                <a:cs typeface="Times New Roman"/>
                <a:sym typeface="Times New Roman"/>
              </a:rPr>
              <a:t>, very accurate configuration management, strong customer interaction based on 'system stories, "detailed testing</a:t>
            </a:r>
            <a:r>
              <a:rPr lang="en-US" sz="2200" cap="small" dirty="0" smtClean="0">
                <a:solidFill>
                  <a:srgbClr val="201E23"/>
                </a:solidFill>
                <a:latin typeface="Times New Roman"/>
                <a:ea typeface="Times New Roman"/>
                <a:cs typeface="Times New Roman"/>
                <a:sym typeface="Times New Roman"/>
              </a:rPr>
              <a:t>. there </a:t>
            </a:r>
            <a:r>
              <a:rPr lang="en-US" sz="2200" cap="small" dirty="0">
                <a:solidFill>
                  <a:srgbClr val="201E23"/>
                </a:solidFill>
                <a:latin typeface="Times New Roman"/>
                <a:ea typeface="Times New Roman"/>
                <a:cs typeface="Times New Roman"/>
                <a:sym typeface="Times New Roman"/>
              </a:rPr>
              <a:t>are various frameworks for agile but some can be more complex or overwhelming to agile beginner and so amongst all, scrum provides an easy method to implement agile. scrum is currently the top most technique used in development not only for software but even in the fields of finance, research </a:t>
            </a:r>
            <a:r>
              <a:rPr lang="en-US" sz="2200" cap="small" dirty="0" smtClean="0">
                <a:solidFill>
                  <a:srgbClr val="201E23"/>
                </a:solidFill>
                <a:latin typeface="Times New Roman"/>
                <a:ea typeface="Times New Roman"/>
                <a:cs typeface="Times New Roman"/>
                <a:sym typeface="Times New Roman"/>
              </a:rPr>
              <a:t>etc. software </a:t>
            </a:r>
            <a:r>
              <a:rPr lang="en-US" sz="2200" cap="small" dirty="0">
                <a:solidFill>
                  <a:srgbClr val="201E23"/>
                </a:solidFill>
                <a:latin typeface="Times New Roman"/>
                <a:ea typeface="Times New Roman"/>
                <a:cs typeface="Times New Roman"/>
                <a:sym typeface="Times New Roman"/>
              </a:rPr>
              <a:t>quality is essential to software development projects, from the aspects of the customer, sponsor, development team and quality assurance team.</a:t>
            </a:r>
            <a:endParaRPr sz="2200" cap="small" dirty="0">
              <a:solidFill>
                <a:schemeClr val="dk1"/>
              </a:solidFill>
              <a:latin typeface="Times New Roman"/>
              <a:ea typeface="Times New Roman"/>
              <a:cs typeface="Times New Roman"/>
              <a:sym typeface="Times New Roman"/>
            </a:endParaRPr>
          </a:p>
          <a:p>
            <a:pPr marL="0" marR="0" lvl="0" indent="0" algn="just" rtl="0">
              <a:lnSpc>
                <a:spcPct val="100000"/>
              </a:lnSpc>
              <a:spcBef>
                <a:spcPts val="1000"/>
              </a:spcBef>
              <a:spcAft>
                <a:spcPts val="0"/>
              </a:spcAft>
              <a:buClr>
                <a:schemeClr val="dk1"/>
              </a:buClr>
              <a:buSzPts val="2000"/>
              <a:buFont typeface="Times New Roman"/>
              <a:buNone/>
            </a:pPr>
            <a:endParaRPr sz="2400" dirty="0">
              <a:solidFill>
                <a:schemeClr val="dk1"/>
              </a:solidFill>
              <a:latin typeface="Times New Roman"/>
              <a:ea typeface="Times New Roman"/>
              <a:cs typeface="Times New Roman"/>
              <a:sym typeface="Times New Roman"/>
            </a:endParaRPr>
          </a:p>
        </p:txBody>
      </p:sp>
      <p:sp>
        <p:nvSpPr>
          <p:cNvPr id="41" name="Google Shape;41;p5"/>
          <p:cNvSpPr txBox="1"/>
          <p:nvPr/>
        </p:nvSpPr>
        <p:spPr>
          <a:xfrm>
            <a:off x="973137" y="3130550"/>
            <a:ext cx="6746875" cy="446087"/>
          </a:xfrm>
          <a:prstGeom prst="rect">
            <a:avLst/>
          </a:prstGeom>
          <a:solidFill>
            <a:srgbClr val="376092"/>
          </a:solidFill>
          <a:ln w="12700" cap="flat" cmpd="sng">
            <a:solidFill>
              <a:srgbClr val="385D8A"/>
            </a:solidFill>
            <a:prstDash val="solid"/>
            <a:miter lim="800000"/>
            <a:headEnd type="none" w="sm" len="sm"/>
            <a:tailEnd type="none" w="sm" len="sm"/>
          </a:ln>
        </p:spPr>
        <p:txBody>
          <a:bodyPr spcFirstLastPara="1" wrap="square" lIns="46500" tIns="23250" rIns="46500" bIns="23250" anchor="ctr" anchorCtr="0">
            <a:noAutofit/>
          </a:bodyPr>
          <a:lstStyle/>
          <a:p>
            <a:pPr marL="0" marR="0" lvl="0" indent="0" algn="ctr" rtl="0">
              <a:lnSpc>
                <a:spcPct val="100000"/>
              </a:lnSpc>
              <a:spcBef>
                <a:spcPts val="0"/>
              </a:spcBef>
              <a:spcAft>
                <a:spcPts val="0"/>
              </a:spcAft>
              <a:buClr>
                <a:srgbClr val="EBF1DE"/>
              </a:buClr>
              <a:buSzPts val="2800"/>
              <a:buFont typeface="Calibri"/>
              <a:buNone/>
            </a:pPr>
            <a:r>
              <a:rPr lang="en-US" sz="2800" b="1" i="0" u="none">
                <a:solidFill>
                  <a:srgbClr val="EBF1DE"/>
                </a:solidFill>
                <a:latin typeface="Calibri"/>
                <a:ea typeface="Calibri"/>
                <a:cs typeface="Calibri"/>
                <a:sym typeface="Calibri"/>
              </a:rPr>
              <a:t>Abstract</a:t>
            </a:r>
            <a:endParaRPr/>
          </a:p>
        </p:txBody>
      </p:sp>
      <p:sp>
        <p:nvSpPr>
          <p:cNvPr id="42" name="Google Shape;42;p5"/>
          <p:cNvSpPr txBox="1"/>
          <p:nvPr/>
        </p:nvSpPr>
        <p:spPr>
          <a:xfrm>
            <a:off x="938212" y="13082501"/>
            <a:ext cx="6781800" cy="809625"/>
          </a:xfrm>
          <a:prstGeom prst="rect">
            <a:avLst/>
          </a:prstGeom>
          <a:solidFill>
            <a:srgbClr val="376092"/>
          </a:solidFill>
          <a:ln w="12700" cap="flat" cmpd="sng">
            <a:solidFill>
              <a:srgbClr val="385D8A"/>
            </a:solidFill>
            <a:prstDash val="solid"/>
            <a:miter lim="800000"/>
            <a:headEnd type="none" w="sm" len="sm"/>
            <a:tailEnd type="none" w="sm" len="sm"/>
          </a:ln>
        </p:spPr>
        <p:txBody>
          <a:bodyPr spcFirstLastPara="1" wrap="square" lIns="46500" tIns="23250" rIns="46500" bIns="23250" anchor="ctr" anchorCtr="0">
            <a:noAutofit/>
          </a:bodyPr>
          <a:lstStyle/>
          <a:p>
            <a:pPr marL="0" marR="0" lvl="0" indent="0" algn="ctr" rtl="0">
              <a:lnSpc>
                <a:spcPct val="100000"/>
              </a:lnSpc>
              <a:spcBef>
                <a:spcPts val="0"/>
              </a:spcBef>
              <a:spcAft>
                <a:spcPts val="0"/>
              </a:spcAft>
              <a:buClr>
                <a:srgbClr val="EBF1DE"/>
              </a:buClr>
              <a:buSzPts val="2800"/>
              <a:buFont typeface="Calibri"/>
              <a:buNone/>
            </a:pPr>
            <a:r>
              <a:rPr lang="en-US" sz="2800" b="1" i="0" u="none" dirty="0">
                <a:solidFill>
                  <a:srgbClr val="EBF1DE"/>
                </a:solidFill>
                <a:latin typeface="Calibri"/>
                <a:ea typeface="Calibri"/>
                <a:cs typeface="Calibri"/>
                <a:sym typeface="Calibri"/>
              </a:rPr>
              <a:t>Introduction</a:t>
            </a:r>
            <a:endParaRPr dirty="0"/>
          </a:p>
        </p:txBody>
      </p:sp>
      <p:sp>
        <p:nvSpPr>
          <p:cNvPr id="44" name="Google Shape;44;p5"/>
          <p:cNvSpPr txBox="1"/>
          <p:nvPr/>
        </p:nvSpPr>
        <p:spPr>
          <a:xfrm>
            <a:off x="22911716" y="14455009"/>
            <a:ext cx="6734712" cy="322601"/>
          </a:xfrm>
          <a:prstGeom prst="rect">
            <a:avLst/>
          </a:prstGeom>
          <a:solidFill>
            <a:srgbClr val="376092"/>
          </a:solidFill>
          <a:ln w="12700" cap="flat" cmpd="sng">
            <a:solidFill>
              <a:srgbClr val="385D8A"/>
            </a:solidFill>
            <a:prstDash val="solid"/>
            <a:miter lim="800000"/>
            <a:headEnd type="none" w="sm" len="sm"/>
            <a:tailEnd type="none" w="sm" len="sm"/>
          </a:ln>
        </p:spPr>
        <p:txBody>
          <a:bodyPr spcFirstLastPara="1" wrap="square" lIns="46500" tIns="23250" rIns="46500" bIns="23250" anchor="ctr" anchorCtr="0">
            <a:noAutofit/>
          </a:bodyPr>
          <a:lstStyle/>
          <a:p>
            <a:pPr marL="0" marR="0" lvl="0" indent="0" algn="ctr" rtl="0">
              <a:lnSpc>
                <a:spcPct val="100000"/>
              </a:lnSpc>
              <a:spcBef>
                <a:spcPts val="0"/>
              </a:spcBef>
              <a:spcAft>
                <a:spcPts val="0"/>
              </a:spcAft>
              <a:buClr>
                <a:srgbClr val="EBF1DE"/>
              </a:buClr>
              <a:buSzPts val="2800"/>
              <a:buFont typeface="Calibri"/>
              <a:buNone/>
            </a:pPr>
            <a:r>
              <a:rPr lang="en-US" sz="2800" b="1" i="0" u="none">
                <a:solidFill>
                  <a:srgbClr val="EBF1DE"/>
                </a:solidFill>
                <a:latin typeface="Calibri"/>
                <a:ea typeface="Calibri"/>
                <a:cs typeface="Calibri"/>
                <a:sym typeface="Calibri"/>
              </a:rPr>
              <a:t> References</a:t>
            </a:r>
            <a:endParaRPr/>
          </a:p>
        </p:txBody>
      </p:sp>
      <p:sp>
        <p:nvSpPr>
          <p:cNvPr id="45" name="Google Shape;45;p5"/>
          <p:cNvSpPr txBox="1"/>
          <p:nvPr/>
        </p:nvSpPr>
        <p:spPr>
          <a:xfrm>
            <a:off x="4071937" y="138112"/>
            <a:ext cx="21717000" cy="1966912"/>
          </a:xfrm>
          <a:prstGeom prst="rect">
            <a:avLst/>
          </a:prstGeom>
          <a:solidFill>
            <a:srgbClr val="F2DCDB"/>
          </a:solidFill>
          <a:ln>
            <a:noFill/>
          </a:ln>
        </p:spPr>
        <p:txBody>
          <a:bodyPr spcFirstLastPara="1" wrap="square" lIns="118475" tIns="59225" rIns="118475" bIns="59225" anchor="t" anchorCtr="0">
            <a:spAutoFit/>
          </a:bodyPr>
          <a:lstStyle/>
          <a:p>
            <a:pPr marL="0" marR="0" lvl="0" indent="0" algn="ctr" rtl="0">
              <a:lnSpc>
                <a:spcPct val="100000"/>
              </a:lnSpc>
              <a:spcBef>
                <a:spcPts val="0"/>
              </a:spcBef>
              <a:spcAft>
                <a:spcPts val="0"/>
              </a:spcAft>
              <a:buClr>
                <a:srgbClr val="FF0000"/>
              </a:buClr>
              <a:buSzPts val="4800"/>
              <a:buFont typeface="Calibri"/>
              <a:buNone/>
            </a:pPr>
            <a:r>
              <a:rPr lang="en-US" sz="4800" b="1" i="0" u="none">
                <a:solidFill>
                  <a:srgbClr val="FF0000"/>
                </a:solidFill>
                <a:latin typeface="Calibri"/>
                <a:ea typeface="Calibri"/>
                <a:cs typeface="Calibri"/>
                <a:sym typeface="Calibri"/>
              </a:rPr>
              <a:t>Secure DevOps Life Cycle</a:t>
            </a:r>
            <a:endParaRPr/>
          </a:p>
          <a:p>
            <a:pPr marL="0" marR="0" lvl="0" indent="0" algn="ctr" rtl="0">
              <a:lnSpc>
                <a:spcPct val="100000"/>
              </a:lnSpc>
              <a:spcBef>
                <a:spcPts val="0"/>
              </a:spcBef>
              <a:spcAft>
                <a:spcPts val="0"/>
              </a:spcAft>
              <a:buClr>
                <a:srgbClr val="006600"/>
              </a:buClr>
              <a:buSzPts val="3600"/>
              <a:buFont typeface="Calibri"/>
              <a:buNone/>
            </a:pPr>
            <a:r>
              <a:rPr lang="en-US" sz="3600" b="0" i="0" u="none">
                <a:solidFill>
                  <a:srgbClr val="006600"/>
                </a:solidFill>
                <a:latin typeface="Calibri"/>
                <a:ea typeface="Calibri"/>
                <a:cs typeface="Calibri"/>
                <a:sym typeface="Calibri"/>
              </a:rPr>
              <a:t> Ms. Madhuri  Gedam, Research Scholar, Computer Engineering Dept.,VJTI, Mumbai</a:t>
            </a:r>
            <a:endParaRPr/>
          </a:p>
          <a:p>
            <a:pPr marL="0" marR="0" lvl="0" indent="0" algn="ctr" rtl="0">
              <a:lnSpc>
                <a:spcPct val="100000"/>
              </a:lnSpc>
              <a:spcBef>
                <a:spcPts val="0"/>
              </a:spcBef>
              <a:spcAft>
                <a:spcPts val="0"/>
              </a:spcAft>
              <a:buClr>
                <a:srgbClr val="006600"/>
              </a:buClr>
              <a:buSzPts val="3600"/>
              <a:buFont typeface="Calibri"/>
              <a:buNone/>
            </a:pPr>
            <a:r>
              <a:rPr lang="en-US" sz="3600" b="0" i="0" u="none">
                <a:solidFill>
                  <a:srgbClr val="006600"/>
                </a:solidFill>
                <a:latin typeface="Calibri"/>
                <a:ea typeface="Calibri"/>
                <a:cs typeface="Calibri"/>
                <a:sym typeface="Calibri"/>
              </a:rPr>
              <a:t> Dr. B. B. Meshram, Professor, Computer Engineering Dept.,VJTI, Mumbai</a:t>
            </a:r>
            <a:endParaRPr/>
          </a:p>
        </p:txBody>
      </p:sp>
      <p:pic>
        <p:nvPicPr>
          <p:cNvPr id="46" name="Google Shape;46;p5" descr="C:\Users\lenovo\Desktop\banner-vjti.jpg"/>
          <p:cNvPicPr preferRelativeResize="0"/>
          <p:nvPr/>
        </p:nvPicPr>
        <p:blipFill rotWithShape="1">
          <a:blip r:embed="rId3">
            <a:alphaModFix/>
          </a:blip>
          <a:srcRect r="86949"/>
          <a:stretch/>
        </p:blipFill>
        <p:spPr>
          <a:xfrm>
            <a:off x="1023937" y="138112"/>
            <a:ext cx="3048000" cy="2743200"/>
          </a:xfrm>
          <a:prstGeom prst="rect">
            <a:avLst/>
          </a:prstGeom>
          <a:noFill/>
          <a:ln>
            <a:noFill/>
          </a:ln>
          <a:effectLst>
            <a:outerShdw blurRad="63500" dist="50800" dir="5400000">
              <a:srgbClr val="F2DCDB"/>
            </a:outerShdw>
          </a:effectLst>
        </p:spPr>
      </p:pic>
      <p:sp>
        <p:nvSpPr>
          <p:cNvPr id="47" name="Google Shape;47;p5"/>
          <p:cNvSpPr txBox="1"/>
          <p:nvPr/>
        </p:nvSpPr>
        <p:spPr>
          <a:xfrm>
            <a:off x="25788937" y="152400"/>
            <a:ext cx="3886200" cy="2805112"/>
          </a:xfrm>
          <a:prstGeom prst="rect">
            <a:avLst/>
          </a:prstGeom>
          <a:solidFill>
            <a:srgbClr val="F2DCDB"/>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4400" b="0" i="0" u="none">
              <a:solidFill>
                <a:schemeClr val="dk1"/>
              </a:solidFill>
              <a:latin typeface="Calibri"/>
              <a:ea typeface="Calibri"/>
              <a:cs typeface="Calibri"/>
              <a:sym typeface="Calibri"/>
            </a:endParaRPr>
          </a:p>
        </p:txBody>
      </p:sp>
      <p:sp>
        <p:nvSpPr>
          <p:cNvPr id="48" name="Google Shape;48;p5"/>
          <p:cNvSpPr txBox="1"/>
          <p:nvPr/>
        </p:nvSpPr>
        <p:spPr>
          <a:xfrm>
            <a:off x="26722387" y="1230312"/>
            <a:ext cx="2190750" cy="584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a:solidFill>
                  <a:schemeClr val="dk1"/>
                </a:solidFill>
                <a:latin typeface="Times New Roman"/>
                <a:ea typeface="Times New Roman"/>
                <a:cs typeface="Times New Roman"/>
                <a:sym typeface="Times New Roman"/>
              </a:rPr>
              <a:t>2020</a:t>
            </a:r>
            <a:endParaRPr/>
          </a:p>
        </p:txBody>
      </p:sp>
      <p:sp>
        <p:nvSpPr>
          <p:cNvPr id="49" name="Google Shape;49;p5"/>
          <p:cNvSpPr txBox="1"/>
          <p:nvPr/>
        </p:nvSpPr>
        <p:spPr>
          <a:xfrm>
            <a:off x="25865137" y="2144712"/>
            <a:ext cx="4038600" cy="584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Calibri"/>
              <a:buNone/>
            </a:pPr>
            <a:r>
              <a:rPr lang="en-US" sz="3200" b="1" i="0" u="none">
                <a:solidFill>
                  <a:schemeClr val="dk1"/>
                </a:solidFill>
                <a:latin typeface="Calibri"/>
                <a:ea typeface="Calibri"/>
                <a:cs typeface="Calibri"/>
                <a:sym typeface="Calibri"/>
              </a:rPr>
              <a:t> </a:t>
            </a:r>
            <a:r>
              <a:rPr lang="en-US" sz="2800" b="1" i="0" u="none">
                <a:solidFill>
                  <a:schemeClr val="dk1"/>
                </a:solidFill>
                <a:latin typeface="Times New Roman"/>
                <a:ea typeface="Times New Roman"/>
                <a:cs typeface="Times New Roman"/>
                <a:sym typeface="Times New Roman"/>
              </a:rPr>
              <a:t>Roll No. - 11</a:t>
            </a:r>
            <a:endParaRPr/>
          </a:p>
        </p:txBody>
      </p:sp>
      <p:sp>
        <p:nvSpPr>
          <p:cNvPr id="50" name="Google Shape;50;p5"/>
          <p:cNvSpPr txBox="1"/>
          <p:nvPr/>
        </p:nvSpPr>
        <p:spPr>
          <a:xfrm>
            <a:off x="25865137" y="392112"/>
            <a:ext cx="28956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1" i="0" u="none">
                <a:solidFill>
                  <a:schemeClr val="dk1"/>
                </a:solidFill>
                <a:latin typeface="Times New Roman"/>
                <a:ea typeface="Times New Roman"/>
                <a:cs typeface="Times New Roman"/>
                <a:sym typeface="Times New Roman"/>
              </a:rPr>
              <a:t> Poster No. CE-</a:t>
            </a:r>
            <a:endParaRPr/>
          </a:p>
        </p:txBody>
      </p:sp>
      <p:sp>
        <p:nvSpPr>
          <p:cNvPr id="51" name="Google Shape;51;p5"/>
          <p:cNvSpPr txBox="1"/>
          <p:nvPr/>
        </p:nvSpPr>
        <p:spPr>
          <a:xfrm>
            <a:off x="973012" y="13892126"/>
            <a:ext cx="6747000" cy="6818786"/>
          </a:xfrm>
          <a:prstGeom prst="rect">
            <a:avLst/>
          </a:prstGeom>
          <a:solidFill>
            <a:schemeClr val="lt1"/>
          </a:solidFill>
          <a:ln w="12700" cap="flat" cmpd="sng">
            <a:solidFill>
              <a:srgbClr val="376092"/>
            </a:solidFill>
            <a:prstDash val="solid"/>
            <a:miter lim="800000"/>
            <a:headEnd type="none" w="sm" len="sm"/>
            <a:tailEnd type="none" w="sm" len="sm"/>
          </a:ln>
        </p:spPr>
        <p:txBody>
          <a:bodyPr spcFirstLastPara="1" wrap="square" lIns="130300" tIns="130300" rIns="130300" bIns="130300" anchor="t" anchorCtr="0">
            <a:spAutoFit/>
          </a:bodyPr>
          <a:lstStyle/>
          <a:p>
            <a:pPr lvl="0"/>
            <a:r>
              <a:rPr lang="en-US" sz="2200" dirty="0">
                <a:latin typeface="Times New Roman" panose="02020603050405020304" pitchFamily="18" charset="0"/>
                <a:cs typeface="Times New Roman" panose="02020603050405020304" pitchFamily="18" charset="0"/>
              </a:rPr>
              <a:t>XP consists of 12 related practices and works best for small teams of 5 to 15 developers. Rather than focus on paper-based requirements and design documentation, XP concentrates on producing executable code and automated test drivers. This focus on source code makes XP controversial, leading some to compare it to hacking. We believe this comparison is unjustified because XP highly values simple design, and counters hacking claims by emphasizing refactoring, strong regression </a:t>
            </a:r>
            <a:r>
              <a:rPr lang="en-US" sz="2200" dirty="0" smtClean="0">
                <a:latin typeface="Times New Roman" panose="02020603050405020304" pitchFamily="18" charset="0"/>
                <a:cs typeface="Times New Roman" panose="02020603050405020304" pitchFamily="18" charset="0"/>
              </a:rPr>
              <a:t>testing</a:t>
            </a:r>
            <a:r>
              <a:rPr lang="en-US" sz="2200" dirty="0">
                <a:latin typeface="Times New Roman" panose="02020603050405020304" pitchFamily="18" charset="0"/>
                <a:cs typeface="Times New Roman" panose="02020603050405020304" pitchFamily="18" charset="0"/>
              </a:rPr>
              <a:t>, and continuous code inspections through </a:t>
            </a:r>
            <a:r>
              <a:rPr lang="en-US" sz="2200" dirty="0" smtClean="0">
                <a:latin typeface="Times New Roman" panose="02020603050405020304" pitchFamily="18" charset="0"/>
                <a:cs typeface="Times New Roman" panose="02020603050405020304" pitchFamily="18" charset="0"/>
              </a:rPr>
              <a:t>pair [3]</a:t>
            </a:r>
            <a:r>
              <a:rPr lang="en-US" sz="2200" dirty="0">
                <a:latin typeface="Times New Roman" panose="02020603050405020304" pitchFamily="18" charset="0"/>
                <a:cs typeface="Times New Roman" panose="02020603050405020304" pitchFamily="18" charset="0"/>
              </a:rPr>
              <a:t> Originally, Scrum is proposed for software development. Currently, it is one of most popular and effective ideas and methods for agile project management. It is a kind of iterative and incremental development method, at the same time is the adaptive development process </a:t>
            </a:r>
            <a:r>
              <a:rPr lang="en-US" sz="2200"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The target of Scrum is to deliver software products with as well as high quality after series of defined periods. Here a "defined period" is called a Sprint. The whole development cycle includes demand, analysis, design, iteration and production</a:t>
            </a:r>
            <a:r>
              <a:rPr lang="en-US" sz="2200" dirty="0" smtClean="0">
                <a:latin typeface="Times New Roman" panose="02020603050405020304" pitchFamily="18" charset="0"/>
                <a:cs typeface="Times New Roman" panose="02020603050405020304" pitchFamily="18" charset="0"/>
              </a:rPr>
              <a:t>.[2]</a:t>
            </a:r>
            <a:endParaRPr sz="2200" dirty="0">
              <a:latin typeface="Times New Roman" panose="02020603050405020304" pitchFamily="18" charset="0"/>
              <a:ea typeface="Times New Roman"/>
              <a:cs typeface="Times New Roman" panose="02020603050405020304" pitchFamily="18" charset="0"/>
              <a:sym typeface="Times New Roman"/>
            </a:endParaRPr>
          </a:p>
        </p:txBody>
      </p:sp>
      <p:sp>
        <p:nvSpPr>
          <p:cNvPr id="54" name="Google Shape;54;p5"/>
          <p:cNvSpPr txBox="1"/>
          <p:nvPr/>
        </p:nvSpPr>
        <p:spPr>
          <a:xfrm>
            <a:off x="15558001" y="14472811"/>
            <a:ext cx="7162800" cy="304800"/>
          </a:xfrm>
          <a:prstGeom prst="rect">
            <a:avLst/>
          </a:prstGeom>
          <a:solidFill>
            <a:srgbClr val="376092"/>
          </a:solidFill>
          <a:ln w="12700" cap="flat" cmpd="sng">
            <a:solidFill>
              <a:srgbClr val="385D8A"/>
            </a:solidFill>
            <a:prstDash val="solid"/>
            <a:miter lim="800000"/>
            <a:headEnd type="none" w="sm" len="sm"/>
            <a:tailEnd type="none" w="sm" len="sm"/>
          </a:ln>
        </p:spPr>
        <p:txBody>
          <a:bodyPr spcFirstLastPara="1" wrap="square" lIns="46500" tIns="23250" rIns="46500" bIns="23250" anchor="ctr" anchorCtr="0">
            <a:noAutofit/>
          </a:bodyPr>
          <a:lstStyle/>
          <a:p>
            <a:pPr marL="0" marR="0" lvl="0" indent="0" algn="ctr" rtl="0">
              <a:lnSpc>
                <a:spcPct val="100000"/>
              </a:lnSpc>
              <a:spcBef>
                <a:spcPts val="0"/>
              </a:spcBef>
              <a:spcAft>
                <a:spcPts val="0"/>
              </a:spcAft>
              <a:buClr>
                <a:srgbClr val="EBF1DE"/>
              </a:buClr>
              <a:buSzPts val="2800"/>
              <a:buFont typeface="Calibri"/>
              <a:buNone/>
            </a:pPr>
            <a:r>
              <a:rPr lang="en-US" sz="2800" b="1" i="0" u="none">
                <a:solidFill>
                  <a:srgbClr val="EBF1DE"/>
                </a:solidFill>
                <a:latin typeface="Calibri"/>
                <a:ea typeface="Calibri"/>
                <a:cs typeface="Calibri"/>
                <a:sym typeface="Calibri"/>
              </a:rPr>
              <a:t>Conclusion</a:t>
            </a:r>
            <a:endParaRPr/>
          </a:p>
        </p:txBody>
      </p:sp>
      <p:sp>
        <p:nvSpPr>
          <p:cNvPr id="55" name="Google Shape;55;p5"/>
          <p:cNvSpPr txBox="1"/>
          <p:nvPr/>
        </p:nvSpPr>
        <p:spPr>
          <a:xfrm>
            <a:off x="22899553" y="14816412"/>
            <a:ext cx="6746875" cy="4265612"/>
          </a:xfrm>
          <a:prstGeom prst="rect">
            <a:avLst/>
          </a:prstGeom>
          <a:solidFill>
            <a:schemeClr val="lt1"/>
          </a:solidFill>
          <a:ln w="12700" cap="flat" cmpd="sng">
            <a:solidFill>
              <a:srgbClr val="376092"/>
            </a:solidFill>
            <a:prstDash val="solid"/>
            <a:miter lim="800000"/>
            <a:headEnd type="none" w="sm" len="sm"/>
            <a:tailEnd type="none" w="sm" len="sm"/>
          </a:ln>
        </p:spPr>
        <p:txBody>
          <a:bodyPr spcFirstLastPara="1" wrap="square" lIns="130300" tIns="130300" rIns="130300" bIns="130300" anchor="t" anchorCtr="0">
            <a:spAutoFit/>
          </a:bodyPr>
          <a:lstStyle/>
          <a:p>
            <a:pPr marL="457200" marR="0" lvl="0" indent="-457200" algn="just" rtl="0">
              <a:lnSpc>
                <a:spcPct val="100000"/>
              </a:lnSpc>
              <a:spcBef>
                <a:spcPts val="0"/>
              </a:spcBef>
              <a:spcAft>
                <a:spcPts val="0"/>
              </a:spcAft>
              <a:buClr>
                <a:srgbClr val="000000"/>
              </a:buClr>
              <a:buSzPts val="2000"/>
              <a:buFont typeface="Times New Roman"/>
              <a:buAutoNum type="arabicPeriod"/>
            </a:pPr>
            <a:r>
              <a:rPr lang="en-US" sz="2000" b="0" i="0" u="none" dirty="0" err="1">
                <a:solidFill>
                  <a:srgbClr val="000000"/>
                </a:solidFill>
                <a:latin typeface="Times New Roman"/>
                <a:ea typeface="Times New Roman"/>
                <a:cs typeface="Times New Roman"/>
                <a:sym typeface="Times New Roman"/>
              </a:rPr>
              <a:t>Madhuri</a:t>
            </a:r>
            <a:r>
              <a:rPr lang="en-US" sz="2000" b="0" i="0" u="none" dirty="0">
                <a:solidFill>
                  <a:srgbClr val="000000"/>
                </a:solidFill>
                <a:latin typeface="Times New Roman"/>
                <a:ea typeface="Times New Roman"/>
                <a:cs typeface="Times New Roman"/>
                <a:sym typeface="Times New Roman"/>
              </a:rPr>
              <a:t> N. </a:t>
            </a:r>
            <a:r>
              <a:rPr lang="en-US" sz="2000" b="0" i="0" u="none" dirty="0" err="1">
                <a:solidFill>
                  <a:srgbClr val="000000"/>
                </a:solidFill>
                <a:latin typeface="Times New Roman"/>
                <a:ea typeface="Times New Roman"/>
                <a:cs typeface="Times New Roman"/>
                <a:sym typeface="Times New Roman"/>
              </a:rPr>
              <a:t>Gedam</a:t>
            </a:r>
            <a:r>
              <a:rPr lang="en-US" sz="2000" b="0" i="0" u="none" dirty="0">
                <a:solidFill>
                  <a:srgbClr val="000000"/>
                </a:solidFill>
                <a:latin typeface="Times New Roman"/>
                <a:ea typeface="Times New Roman"/>
                <a:cs typeface="Times New Roman"/>
                <a:sym typeface="Times New Roman"/>
              </a:rPr>
              <a:t>, </a:t>
            </a:r>
            <a:r>
              <a:rPr lang="en-US" sz="2000" b="0" i="0" u="none" dirty="0" err="1">
                <a:solidFill>
                  <a:srgbClr val="000000"/>
                </a:solidFill>
                <a:latin typeface="Times New Roman"/>
                <a:ea typeface="Times New Roman"/>
                <a:cs typeface="Times New Roman"/>
                <a:sym typeface="Times New Roman"/>
              </a:rPr>
              <a:t>Bandu</a:t>
            </a:r>
            <a:r>
              <a:rPr lang="en-US" sz="2000" b="0" i="0" u="none" dirty="0">
                <a:solidFill>
                  <a:srgbClr val="000000"/>
                </a:solidFill>
                <a:latin typeface="Times New Roman"/>
                <a:ea typeface="Times New Roman"/>
                <a:cs typeface="Times New Roman"/>
                <a:sym typeface="Times New Roman"/>
              </a:rPr>
              <a:t> B. </a:t>
            </a:r>
            <a:r>
              <a:rPr lang="en-US" sz="2000" b="0" i="0" u="none" dirty="0" err="1">
                <a:solidFill>
                  <a:srgbClr val="000000"/>
                </a:solidFill>
                <a:latin typeface="Times New Roman"/>
                <a:ea typeface="Times New Roman"/>
                <a:cs typeface="Times New Roman"/>
                <a:sym typeface="Times New Roman"/>
              </a:rPr>
              <a:t>Meshram</a:t>
            </a:r>
            <a:r>
              <a:rPr lang="en-US" sz="2000" b="0" i="0" u="none" dirty="0">
                <a:solidFill>
                  <a:srgbClr val="000000"/>
                </a:solidFill>
                <a:latin typeface="Times New Roman"/>
                <a:ea typeface="Times New Roman"/>
                <a:cs typeface="Times New Roman"/>
                <a:sym typeface="Times New Roman"/>
              </a:rPr>
              <a:t>, "Vulnerabilities &amp; Attacks in SRS for Object-Oriented Software Development,“, WCECS 2019, 22-24 October, 2019, San Francisco, USA, pp94-99 (Scopus indexed paper)</a:t>
            </a:r>
            <a:endParaRPr dirty="0"/>
          </a:p>
          <a:p>
            <a:pPr marL="457200" marR="0" lvl="0" indent="-457200" algn="just" rtl="0">
              <a:lnSpc>
                <a:spcPct val="100000"/>
              </a:lnSpc>
              <a:spcBef>
                <a:spcPts val="0"/>
              </a:spcBef>
              <a:spcAft>
                <a:spcPts val="0"/>
              </a:spcAft>
              <a:buClr>
                <a:srgbClr val="000000"/>
              </a:buClr>
              <a:buSzPts val="2000"/>
              <a:buFont typeface="Times New Roman"/>
              <a:buAutoNum type="arabicPeriod"/>
            </a:pPr>
            <a:r>
              <a:rPr lang="en-US" sz="2000" b="0" i="0" u="none" dirty="0" err="1">
                <a:solidFill>
                  <a:srgbClr val="000000"/>
                </a:solidFill>
                <a:latin typeface="Times New Roman"/>
                <a:ea typeface="Times New Roman"/>
                <a:cs typeface="Times New Roman"/>
                <a:sym typeface="Times New Roman"/>
              </a:rPr>
              <a:t>Madhuri</a:t>
            </a:r>
            <a:r>
              <a:rPr lang="en-US" sz="2000" b="0" i="0" u="none" dirty="0">
                <a:solidFill>
                  <a:srgbClr val="000000"/>
                </a:solidFill>
                <a:latin typeface="Times New Roman"/>
                <a:ea typeface="Times New Roman"/>
                <a:cs typeface="Times New Roman"/>
                <a:sym typeface="Times New Roman"/>
              </a:rPr>
              <a:t> N. </a:t>
            </a:r>
            <a:r>
              <a:rPr lang="en-US" sz="2000" b="0" i="0" u="none" dirty="0" err="1">
                <a:solidFill>
                  <a:srgbClr val="000000"/>
                </a:solidFill>
                <a:latin typeface="Times New Roman"/>
                <a:ea typeface="Times New Roman"/>
                <a:cs typeface="Times New Roman"/>
                <a:sym typeface="Times New Roman"/>
              </a:rPr>
              <a:t>Gedam</a:t>
            </a:r>
            <a:r>
              <a:rPr lang="en-US" sz="2000" b="0" i="0" u="none" dirty="0">
                <a:solidFill>
                  <a:srgbClr val="000000"/>
                </a:solidFill>
                <a:latin typeface="Times New Roman"/>
                <a:ea typeface="Times New Roman"/>
                <a:cs typeface="Times New Roman"/>
                <a:sym typeface="Times New Roman"/>
              </a:rPr>
              <a:t>, </a:t>
            </a:r>
            <a:r>
              <a:rPr lang="en-US" sz="2000" b="0" i="0" u="none" dirty="0" err="1">
                <a:solidFill>
                  <a:srgbClr val="000000"/>
                </a:solidFill>
                <a:latin typeface="Times New Roman"/>
                <a:ea typeface="Times New Roman"/>
                <a:cs typeface="Times New Roman"/>
                <a:sym typeface="Times New Roman"/>
              </a:rPr>
              <a:t>Varshapriya</a:t>
            </a:r>
            <a:r>
              <a:rPr lang="en-US" sz="2000" b="0" i="0" u="none" dirty="0">
                <a:solidFill>
                  <a:srgbClr val="000000"/>
                </a:solidFill>
                <a:latin typeface="Times New Roman"/>
                <a:ea typeface="Times New Roman"/>
                <a:cs typeface="Times New Roman"/>
                <a:sym typeface="Times New Roman"/>
              </a:rPr>
              <a:t> J.N, </a:t>
            </a:r>
            <a:r>
              <a:rPr lang="en-US" sz="2000" b="0" i="0" u="none" dirty="0" err="1">
                <a:solidFill>
                  <a:srgbClr val="000000"/>
                </a:solidFill>
                <a:latin typeface="Times New Roman"/>
                <a:ea typeface="Times New Roman"/>
                <a:cs typeface="Times New Roman"/>
                <a:sym typeface="Times New Roman"/>
              </a:rPr>
              <a:t>Bandu</a:t>
            </a:r>
            <a:r>
              <a:rPr lang="en-US" sz="2000" b="0" i="0" u="none" dirty="0">
                <a:solidFill>
                  <a:srgbClr val="000000"/>
                </a:solidFill>
                <a:latin typeface="Times New Roman"/>
                <a:ea typeface="Times New Roman"/>
                <a:cs typeface="Times New Roman"/>
                <a:sym typeface="Times New Roman"/>
              </a:rPr>
              <a:t> B. </a:t>
            </a:r>
            <a:r>
              <a:rPr lang="en-US" sz="2000" b="0" i="0" u="none" dirty="0" err="1">
                <a:solidFill>
                  <a:srgbClr val="000000"/>
                </a:solidFill>
                <a:latin typeface="Times New Roman"/>
                <a:ea typeface="Times New Roman"/>
                <a:cs typeface="Times New Roman"/>
                <a:sym typeface="Times New Roman"/>
              </a:rPr>
              <a:t>Meshram</a:t>
            </a:r>
            <a:r>
              <a:rPr lang="en-US" sz="2000" b="0" i="0" u="none" dirty="0">
                <a:solidFill>
                  <a:srgbClr val="000000"/>
                </a:solidFill>
                <a:latin typeface="Times New Roman"/>
                <a:ea typeface="Times New Roman"/>
                <a:cs typeface="Times New Roman"/>
                <a:sym typeface="Times New Roman"/>
              </a:rPr>
              <a:t>, "Proposed Secure Content Modeling of Web Software Model," IJETT, NCRIEST - 2019,  Vol. 6, August 2019. (Received Best Paper in a Conference Award)</a:t>
            </a:r>
            <a:endParaRPr dirty="0"/>
          </a:p>
          <a:p>
            <a:pPr marL="457200" marR="0" lvl="0" indent="-457200" algn="just" rtl="0">
              <a:lnSpc>
                <a:spcPct val="100000"/>
              </a:lnSpc>
              <a:spcBef>
                <a:spcPts val="0"/>
              </a:spcBef>
              <a:spcAft>
                <a:spcPts val="0"/>
              </a:spcAft>
              <a:buClr>
                <a:srgbClr val="000000"/>
              </a:buClr>
              <a:buSzPts val="2000"/>
              <a:buFont typeface="Times New Roman"/>
              <a:buAutoNum type="arabicPeriod"/>
            </a:pPr>
            <a:r>
              <a:rPr lang="en-US" sz="2000" b="0" i="0" u="none" dirty="0" err="1">
                <a:solidFill>
                  <a:srgbClr val="000000"/>
                </a:solidFill>
                <a:latin typeface="Times New Roman"/>
                <a:ea typeface="Times New Roman"/>
                <a:cs typeface="Times New Roman"/>
                <a:sym typeface="Times New Roman"/>
              </a:rPr>
              <a:t>Madhuri</a:t>
            </a:r>
            <a:r>
              <a:rPr lang="en-US" sz="2000" b="0" i="0" u="none" dirty="0">
                <a:solidFill>
                  <a:srgbClr val="000000"/>
                </a:solidFill>
                <a:latin typeface="Times New Roman"/>
                <a:ea typeface="Times New Roman"/>
                <a:cs typeface="Times New Roman"/>
                <a:sym typeface="Times New Roman"/>
              </a:rPr>
              <a:t> N. </a:t>
            </a:r>
            <a:r>
              <a:rPr lang="en-US" sz="2000" b="0" i="0" u="none" dirty="0" err="1">
                <a:solidFill>
                  <a:srgbClr val="000000"/>
                </a:solidFill>
                <a:latin typeface="Times New Roman"/>
                <a:ea typeface="Times New Roman"/>
                <a:cs typeface="Times New Roman"/>
                <a:sym typeface="Times New Roman"/>
              </a:rPr>
              <a:t>Gedam</a:t>
            </a:r>
            <a:r>
              <a:rPr lang="en-US" sz="2000" b="0" i="0" u="none" dirty="0">
                <a:solidFill>
                  <a:srgbClr val="000000"/>
                </a:solidFill>
                <a:latin typeface="Times New Roman"/>
                <a:ea typeface="Times New Roman"/>
                <a:cs typeface="Times New Roman"/>
                <a:sym typeface="Times New Roman"/>
              </a:rPr>
              <a:t>, </a:t>
            </a:r>
            <a:r>
              <a:rPr lang="en-US" sz="2000" b="0" i="0" u="none" dirty="0" err="1">
                <a:solidFill>
                  <a:srgbClr val="000000"/>
                </a:solidFill>
                <a:latin typeface="Times New Roman"/>
                <a:ea typeface="Times New Roman"/>
                <a:cs typeface="Times New Roman"/>
                <a:sym typeface="Times New Roman"/>
              </a:rPr>
              <a:t>Varshapriya</a:t>
            </a:r>
            <a:r>
              <a:rPr lang="en-US" sz="2000" b="0" i="0" u="none" dirty="0">
                <a:solidFill>
                  <a:srgbClr val="000000"/>
                </a:solidFill>
                <a:latin typeface="Times New Roman"/>
                <a:ea typeface="Times New Roman"/>
                <a:cs typeface="Times New Roman"/>
                <a:sym typeface="Times New Roman"/>
              </a:rPr>
              <a:t> J.N, </a:t>
            </a:r>
            <a:r>
              <a:rPr lang="en-US" sz="2000" b="0" i="0" u="none" dirty="0" err="1">
                <a:solidFill>
                  <a:srgbClr val="000000"/>
                </a:solidFill>
                <a:latin typeface="Times New Roman"/>
                <a:ea typeface="Times New Roman"/>
                <a:cs typeface="Times New Roman"/>
                <a:sym typeface="Times New Roman"/>
              </a:rPr>
              <a:t>Bandu</a:t>
            </a:r>
            <a:r>
              <a:rPr lang="en-US" sz="2000" b="0" i="0" u="none" dirty="0">
                <a:solidFill>
                  <a:srgbClr val="000000"/>
                </a:solidFill>
                <a:latin typeface="Times New Roman"/>
                <a:ea typeface="Times New Roman"/>
                <a:cs typeface="Times New Roman"/>
                <a:sym typeface="Times New Roman"/>
              </a:rPr>
              <a:t> B. </a:t>
            </a:r>
            <a:r>
              <a:rPr lang="en-US" sz="2000" b="0" i="0" u="none" dirty="0" err="1">
                <a:solidFill>
                  <a:srgbClr val="000000"/>
                </a:solidFill>
                <a:latin typeface="Times New Roman"/>
                <a:ea typeface="Times New Roman"/>
                <a:cs typeface="Times New Roman"/>
                <a:sym typeface="Times New Roman"/>
              </a:rPr>
              <a:t>Meshram</a:t>
            </a:r>
            <a:r>
              <a:rPr lang="en-US" sz="2000" b="0" i="0" u="none" dirty="0">
                <a:solidFill>
                  <a:srgbClr val="000000"/>
                </a:solidFill>
                <a:latin typeface="Times New Roman"/>
                <a:ea typeface="Times New Roman"/>
                <a:cs typeface="Times New Roman"/>
                <a:sym typeface="Times New Roman"/>
              </a:rPr>
              <a:t>, "</a:t>
            </a:r>
            <a:r>
              <a:rPr lang="en-US" sz="2000" b="0" i="0" u="none" dirty="0" err="1">
                <a:solidFill>
                  <a:srgbClr val="000000"/>
                </a:solidFill>
                <a:latin typeface="Times New Roman"/>
                <a:ea typeface="Times New Roman"/>
                <a:cs typeface="Times New Roman"/>
                <a:sym typeface="Times New Roman"/>
              </a:rPr>
              <a:t>Cloud:SaaS</a:t>
            </a:r>
            <a:r>
              <a:rPr lang="en-US" sz="2000" b="0" i="0" u="none" dirty="0">
                <a:solidFill>
                  <a:srgbClr val="000000"/>
                </a:solidFill>
                <a:latin typeface="Times New Roman"/>
                <a:ea typeface="Times New Roman"/>
                <a:cs typeface="Times New Roman"/>
                <a:sym typeface="Times New Roman"/>
              </a:rPr>
              <a:t> Availability," IJETT, NCRIEST - 2019,  Vol. 6, August 2019. </a:t>
            </a:r>
            <a:endParaRPr dirty="0"/>
          </a:p>
          <a:p>
            <a:pPr marL="457200" marR="0" lvl="0" indent="-330200" algn="just" rtl="0">
              <a:lnSpc>
                <a:spcPct val="100000"/>
              </a:lnSpc>
              <a:spcBef>
                <a:spcPts val="0"/>
              </a:spcBef>
              <a:spcAft>
                <a:spcPts val="0"/>
              </a:spcAft>
              <a:buClr>
                <a:schemeClr val="dk1"/>
              </a:buClr>
              <a:buSzPts val="2000"/>
              <a:buFont typeface="Calibri"/>
              <a:buNone/>
            </a:pPr>
            <a:endParaRPr sz="2000" b="0" i="0" u="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0" b="0" i="0" u="none" dirty="0">
              <a:solidFill>
                <a:srgbClr val="000000"/>
              </a:solidFill>
              <a:latin typeface="Times New Roman"/>
              <a:ea typeface="Times New Roman"/>
              <a:cs typeface="Times New Roman"/>
              <a:sym typeface="Times New Roman"/>
            </a:endParaRPr>
          </a:p>
        </p:txBody>
      </p:sp>
      <p:sp>
        <p:nvSpPr>
          <p:cNvPr id="56" name="Google Shape;56;p5"/>
          <p:cNvSpPr txBox="1"/>
          <p:nvPr/>
        </p:nvSpPr>
        <p:spPr>
          <a:xfrm>
            <a:off x="0" y="0"/>
            <a:ext cx="30394275"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4400" b="0" i="0" u="none">
              <a:solidFill>
                <a:schemeClr val="dk1"/>
              </a:solidFill>
              <a:latin typeface="Calibri"/>
              <a:ea typeface="Calibri"/>
              <a:cs typeface="Calibri"/>
              <a:sym typeface="Calibri"/>
            </a:endParaRPr>
          </a:p>
        </p:txBody>
      </p:sp>
      <p:sp>
        <p:nvSpPr>
          <p:cNvPr id="57" name="Google Shape;57;p5"/>
          <p:cNvSpPr txBox="1"/>
          <p:nvPr/>
        </p:nvSpPr>
        <p:spPr>
          <a:xfrm>
            <a:off x="7958137" y="3577626"/>
            <a:ext cx="7391400" cy="3033134"/>
          </a:xfrm>
          <a:prstGeom prst="rect">
            <a:avLst/>
          </a:prstGeom>
          <a:solidFill>
            <a:schemeClr val="lt1"/>
          </a:solidFill>
          <a:ln w="12700" cap="flat" cmpd="sng">
            <a:solidFill>
              <a:srgbClr val="376092"/>
            </a:solidFill>
            <a:prstDash val="solid"/>
            <a:miter lim="800000"/>
            <a:headEnd type="none" w="sm" len="sm"/>
            <a:tailEnd type="none" w="sm" len="sm"/>
          </a:ln>
        </p:spPr>
        <p:txBody>
          <a:bodyPr spcFirstLastPara="1" wrap="square" lIns="130300" tIns="130300" rIns="130300" bIns="130300" anchor="t" anchorCtr="0">
            <a:spAutoFit/>
          </a:bodyPr>
          <a:lstStyle/>
          <a:p>
            <a:pPr lvl="0" algn="just">
              <a:buSzPts val="2000"/>
            </a:pPr>
            <a:r>
              <a:rPr lang="en-US" sz="2000" dirty="0" smtClean="0"/>
              <a:t>Workflow </a:t>
            </a:r>
            <a:r>
              <a:rPr lang="en-US" sz="2000" dirty="0"/>
              <a:t>of scrum consists of close collaboration of scrum team and Master with Product owner over continuous iterations of the evolving software. The scrum process involves a scrum Master, the Product Owner and the scrum Team. The scrum Masters’ main role is to eliminate impediments. The team of scrum is a cross functional one which comprises of developers, testers and other experts of various fields required in development which leads to a </a:t>
            </a:r>
            <a:r>
              <a:rPr lang="en-US" sz="2000" dirty="0" smtClean="0"/>
              <a:t>versatile </a:t>
            </a:r>
            <a:r>
              <a:rPr lang="en-US" sz="2000" dirty="0"/>
              <a:t>and innovative end product that meets the satisfaction of the customer</a:t>
            </a:r>
            <a:r>
              <a:rPr lang="en-US" sz="2000" dirty="0" smtClean="0"/>
              <a:t>.[4]</a:t>
            </a:r>
            <a:endParaRPr dirty="0"/>
          </a:p>
        </p:txBody>
      </p:sp>
      <p:sp>
        <p:nvSpPr>
          <p:cNvPr id="58" name="Google Shape;58;p5"/>
          <p:cNvSpPr txBox="1"/>
          <p:nvPr/>
        </p:nvSpPr>
        <p:spPr>
          <a:xfrm>
            <a:off x="0" y="0"/>
            <a:ext cx="30394275"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4400" b="0" i="0" u="none">
              <a:solidFill>
                <a:schemeClr val="dk1"/>
              </a:solidFill>
              <a:latin typeface="Calibri"/>
              <a:ea typeface="Calibri"/>
              <a:cs typeface="Calibri"/>
              <a:sym typeface="Calibri"/>
            </a:endParaRPr>
          </a:p>
        </p:txBody>
      </p:sp>
      <p:sp>
        <p:nvSpPr>
          <p:cNvPr id="59" name="Google Shape;59;p5"/>
          <p:cNvSpPr txBox="1"/>
          <p:nvPr/>
        </p:nvSpPr>
        <p:spPr>
          <a:xfrm>
            <a:off x="15578137" y="13864098"/>
            <a:ext cx="14097000" cy="569912"/>
          </a:xfrm>
          <a:prstGeom prst="rect">
            <a:avLst/>
          </a:prstGeom>
          <a:solidFill>
            <a:srgbClr val="FFFF99"/>
          </a:solidFill>
          <a:ln w="12700" cap="flat" cmpd="sng">
            <a:solidFill>
              <a:srgbClr val="376092"/>
            </a:solidFill>
            <a:prstDash val="solid"/>
            <a:miter lim="800000"/>
            <a:headEnd type="none" w="sm" len="sm"/>
            <a:tailEnd type="none" w="sm" len="sm"/>
          </a:ln>
        </p:spPr>
        <p:txBody>
          <a:bodyPr spcFirstLastPara="1" wrap="square" lIns="130300" tIns="130300" rIns="130300" bIns="130300" anchor="t" anchorCtr="0">
            <a:spAutoFit/>
          </a:bodyPr>
          <a:lstStyle/>
          <a:p>
            <a:pPr marL="0" marR="0" lvl="0" indent="0" algn="l" rtl="0">
              <a:lnSpc>
                <a:spcPct val="100000"/>
              </a:lnSpc>
              <a:spcBef>
                <a:spcPts val="0"/>
              </a:spcBef>
              <a:spcAft>
                <a:spcPts val="0"/>
              </a:spcAft>
              <a:buClr>
                <a:srgbClr val="000000"/>
              </a:buClr>
              <a:buSzPts val="2000"/>
              <a:buFont typeface="Times New Roman"/>
              <a:buNone/>
            </a:pPr>
            <a:r>
              <a:rPr lang="en-US" sz="2000" b="0" i="0" u="none" dirty="0">
                <a:solidFill>
                  <a:srgbClr val="000000"/>
                </a:solidFill>
                <a:latin typeface="Times New Roman"/>
                <a:ea typeface="Times New Roman"/>
                <a:cs typeface="Times New Roman"/>
                <a:sym typeface="Times New Roman"/>
              </a:rPr>
              <a:t> Figure 2:  </a:t>
            </a:r>
            <a:r>
              <a:rPr lang="en-US" sz="2000" dirty="0" smtClean="0">
                <a:latin typeface="Times New Roman"/>
                <a:ea typeface="Times New Roman"/>
                <a:cs typeface="Times New Roman"/>
                <a:sym typeface="Times New Roman"/>
              </a:rPr>
              <a:t>Extreme Programing Methodology</a:t>
            </a:r>
            <a:endParaRPr dirty="0"/>
          </a:p>
        </p:txBody>
      </p:sp>
      <p:sp>
        <p:nvSpPr>
          <p:cNvPr id="60" name="Google Shape;60;p5"/>
          <p:cNvSpPr txBox="1"/>
          <p:nvPr/>
        </p:nvSpPr>
        <p:spPr>
          <a:xfrm>
            <a:off x="15544189" y="14816412"/>
            <a:ext cx="7162800" cy="6726453"/>
          </a:xfrm>
          <a:prstGeom prst="rect">
            <a:avLst/>
          </a:prstGeom>
          <a:solidFill>
            <a:schemeClr val="lt1"/>
          </a:solidFill>
          <a:ln w="12700" cap="flat" cmpd="sng">
            <a:solidFill>
              <a:srgbClr val="376092"/>
            </a:solidFill>
            <a:prstDash val="solid"/>
            <a:miter lim="800000"/>
            <a:headEnd type="none" w="sm" len="sm"/>
            <a:tailEnd type="none" w="sm" len="sm"/>
          </a:ln>
        </p:spPr>
        <p:txBody>
          <a:bodyPr spcFirstLastPara="1" wrap="square" lIns="130300" tIns="130300" rIns="130300" bIns="130300" anchor="t" anchorCtr="0">
            <a:spAutoFit/>
          </a:bodyPr>
          <a:lstStyle/>
          <a:p>
            <a:pPr lvl="0" algn="just">
              <a:buSzPts val="2000"/>
            </a:pPr>
            <a:r>
              <a:rPr lang="en-US" sz="2200" b="0" i="0" u="none" dirty="0" smtClean="0">
                <a:solidFill>
                  <a:srgbClr val="000000"/>
                </a:solidFill>
                <a:latin typeface="Times New Roman" panose="02020603050405020304" pitchFamily="18" charset="0"/>
                <a:ea typeface="Times New Roman"/>
                <a:cs typeface="Times New Roman" panose="02020603050405020304" pitchFamily="18" charset="0"/>
                <a:sym typeface="Times New Roman"/>
              </a:rPr>
              <a:t>In the following poster a proper </a:t>
            </a:r>
            <a:r>
              <a:rPr lang="en-US" sz="2200" b="0" i="0" u="none" dirty="0" err="1" smtClean="0">
                <a:solidFill>
                  <a:srgbClr val="000000"/>
                </a:solidFill>
                <a:latin typeface="Times New Roman" panose="02020603050405020304" pitchFamily="18" charset="0"/>
                <a:ea typeface="Times New Roman"/>
                <a:cs typeface="Times New Roman" panose="02020603050405020304" pitchFamily="18" charset="0"/>
                <a:sym typeface="Times New Roman"/>
              </a:rPr>
              <a:t>comparision</a:t>
            </a:r>
            <a:r>
              <a:rPr lang="en-US" sz="2200" b="0" i="0" u="none" dirty="0" smtClean="0">
                <a:solidFill>
                  <a:srgbClr val="000000"/>
                </a:solidFill>
                <a:latin typeface="Times New Roman" panose="02020603050405020304" pitchFamily="18" charset="0"/>
                <a:ea typeface="Times New Roman"/>
                <a:cs typeface="Times New Roman" panose="02020603050405020304" pitchFamily="18" charset="0"/>
                <a:sym typeface="Times New Roman"/>
              </a:rPr>
              <a:t> of two agile model was giving the detailed information about the two methodology that includes Scrum and Extreme Programing (XP).</a:t>
            </a: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common theme throughout this discussion has been the </a:t>
            </a:r>
            <a:r>
              <a:rPr lang="en-US" sz="2200" dirty="0" smtClean="0">
                <a:latin typeface="Times New Roman" panose="02020603050405020304" pitchFamily="18" charset="0"/>
                <a:cs typeface="Times New Roman" panose="02020603050405020304" pitchFamily="18" charset="0"/>
              </a:rPr>
              <a:t>teak </a:t>
            </a:r>
            <a:r>
              <a:rPr lang="en-US" sz="2200" dirty="0">
                <a:latin typeface="Times New Roman" panose="02020603050405020304" pitchFamily="18" charset="0"/>
                <a:cs typeface="Times New Roman" panose="02020603050405020304" pitchFamily="18" charset="0"/>
              </a:rPr>
              <a:t>actual experience while implementing the Extreme Programming methodology. The XP paradigm presents an ideal framework within which to complete a software </a:t>
            </a:r>
            <a:r>
              <a:rPr lang="en-US" sz="2200" dirty="0" smtClean="0">
                <a:latin typeface="Times New Roman" panose="02020603050405020304" pitchFamily="18" charset="0"/>
                <a:cs typeface="Times New Roman" panose="02020603050405020304" pitchFamily="18" charset="0"/>
              </a:rPr>
              <a:t>project.</a:t>
            </a:r>
            <a:r>
              <a:rPr lang="en-US" sz="2200" dirty="0">
                <a:latin typeface="Times New Roman" panose="02020603050405020304" pitchFamily="18" charset="0"/>
                <a:cs typeface="Times New Roman" panose="02020603050405020304" pitchFamily="18" charset="0"/>
              </a:rPr>
              <a:t> XP’s 12 core practices are closely related, and implementing only a few will not necessarily bring all potential benefits. For example, you cannot have people modifying the entire code base </a:t>
            </a:r>
            <a:r>
              <a:rPr lang="en-US" sz="2200" dirty="0" smtClean="0">
                <a:latin typeface="Times New Roman" panose="02020603050405020304" pitchFamily="18" charset="0"/>
                <a:cs typeface="Times New Roman" panose="02020603050405020304" pitchFamily="18" charset="0"/>
              </a:rPr>
              <a:t>without </a:t>
            </a:r>
            <a:r>
              <a:rPr lang="en-US" sz="2200" dirty="0">
                <a:latin typeface="Times New Roman" panose="02020603050405020304" pitchFamily="18" charset="0"/>
                <a:cs typeface="Times New Roman" panose="02020603050405020304" pitchFamily="18" charset="0"/>
              </a:rPr>
              <a:t>automated test drivers in place. On the other hand, some practices can be adopted in any case; automated test drivers and continuous integration will help any software development </a:t>
            </a:r>
            <a:r>
              <a:rPr lang="en-US" sz="2200" dirty="0" smtClean="0">
                <a:latin typeface="Times New Roman" panose="02020603050405020304" pitchFamily="18" charset="0"/>
                <a:cs typeface="Times New Roman" panose="02020603050405020304" pitchFamily="18" charset="0"/>
              </a:rPr>
              <a:t>project Scrum </a:t>
            </a:r>
            <a:r>
              <a:rPr lang="en-US" sz="2200" dirty="0">
                <a:latin typeface="Times New Roman" panose="02020603050405020304" pitchFamily="18" charset="0"/>
                <a:cs typeface="Times New Roman" panose="02020603050405020304" pitchFamily="18" charset="0"/>
              </a:rPr>
              <a:t>has the ability to cater to the needs of thousands of projects and can very well be scaled to large amounts. It is the small aspects of its implementation that are having significant issues like lack of automation in </a:t>
            </a:r>
            <a:r>
              <a:rPr lang="en-US" sz="2200" dirty="0" smtClean="0">
                <a:latin typeface="Times New Roman" panose="02020603050405020304" pitchFamily="18" charset="0"/>
                <a:cs typeface="Times New Roman" panose="02020603050405020304" pitchFamily="18" charset="0"/>
              </a:rPr>
              <a:t>workflow and </a:t>
            </a:r>
            <a:r>
              <a:rPr lang="en-US" sz="2200" dirty="0">
                <a:latin typeface="Times New Roman" panose="02020603050405020304" pitchFamily="18" charset="0"/>
                <a:cs typeface="Times New Roman" panose="02020603050405020304" pitchFamily="18" charset="0"/>
              </a:rPr>
              <a:t>testing, better management support and unavailability of experienced team workers.</a:t>
            </a:r>
            <a:endParaRPr sz="2200" dirty="0">
              <a:latin typeface="Times New Roman" panose="02020603050405020304" pitchFamily="18" charset="0"/>
              <a:cs typeface="Times New Roman" panose="02020603050405020304" pitchFamily="18" charset="0"/>
            </a:endParaRPr>
          </a:p>
        </p:txBody>
      </p:sp>
      <p:sp>
        <p:nvSpPr>
          <p:cNvPr id="62" name="Google Shape;62;p5"/>
          <p:cNvSpPr txBox="1"/>
          <p:nvPr/>
        </p:nvSpPr>
        <p:spPr>
          <a:xfrm>
            <a:off x="7958137" y="3112645"/>
            <a:ext cx="7391400" cy="546097"/>
          </a:xfrm>
          <a:prstGeom prst="rect">
            <a:avLst/>
          </a:prstGeom>
          <a:solidFill>
            <a:srgbClr val="376092"/>
          </a:solidFill>
          <a:ln w="12700" cap="flat" cmpd="sng">
            <a:solidFill>
              <a:srgbClr val="385D8A"/>
            </a:solidFill>
            <a:prstDash val="solid"/>
            <a:miter lim="800000"/>
            <a:headEnd type="none" w="sm" len="sm"/>
            <a:tailEnd type="none" w="sm" len="sm"/>
          </a:ln>
        </p:spPr>
        <p:txBody>
          <a:bodyPr spcFirstLastPara="1" wrap="square" lIns="46500" tIns="23250" rIns="46500" bIns="23250" anchor="ctr" anchorCtr="0">
            <a:noAutofit/>
          </a:bodyPr>
          <a:lstStyle/>
          <a:p>
            <a:pPr marL="0" marR="0" lvl="0" indent="0" algn="ctr" rtl="0">
              <a:lnSpc>
                <a:spcPct val="100000"/>
              </a:lnSpc>
              <a:spcBef>
                <a:spcPts val="0"/>
              </a:spcBef>
              <a:spcAft>
                <a:spcPts val="0"/>
              </a:spcAft>
              <a:buClr>
                <a:srgbClr val="EBF1DE"/>
              </a:buClr>
              <a:buSzPts val="2800"/>
              <a:buFont typeface="Calibri"/>
              <a:buNone/>
            </a:pPr>
            <a:r>
              <a:rPr lang="en-US" sz="2800" b="1" i="0" u="none" dirty="0" smtClean="0">
                <a:solidFill>
                  <a:srgbClr val="EBF1DE"/>
                </a:solidFill>
                <a:latin typeface="Calibri"/>
                <a:ea typeface="Calibri"/>
                <a:cs typeface="Calibri"/>
                <a:sym typeface="Calibri"/>
              </a:rPr>
              <a:t>Literature Review</a:t>
            </a:r>
            <a:endParaRPr dirty="0"/>
          </a:p>
        </p:txBody>
      </p:sp>
      <p:sp>
        <p:nvSpPr>
          <p:cNvPr id="66" name="Google Shape;66;p5"/>
          <p:cNvSpPr txBox="1"/>
          <p:nvPr/>
        </p:nvSpPr>
        <p:spPr>
          <a:xfrm>
            <a:off x="15587662" y="3123112"/>
            <a:ext cx="14097000" cy="6695675"/>
          </a:xfrm>
          <a:prstGeom prst="rect">
            <a:avLst/>
          </a:prstGeom>
          <a:solidFill>
            <a:schemeClr val="lt1"/>
          </a:solidFill>
          <a:ln w="12700" cap="flat" cmpd="sng">
            <a:solidFill>
              <a:srgbClr val="376092"/>
            </a:solidFill>
            <a:prstDash val="solid"/>
            <a:miter lim="800000"/>
            <a:headEnd type="none" w="sm" len="sm"/>
            <a:tailEnd type="none" w="sm" len="sm"/>
          </a:ln>
        </p:spPr>
        <p:txBody>
          <a:bodyPr spcFirstLastPara="1" wrap="square" lIns="130300" tIns="130300" rIns="130300" bIns="130300" anchor="t" anchorCtr="0">
            <a:spAutoFit/>
          </a:bodyPr>
          <a:lstStyle/>
          <a:p>
            <a:pPr lvl="0" algn="just">
              <a:buSzPts val="2000"/>
            </a:pPr>
            <a:r>
              <a:rPr lang="en-US" sz="2200" dirty="0" smtClean="0">
                <a:latin typeface="Times New Roman" panose="02020603050405020304" pitchFamily="18" charset="0"/>
                <a:cs typeface="Times New Roman" panose="02020603050405020304" pitchFamily="18" charset="0"/>
              </a:rPr>
              <a:t>XP </a:t>
            </a:r>
            <a:r>
              <a:rPr lang="en-US" sz="2200" dirty="0">
                <a:latin typeface="Times New Roman" panose="02020603050405020304" pitchFamily="18" charset="0"/>
                <a:cs typeface="Times New Roman" panose="02020603050405020304" pitchFamily="18" charset="0"/>
              </a:rPr>
              <a:t>consists of 12 related practices and works best for small teams of 5 to 15 developers. Rather than focus on paper-based requirements and design documentation, XP concentrates on producing executable code and automated test drivers. This focus on source code makes XP controversial, leading some to compare it to hacking. We believe this comparison is unjustified because XP highly values simple design, and counters hacking claims by emphasizing refactoring, strong regression </a:t>
            </a:r>
            <a:r>
              <a:rPr lang="en-US" sz="2200" dirty="0" smtClean="0">
                <a:latin typeface="Times New Roman" panose="02020603050405020304" pitchFamily="18" charset="0"/>
                <a:cs typeface="Times New Roman" panose="02020603050405020304" pitchFamily="18" charset="0"/>
              </a:rPr>
              <a:t>testing</a:t>
            </a:r>
            <a:r>
              <a:rPr lang="en-US" sz="2200" dirty="0">
                <a:latin typeface="Times New Roman" panose="02020603050405020304" pitchFamily="18" charset="0"/>
                <a:cs typeface="Times New Roman" panose="02020603050405020304" pitchFamily="18" charset="0"/>
              </a:rPr>
              <a:t>, and continuous code inspections through pair programming</a:t>
            </a:r>
            <a:r>
              <a:rPr lang="en-US" sz="2200" dirty="0" smtClean="0">
                <a:latin typeface="Times New Roman" panose="02020603050405020304" pitchFamily="18" charset="0"/>
                <a:cs typeface="Times New Roman" panose="02020603050405020304" pitchFamily="18" charset="0"/>
              </a:rPr>
              <a:t>.[3]</a:t>
            </a:r>
          </a:p>
          <a:p>
            <a:pPr lvl="0" algn="just">
              <a:buSzPts val="2000"/>
            </a:pPr>
            <a:r>
              <a:rPr lang="en-US" sz="2200" dirty="0" smtClean="0">
                <a:latin typeface="Times New Roman" panose="02020603050405020304" pitchFamily="18" charset="0"/>
                <a:cs typeface="Times New Roman" panose="02020603050405020304" pitchFamily="18" charset="0"/>
              </a:rPr>
              <a:t>XP practices includes:</a:t>
            </a:r>
          </a:p>
          <a:p>
            <a:pPr lvl="0" algn="just">
              <a:buSzPts val="2000"/>
            </a:pPr>
            <a:r>
              <a:rPr lang="en-US" sz="2200" dirty="0" smtClean="0">
                <a:latin typeface="Times New Roman" panose="02020603050405020304" pitchFamily="18" charset="0"/>
                <a:cs typeface="Times New Roman" panose="02020603050405020304" pitchFamily="18" charset="0"/>
              </a:rPr>
              <a:t>Customer Satisfaction ,On-site customer, Software Quality , Metaphor , Testing , Small releases.</a:t>
            </a:r>
          </a:p>
          <a:p>
            <a:pPr lvl="0" algn="just">
              <a:buSzPts val="2000"/>
            </a:pPr>
            <a:r>
              <a:rPr lang="en-US" sz="2200" dirty="0">
                <a:latin typeface="Times New Roman" panose="02020603050405020304" pitchFamily="18" charset="0"/>
                <a:cs typeface="Times New Roman" panose="02020603050405020304" pitchFamily="18" charset="0"/>
              </a:rPr>
              <a:t>Paired programming is touted as a very useful development practice. This concept encourages developers to code review (each other) all the time and removes some of a </a:t>
            </a:r>
            <a:r>
              <a:rPr lang="en-US" sz="2200" dirty="0" err="1">
                <a:latin typeface="Times New Roman" panose="02020603050405020304" pitchFamily="18" charset="0"/>
                <a:cs typeface="Times New Roman" panose="02020603050405020304" pitchFamily="18" charset="0"/>
              </a:rPr>
              <a:t>programmerk</a:t>
            </a:r>
            <a:r>
              <a:rPr lang="en-US" sz="2200" dirty="0">
                <a:latin typeface="Times New Roman" panose="02020603050405020304" pitchFamily="18" charset="0"/>
                <a:cs typeface="Times New Roman" panose="02020603050405020304" pitchFamily="18" charset="0"/>
              </a:rPr>
              <a:t> bias towards his or her own code. In the case of high algorithmic or information complexity, paired programming helps developers to better understand the project as they design and develop code together. Highly experienced and valuable team members can be paired with new, or inexperienced members. This allows the transfer of knowledge and experience throughout the project team, between pairs. Finally, this socialization process minimizes the need for extensive documentation. Having made the above statements, four months into the project the team discontinued this practice. Team members felt that paired programming was a waste of time. They cited the following reasons: Scheduling between pairs in a university setting was extremely difficult. Unlike industry with a set of common hours, partners’ schedules were never aligned for extensive periods of time. In the event that pairs were programming known or accepted code, like standard data structures and algorithms, there was no sense in having two people. Finally, there were no experienced developers to pair up with and learn from</a:t>
            </a:r>
            <a:r>
              <a:rPr lang="en-US" sz="2200" dirty="0" smtClean="0">
                <a:latin typeface="Times New Roman" panose="02020603050405020304" pitchFamily="18" charset="0"/>
                <a:cs typeface="Times New Roman" panose="02020603050405020304" pitchFamily="18" charset="0"/>
              </a:rPr>
              <a:t>.[3]</a:t>
            </a:r>
          </a:p>
          <a:p>
            <a:pPr lvl="0" algn="just">
              <a:buSzPts val="2000"/>
            </a:pPr>
            <a:endParaRPr sz="2200" dirty="0">
              <a:latin typeface="Times New Roman" panose="02020603050405020304" pitchFamily="18" charset="0"/>
              <a:cs typeface="Times New Roman" panose="02020603050405020304" pitchFamily="18" charset="0"/>
            </a:endParaRPr>
          </a:p>
        </p:txBody>
      </p:sp>
      <p:sp>
        <p:nvSpPr>
          <p:cNvPr id="69" name="Google Shape;69;p5"/>
          <p:cNvSpPr txBox="1"/>
          <p:nvPr/>
        </p:nvSpPr>
        <p:spPr>
          <a:xfrm>
            <a:off x="7958137" y="10954131"/>
            <a:ext cx="7391400" cy="381000"/>
          </a:xfrm>
          <a:prstGeom prst="rect">
            <a:avLst/>
          </a:prstGeom>
          <a:solidFill>
            <a:srgbClr val="FFFF99"/>
          </a:solidFill>
          <a:ln w="12700" cap="flat" cmpd="sng">
            <a:solidFill>
              <a:srgbClr val="385D8A"/>
            </a:solidFill>
            <a:prstDash val="solid"/>
            <a:miter lim="800000"/>
            <a:headEnd type="none" w="sm" len="sm"/>
            <a:tailEnd type="none" w="sm" len="sm"/>
          </a:ln>
        </p:spPr>
        <p:txBody>
          <a:bodyPr spcFirstLastPara="1" wrap="square" lIns="46500" tIns="23250" rIns="46500" bIns="23250" anchor="ctr" anchorCtr="0">
            <a:noAutofit/>
          </a:bodyPr>
          <a:lstStyle/>
          <a:p>
            <a:pPr marL="0" marR="0" lvl="0" indent="0" algn="just" rtl="0">
              <a:lnSpc>
                <a:spcPct val="100000"/>
              </a:lnSpc>
              <a:spcBef>
                <a:spcPts val="0"/>
              </a:spcBef>
              <a:spcAft>
                <a:spcPts val="0"/>
              </a:spcAft>
              <a:buClr>
                <a:srgbClr val="000000"/>
              </a:buClr>
              <a:buSzPts val="2000"/>
              <a:buFont typeface="Times New Roman"/>
              <a:buNone/>
            </a:pPr>
            <a:r>
              <a:rPr lang="en-US" sz="2000" b="0" i="0" u="none" dirty="0">
                <a:solidFill>
                  <a:srgbClr val="000000"/>
                </a:solidFill>
                <a:latin typeface="Times New Roman"/>
                <a:ea typeface="Times New Roman"/>
                <a:cs typeface="Times New Roman"/>
                <a:sym typeface="Times New Roman"/>
              </a:rPr>
              <a:t>Figure </a:t>
            </a:r>
            <a:r>
              <a:rPr lang="en-US" sz="2000" b="0" i="0" u="none" dirty="0" smtClean="0">
                <a:solidFill>
                  <a:srgbClr val="000000"/>
                </a:solidFill>
                <a:latin typeface="Times New Roman"/>
                <a:ea typeface="Times New Roman"/>
                <a:cs typeface="Times New Roman"/>
                <a:sym typeface="Times New Roman"/>
              </a:rPr>
              <a:t>1:Scrum Cycle</a:t>
            </a:r>
            <a:endParaRPr dirty="0"/>
          </a:p>
        </p:txBody>
      </p:sp>
      <p:sp>
        <p:nvSpPr>
          <p:cNvPr id="70" name="Google Shape;70;p5"/>
          <p:cNvSpPr txBox="1"/>
          <p:nvPr/>
        </p:nvSpPr>
        <p:spPr>
          <a:xfrm>
            <a:off x="7948063" y="11335131"/>
            <a:ext cx="7391400" cy="9742663"/>
          </a:xfrm>
          <a:prstGeom prst="rect">
            <a:avLst/>
          </a:prstGeom>
          <a:solidFill>
            <a:schemeClr val="lt1"/>
          </a:solidFill>
          <a:ln w="12700" cap="flat" cmpd="sng">
            <a:solidFill>
              <a:srgbClr val="376092"/>
            </a:solidFill>
            <a:prstDash val="solid"/>
            <a:miter lim="800000"/>
            <a:headEnd type="none" w="sm" len="sm"/>
            <a:tailEnd type="none" w="sm" len="sm"/>
          </a:ln>
        </p:spPr>
        <p:txBody>
          <a:bodyPr spcFirstLastPara="1" wrap="square" lIns="130300" tIns="130300" rIns="130300" bIns="130300" anchor="t" anchorCtr="0">
            <a:spAutoFit/>
          </a:bodyPr>
          <a:lstStyle/>
          <a:p>
            <a:pPr lvl="0" algn="just">
              <a:buSzPts val="2000"/>
            </a:pPr>
            <a:r>
              <a:rPr lang="en-US" sz="2200" dirty="0">
                <a:latin typeface="Times New Roman" panose="02020603050405020304" pitchFamily="18" charset="0"/>
                <a:cs typeface="Times New Roman" panose="02020603050405020304" pitchFamily="18" charset="0"/>
              </a:rPr>
              <a:t>A sprint is the smallest block of scrum which has a small team that works on assigned task. It lasts for 1 to 3 weeks. The task for a sprint is decided by a sprint backlog. Sprint backlog is a documentation of all the requirements for current sprint to be worked </a:t>
            </a:r>
            <a:r>
              <a:rPr lang="en-US" sz="2200" dirty="0" err="1" smtClean="0">
                <a:latin typeface="Times New Roman" panose="02020603050405020304" pitchFamily="18" charset="0"/>
                <a:cs typeface="Times New Roman" panose="02020603050405020304" pitchFamily="18" charset="0"/>
              </a:rPr>
              <a:t>on.The</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product backlog is a roster of requirements which are determined by the product owner and are called user stories. It is broken up into sprint backlogs followed by sprint planning which includes methods to get a sprint done. At the end of each day a daily scrum takes place aimed at progress of the task assigned for the </a:t>
            </a:r>
            <a:r>
              <a:rPr lang="en-US" sz="2200" dirty="0" smtClean="0">
                <a:latin typeface="Times New Roman" panose="02020603050405020304" pitchFamily="18" charset="0"/>
                <a:cs typeface="Times New Roman" panose="02020603050405020304" pitchFamily="18" charset="0"/>
              </a:rPr>
              <a:t>day. </a:t>
            </a:r>
            <a:r>
              <a:rPr lang="en-US" sz="2200" dirty="0">
                <a:latin typeface="Times New Roman" panose="02020603050405020304" pitchFamily="18" charset="0"/>
                <a:cs typeface="Times New Roman" panose="02020603050405020304" pitchFamily="18" charset="0"/>
              </a:rPr>
              <a:t>The aim of each sprint is to deliver a potentially shippable product. At the end of the each sprint there is sprint review that takes place with the product owner to demonstrate the shippable product increment</a:t>
            </a:r>
            <a:r>
              <a:rPr lang="en-US" sz="2200"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Scrum focuses on productivity through communication and planning that provide freedom to teams for discovering ways to engineer solutions. It also provides a more efficient process in case a fundamental shift is required. Also, scrum is best suited for teams that can concentrate entirely on the development of the project or a product in </a:t>
            </a:r>
            <a:r>
              <a:rPr lang="en-US" sz="2200" dirty="0" smtClean="0">
                <a:latin typeface="Times New Roman" panose="02020603050405020304" pitchFamily="18" charset="0"/>
                <a:cs typeface="Times New Roman" panose="02020603050405020304" pitchFamily="18" charset="0"/>
              </a:rPr>
              <a:t>hand. </a:t>
            </a:r>
            <a:r>
              <a:rPr lang="en-US" sz="2200" dirty="0">
                <a:latin typeface="Times New Roman" panose="02020603050405020304" pitchFamily="18" charset="0"/>
                <a:cs typeface="Times New Roman" panose="02020603050405020304" pitchFamily="18" charset="0"/>
              </a:rPr>
              <a:t>Some of the other advantages include lowering of cost due to constant communication and increase in quality by ensuring that all teams are aware of problems and changes. </a:t>
            </a:r>
            <a:r>
              <a:rPr lang="en-US" sz="2200" dirty="0" smtClean="0">
                <a:latin typeface="Times New Roman" panose="02020603050405020304" pitchFamily="18" charset="0"/>
                <a:cs typeface="Times New Roman" panose="02020603050405020304" pitchFamily="18" charset="0"/>
              </a:rPr>
              <a:t>[4].Flexibly </a:t>
            </a:r>
            <a:r>
              <a:rPr lang="en-US" sz="2200" dirty="0">
                <a:latin typeface="Times New Roman" panose="02020603050405020304" pitchFamily="18" charset="0"/>
                <a:cs typeface="Times New Roman" panose="02020603050405020304" pitchFamily="18" charset="0"/>
              </a:rPr>
              <a:t>combination of design methods is one of effective tools for rapid design. During the stage of concept design, different design methods are selected to use for different products. Design efficiency and quality are closely related to combination of selected methods. Scrum is the agile method driven by demand, which is suitable for industrial design practice of </a:t>
            </a:r>
            <a:r>
              <a:rPr lang="en-US" sz="2200" dirty="0" smtClean="0">
                <a:latin typeface="Times New Roman" panose="02020603050405020304" pitchFamily="18" charset="0"/>
                <a:cs typeface="Times New Roman" panose="02020603050405020304" pitchFamily="18" charset="0"/>
              </a:rPr>
              <a:t>creativity[3]</a:t>
            </a:r>
            <a:endParaRPr sz="2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stretch>
            <a:fillRect/>
          </a:stretch>
        </p:blipFill>
        <p:spPr>
          <a:xfrm>
            <a:off x="7958137" y="6654982"/>
            <a:ext cx="7391400" cy="4372585"/>
          </a:xfrm>
          <a:prstGeom prst="rect">
            <a:avLst/>
          </a:prstGeom>
        </p:spPr>
      </p:pic>
      <p:pic>
        <p:nvPicPr>
          <p:cNvPr id="3" name="Picture 2"/>
          <p:cNvPicPr>
            <a:picLocks noChangeAspect="1"/>
          </p:cNvPicPr>
          <p:nvPr/>
        </p:nvPicPr>
        <p:blipFill>
          <a:blip r:embed="rId5"/>
          <a:stretch>
            <a:fillRect/>
          </a:stretch>
        </p:blipFill>
        <p:spPr>
          <a:xfrm>
            <a:off x="15558001" y="9869142"/>
            <a:ext cx="14097000" cy="3962953"/>
          </a:xfrm>
          <a:prstGeom prst="rect">
            <a:avLst/>
          </a:prstGeom>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1489</Words>
  <Application>Microsoft Office PowerPoint</Application>
  <PresentationFormat>Custom</PresentationFormat>
  <Paragraphs>26</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Calibri</vt:lpstr>
      <vt:lpstr>Times New Roman</vt:lpstr>
      <vt:lpstr>1_Office Theme</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LENOVO</cp:lastModifiedBy>
  <cp:revision>6</cp:revision>
  <dcterms:modified xsi:type="dcterms:W3CDTF">2022-09-28T18:40:05Z</dcterms:modified>
</cp:coreProperties>
</file>