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N1m00t2jjtlSqauLJ1JJiwEps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1DA722-5FDB-4E29-A7F5-204EE8F09E03}">
  <a:tblStyle styleId="{851DA722-5FDB-4E29-A7F5-204EE8F09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c6864a40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ec6864a40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ec6864a40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cec6864a40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c6864a40_3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cec6864a40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834a5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cf834a5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ec6864a4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cec6864a4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a260d4c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a260d4c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e768d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6e768d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ec6864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cec6864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ec6864a4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cec6864a4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c6864a4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ec6864a4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ec6864a40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cec6864a4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766a9bf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766a9bf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ec6864a40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ec6864a40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6623d2781_1_1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16623d2781_1_1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16623d2781_1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6623d2781_1_18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16623d2781_1_18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16623d2781_1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16623d2781_1_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6623d2781_1_1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16623d2781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16623d2781_1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16623d2781_1_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16623d2781_1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6623d2781_1_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16623d2781_1_1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16623d2781_1_1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16623d2781_1_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6623d2781_1_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16623d2781_1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6623d2781_1_1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16623d2781_1_1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16623d2781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16623d2781_1_1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16623d2781_1_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6623d2781_1_17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116623d2781_1_1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16623d2781_1_17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16623d2781_1_17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116623d2781_1_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6623d2781_1_1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16623d2781_1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16623d2781_1_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116623d2781_1_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116623d2781_1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AbW-qCEEzMqthUGYElxWEK2p1uxakR20/view" TargetMode="External"/><Relationship Id="rId4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FFDMzbrEXaE" TargetMode="External"/><Relationship Id="rId4" Type="http://schemas.openxmlformats.org/officeDocument/2006/relationships/hyperlink" Target="https://www.javatpoint.com/shift-operators-in-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90625"/>
            <a:ext cx="88392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c6864a40_3_52"/>
          <p:cNvSpPr txBox="1"/>
          <p:nvPr>
            <p:ph idx="1" type="body"/>
          </p:nvPr>
        </p:nvSpPr>
        <p:spPr>
          <a:xfrm>
            <a:off x="311700" y="243275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Binary to Hexadecimal</a:t>
            </a:r>
            <a:endParaRPr/>
          </a:p>
        </p:txBody>
      </p:sp>
      <p:sp>
        <p:nvSpPr>
          <p:cNvPr id="150" name="Google Shape;150;gcec6864a40_3_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gcec6864a40_3_52"/>
          <p:cNvSpPr txBox="1"/>
          <p:nvPr/>
        </p:nvSpPr>
        <p:spPr>
          <a:xfrm>
            <a:off x="311700" y="929175"/>
            <a:ext cx="28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(11111111)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(FF)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52" name="Google Shape;152;gcec6864a40_3_52"/>
          <p:cNvGrpSpPr/>
          <p:nvPr/>
        </p:nvGrpSpPr>
        <p:grpSpPr>
          <a:xfrm>
            <a:off x="311700" y="1427950"/>
            <a:ext cx="1146900" cy="1477500"/>
            <a:chOff x="311700" y="1427950"/>
            <a:chExt cx="1146900" cy="1477500"/>
          </a:xfrm>
        </p:grpSpPr>
        <p:sp>
          <p:nvSpPr>
            <p:cNvPr id="153" name="Google Shape;153;gcec6864a40_3_52"/>
            <p:cNvSpPr txBox="1"/>
            <p:nvPr/>
          </p:nvSpPr>
          <p:spPr>
            <a:xfrm>
              <a:off x="311700" y="1427950"/>
              <a:ext cx="11469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1111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1111</a:t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F	   F</a:t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gcec6864a40_3_52"/>
            <p:cNvCxnSpPr/>
            <p:nvPr/>
          </p:nvCxnSpPr>
          <p:spPr>
            <a:xfrm>
              <a:off x="551425" y="1779975"/>
              <a:ext cx="6900" cy="5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" name="Google Shape;155;gcec6864a40_3_52"/>
            <p:cNvCxnSpPr/>
            <p:nvPr/>
          </p:nvCxnSpPr>
          <p:spPr>
            <a:xfrm>
              <a:off x="1055075" y="1765450"/>
              <a:ext cx="6900" cy="5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56" name="Google Shape;156;gcec6864a40_3_52"/>
          <p:cNvGrpSpPr/>
          <p:nvPr/>
        </p:nvGrpSpPr>
        <p:grpSpPr>
          <a:xfrm>
            <a:off x="311700" y="3333150"/>
            <a:ext cx="1146900" cy="1477500"/>
            <a:chOff x="311700" y="3333150"/>
            <a:chExt cx="1146900" cy="1477500"/>
          </a:xfrm>
        </p:grpSpPr>
        <p:sp>
          <p:nvSpPr>
            <p:cNvPr id="157" name="Google Shape;157;gcec6864a40_3_52"/>
            <p:cNvSpPr txBox="1"/>
            <p:nvPr/>
          </p:nvSpPr>
          <p:spPr>
            <a:xfrm>
              <a:off x="311700" y="3333150"/>
              <a:ext cx="11469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" sz="1400" u="sng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1	   1</a:t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gcec6864a40_3_52"/>
            <p:cNvCxnSpPr/>
            <p:nvPr/>
          </p:nvCxnSpPr>
          <p:spPr>
            <a:xfrm>
              <a:off x="551425" y="3666225"/>
              <a:ext cx="6900" cy="5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9" name="Google Shape;159;gcec6864a40_3_52"/>
            <p:cNvCxnSpPr/>
            <p:nvPr/>
          </p:nvCxnSpPr>
          <p:spPr>
            <a:xfrm>
              <a:off x="1055075" y="3666225"/>
              <a:ext cx="6900" cy="57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60" name="Google Shape;160;gcec6864a40_3_52"/>
          <p:cNvSpPr txBox="1"/>
          <p:nvPr/>
        </p:nvSpPr>
        <p:spPr>
          <a:xfrm>
            <a:off x="311700" y="2838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(10001)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(11)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cec6864a40_3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50" y="970575"/>
            <a:ext cx="4292300" cy="403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cec6864a40_3_52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ec6864a40_3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gcec6864a40_3_40"/>
          <p:cNvSpPr txBox="1"/>
          <p:nvPr/>
        </p:nvSpPr>
        <p:spPr>
          <a:xfrm>
            <a:off x="1322975" y="1200338"/>
            <a:ext cx="815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(111)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 ( 1 x 2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( 1 x 2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 + ( 1 x 2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4+2+1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(7)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baseline="-2500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cec6864a40_3_4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0" name="Google Shape;170;gcec6864a40_3_40"/>
          <p:cNvSpPr txBox="1"/>
          <p:nvPr/>
        </p:nvSpPr>
        <p:spPr>
          <a:xfrm>
            <a:off x="1322975" y="2910600"/>
            <a:ext cx="4059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Division			Remainder (R)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14 / 2 = 7				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 / 2 = 3				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/ 2 = 1				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 / 2 = 0				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cec6864a40_3_40"/>
          <p:cNvSpPr txBox="1"/>
          <p:nvPr/>
        </p:nvSpPr>
        <p:spPr>
          <a:xfrm>
            <a:off x="284700" y="343300"/>
            <a:ext cx="47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Binary To Decimal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gcec6864a40_3_40"/>
          <p:cNvSpPr txBox="1"/>
          <p:nvPr/>
        </p:nvSpPr>
        <p:spPr>
          <a:xfrm>
            <a:off x="340650" y="2059375"/>
            <a:ext cx="23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Decimal To Binary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gcec6864a40_3_40"/>
          <p:cNvSpPr txBox="1"/>
          <p:nvPr/>
        </p:nvSpPr>
        <p:spPr>
          <a:xfrm>
            <a:off x="380700" y="772425"/>
            <a:ext cx="1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111) 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= ( x )</a:t>
            </a:r>
            <a:r>
              <a:rPr baseline="-25000" lang="en">
                <a:solidFill>
                  <a:schemeClr val="dk1"/>
                </a:solidFill>
              </a:rPr>
              <a:t>10    </a:t>
            </a:r>
            <a:endParaRPr baseline="-25000">
              <a:solidFill>
                <a:schemeClr val="dk1"/>
              </a:solidFill>
            </a:endParaRPr>
          </a:p>
        </p:txBody>
      </p:sp>
      <p:sp>
        <p:nvSpPr>
          <p:cNvPr id="174" name="Google Shape;174;gcec6864a40_3_40"/>
          <p:cNvSpPr txBox="1"/>
          <p:nvPr/>
        </p:nvSpPr>
        <p:spPr>
          <a:xfrm>
            <a:off x="340650" y="2510400"/>
            <a:ext cx="19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</a:t>
            </a:r>
            <a:r>
              <a:rPr lang="en">
                <a:solidFill>
                  <a:schemeClr val="dk1"/>
                </a:solidFill>
              </a:rPr>
              <a:t>14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baseline="-25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= ( x )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gcec6864a40_3_40"/>
          <p:cNvSpPr txBox="1"/>
          <p:nvPr/>
        </p:nvSpPr>
        <p:spPr>
          <a:xfrm>
            <a:off x="5424125" y="4309150"/>
            <a:ext cx="273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(14)</a:t>
            </a:r>
            <a:r>
              <a:rPr baseline="-25000" lang="en">
                <a:solidFill>
                  <a:schemeClr val="dk1"/>
                </a:solidFill>
              </a:rPr>
              <a:t>10</a:t>
            </a:r>
            <a:r>
              <a:rPr lang="en">
                <a:solidFill>
                  <a:schemeClr val="dk1"/>
                </a:solidFill>
              </a:rPr>
              <a:t> = ( 1110)</a:t>
            </a:r>
            <a:r>
              <a:rPr baseline="-25000" lang="en">
                <a:solidFill>
                  <a:schemeClr val="dk1"/>
                </a:solidFill>
              </a:rPr>
              <a:t>2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ec6864a40_3_74"/>
          <p:cNvSpPr txBox="1"/>
          <p:nvPr>
            <p:ph type="title"/>
          </p:nvPr>
        </p:nvSpPr>
        <p:spPr>
          <a:xfrm>
            <a:off x="4149550" y="118175"/>
            <a:ext cx="29274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Left shift Operator</a:t>
            </a:r>
            <a:endParaRPr sz="1800"/>
          </a:p>
        </p:txBody>
      </p:sp>
      <p:sp>
        <p:nvSpPr>
          <p:cNvPr id="181" name="Google Shape;181;gcec6864a40_3_74"/>
          <p:cNvSpPr txBox="1"/>
          <p:nvPr>
            <p:ph idx="1" type="body"/>
          </p:nvPr>
        </p:nvSpPr>
        <p:spPr>
          <a:xfrm>
            <a:off x="207450" y="118175"/>
            <a:ext cx="3629400" cy="4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3 </a:t>
            </a:r>
            <a:r>
              <a:rPr lang="en" sz="1400">
                <a:solidFill>
                  <a:schemeClr val="dk1"/>
                </a:solidFill>
              </a:rPr>
              <a:t>: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Blink all the LEDs one by one starting from the right hand side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cec6864a40_3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gcec6864a40_3_74"/>
          <p:cNvSpPr txBox="1"/>
          <p:nvPr/>
        </p:nvSpPr>
        <p:spPr>
          <a:xfrm>
            <a:off x="4149550" y="549100"/>
            <a:ext cx="3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syntax: var &lt;&lt; 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gcec6864a40_3_74"/>
          <p:cNvSpPr txBox="1"/>
          <p:nvPr/>
        </p:nvSpPr>
        <p:spPr>
          <a:xfrm>
            <a:off x="4149550" y="949300"/>
            <a:ext cx="43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= 00000010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1. var = var &lt;&lt; 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explanation:	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000010 -&gt; 000010</a:t>
            </a:r>
            <a:r>
              <a:rPr b="0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stored at var is: 00001000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cec6864a40_3_74"/>
          <p:cNvSpPr txBox="1"/>
          <p:nvPr/>
        </p:nvSpPr>
        <p:spPr>
          <a:xfrm>
            <a:off x="4229500" y="2913000"/>
            <a:ext cx="432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2. var = 11111111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= var &lt;&lt; 2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cec6864a40_3_7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7" name="Google Shape;187;gcec6864a40_3_74"/>
          <p:cNvSpPr txBox="1"/>
          <p:nvPr/>
        </p:nvSpPr>
        <p:spPr>
          <a:xfrm>
            <a:off x="4149550" y="3799400"/>
            <a:ext cx="41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explanation: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11</a:t>
            </a:r>
            <a:r>
              <a:rPr lang="en">
                <a:solidFill>
                  <a:schemeClr val="dk1"/>
                </a:solidFill>
              </a:rPr>
              <a:t>111111 -&gt; 111111</a:t>
            </a:r>
            <a:r>
              <a:rPr lang="en" u="sng">
                <a:solidFill>
                  <a:schemeClr val="dk1"/>
                </a:solidFill>
              </a:rPr>
              <a:t>00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Value stored at var is: 11111100</a:t>
            </a:r>
            <a:endParaRPr/>
          </a:p>
        </p:txBody>
      </p:sp>
      <p:pic>
        <p:nvPicPr>
          <p:cNvPr id="188" name="Google Shape;188;gcec6864a40_3_74"/>
          <p:cNvPicPr preferRelativeResize="0"/>
          <p:nvPr/>
        </p:nvPicPr>
        <p:blipFill rotWithShape="1">
          <a:blip r:embed="rId4">
            <a:alphaModFix/>
          </a:blip>
          <a:srcRect b="26946" l="3470" r="4719" t="22844"/>
          <a:stretch/>
        </p:blipFill>
        <p:spPr>
          <a:xfrm>
            <a:off x="315150" y="3228212"/>
            <a:ext cx="3414000" cy="12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ec6864a40_3_74"/>
          <p:cNvSpPr txBox="1"/>
          <p:nvPr/>
        </p:nvSpPr>
        <p:spPr>
          <a:xfrm>
            <a:off x="315150" y="772225"/>
            <a:ext cx="3294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0000 0001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0000 0010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1000 0000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834a583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gcf834a5835_0_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6" name="Google Shape;196;gcf834a58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975" y="152400"/>
            <a:ext cx="70428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c6864a40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gcec6864a40_2_0" title="ledBlink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63" y="215413"/>
            <a:ext cx="5076875" cy="47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a260d4cd8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8" name="Google Shape;208;g11a260d4cd8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Number 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Left Shift Operator</a:t>
            </a:r>
            <a:endParaRPr/>
          </a:p>
        </p:txBody>
      </p:sp>
      <p:sp>
        <p:nvSpPr>
          <p:cNvPr id="209" name="Google Shape;209;g11a260d4cd8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6e768d80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g116e768d80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75" y="2971525"/>
            <a:ext cx="311467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16e768d80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875" y="199525"/>
            <a:ext cx="19621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16e768d80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9550" y="442950"/>
            <a:ext cx="3088369" cy="435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16e768d808_0_0"/>
          <p:cNvPicPr preferRelativeResize="0"/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"/>
          <p:cNvSpPr txBox="1"/>
          <p:nvPr>
            <p:ph type="title"/>
          </p:nvPr>
        </p:nvSpPr>
        <p:spPr>
          <a:xfrm>
            <a:off x="311700" y="35270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LED BLINK</a:t>
            </a:r>
            <a:endParaRPr b="1"/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421" y="1963197"/>
            <a:ext cx="4583899" cy="25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162500" y="116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200"/>
              <a:t>WHAT IS LED?</a:t>
            </a:r>
            <a:endParaRPr b="1" sz="3200"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256725" y="763675"/>
            <a:ext cx="79434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the simplest terms, a light-emitting diode (LED) is a semiconductor device that emits light when an electric current is passed through it. </a:t>
            </a:r>
            <a:endParaRPr sz="15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a light sensor which emits light that is reflected from surface which further helps in sensing the environment. </a:t>
            </a:r>
            <a:endParaRPr sz="1500"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725" y="2899675"/>
            <a:ext cx="5735300" cy="18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ec6864a40_0_0"/>
          <p:cNvSpPr txBox="1"/>
          <p:nvPr>
            <p:ph idx="1" type="body"/>
          </p:nvPr>
        </p:nvSpPr>
        <p:spPr>
          <a:xfrm>
            <a:off x="343125" y="1020175"/>
            <a:ext cx="8520600" cy="15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r>
              <a:rPr lang="en" u="sng"/>
              <a:t>0</a:t>
            </a:r>
            <a:r>
              <a:rPr lang="en"/>
              <a:t>  </a:t>
            </a:r>
            <a:r>
              <a:rPr lang="en" u="sng"/>
              <a:t>0</a:t>
            </a:r>
            <a:r>
              <a:rPr lang="en"/>
              <a:t>   </a:t>
            </a:r>
            <a:r>
              <a:rPr lang="en" u="sng"/>
              <a:t>0</a:t>
            </a:r>
            <a:r>
              <a:rPr lang="en"/>
              <a:t>   </a:t>
            </a:r>
            <a:r>
              <a:rPr lang="en" u="sng"/>
              <a:t>0</a:t>
            </a:r>
            <a:r>
              <a:rPr lang="en"/>
              <a:t>   </a:t>
            </a:r>
            <a:r>
              <a:rPr lang="en" u="sng"/>
              <a:t>0</a:t>
            </a:r>
            <a:r>
              <a:rPr lang="en"/>
              <a:t>  </a:t>
            </a:r>
            <a:r>
              <a:rPr lang="en" u="sng"/>
              <a:t>0</a:t>
            </a:r>
            <a:r>
              <a:rPr lang="en"/>
              <a:t>   </a:t>
            </a:r>
            <a:r>
              <a:rPr lang="en" u="sng"/>
              <a:t>0</a:t>
            </a:r>
            <a:r>
              <a:rPr lang="en"/>
              <a:t>   </a:t>
            </a:r>
            <a:r>
              <a:rPr lang="en" u="sng"/>
              <a:t>1</a:t>
            </a:r>
            <a:r>
              <a:rPr lang="en"/>
              <a:t> 	–&gt; 	The position of bits corresponds to the     					   	 			position of LEDS in the series and the</a:t>
            </a:r>
            <a:endParaRPr/>
          </a:p>
          <a:p>
            <a:pPr indent="0" lvl="0" marL="228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	 	value at the corresponding position</a:t>
            </a:r>
            <a:endParaRPr/>
          </a:p>
          <a:p>
            <a:pPr indent="457200" lvl="0" marL="228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	shows the state of the LED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9" name="Google Shape;79;gcec6864a40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gcec6864a40_0_0"/>
          <p:cNvCxnSpPr/>
          <p:nvPr/>
        </p:nvCxnSpPr>
        <p:spPr>
          <a:xfrm>
            <a:off x="472650" y="1619500"/>
            <a:ext cx="6900" cy="5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gcec6864a40_0_0"/>
          <p:cNvSpPr txBox="1"/>
          <p:nvPr/>
        </p:nvSpPr>
        <p:spPr>
          <a:xfrm>
            <a:off x="104250" y="2286775"/>
            <a:ext cx="35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8th ………………….. . . .1st led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2" name="Google Shape;82;gcec6864a40_0_0"/>
          <p:cNvCxnSpPr/>
          <p:nvPr/>
        </p:nvCxnSpPr>
        <p:spPr>
          <a:xfrm>
            <a:off x="2633800" y="1716775"/>
            <a:ext cx="6900" cy="57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gcec6864a40_0_0"/>
          <p:cNvSpPr txBox="1"/>
          <p:nvPr/>
        </p:nvSpPr>
        <p:spPr>
          <a:xfrm>
            <a:off x="3746425" y="2919275"/>
            <a:ext cx="425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0 -&gt; LED is OFF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1 -&gt; LED is 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gcec6864a40_0_0"/>
          <p:cNvSpPr txBox="1"/>
          <p:nvPr/>
        </p:nvSpPr>
        <p:spPr>
          <a:xfrm>
            <a:off x="118150" y="3767275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Eg. If I want only 5th and 6th LED to stay ON, I’ll write 00110000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5" name="Google Shape;85;gcec6864a40_0_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gcec6864a40_0_0"/>
          <p:cNvPicPr preferRelativeResize="0"/>
          <p:nvPr/>
        </p:nvPicPr>
        <p:blipFill rotWithShape="1">
          <a:blip r:embed="rId4">
            <a:alphaModFix/>
          </a:blip>
          <a:srcRect b="30737" l="45108" r="27916" t="43375"/>
          <a:stretch/>
        </p:blipFill>
        <p:spPr>
          <a:xfrm rot="-5400000">
            <a:off x="1299901" y="-671925"/>
            <a:ext cx="693724" cy="285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c6864a40_0_12"/>
          <p:cNvSpPr txBox="1"/>
          <p:nvPr>
            <p:ph idx="1" type="body"/>
          </p:nvPr>
        </p:nvSpPr>
        <p:spPr>
          <a:xfrm>
            <a:off x="311700" y="437900"/>
            <a:ext cx="8520600" cy="16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Algorithm: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Turn ON all the 8 LEDs i.e. 11111111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Turn OFF all the 8 LEDs i.e. 00000000</a:t>
            </a:r>
            <a:endParaRPr/>
          </a:p>
        </p:txBody>
      </p:sp>
      <p:sp>
        <p:nvSpPr>
          <p:cNvPr id="92" name="Google Shape;92;gcec6864a40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gcec6864a40_0_12"/>
          <p:cNvSpPr txBox="1"/>
          <p:nvPr/>
        </p:nvSpPr>
        <p:spPr>
          <a:xfrm>
            <a:off x="139025" y="69500"/>
            <a:ext cx="6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 1. Blink all the 8 LEDs once.</a:t>
            </a:r>
            <a:endParaRPr b="0" i="0" sz="18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gcec6864a40_0_12"/>
          <p:cNvSpPr txBox="1"/>
          <p:nvPr/>
        </p:nvSpPr>
        <p:spPr>
          <a:xfrm>
            <a:off x="139025" y="2414750"/>
            <a:ext cx="68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Task 2. Blink all the 8 LEDs thrice.</a:t>
            </a:r>
            <a:endParaRPr b="0" i="0" sz="18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gcec6864a40_0_12"/>
          <p:cNvSpPr txBox="1"/>
          <p:nvPr>
            <p:ph idx="1" type="body"/>
          </p:nvPr>
        </p:nvSpPr>
        <p:spPr>
          <a:xfrm>
            <a:off x="394600" y="2780225"/>
            <a:ext cx="85206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Algorithm: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repeat 3 times {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Turn ON all the 8 LEDs i.e. 11111111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Turn OFF all the 8 LEDs i.e. 00000000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}</a:t>
            </a:r>
            <a:endParaRPr/>
          </a:p>
        </p:txBody>
      </p:sp>
      <p:pic>
        <p:nvPicPr>
          <p:cNvPr id="96" name="Google Shape;96;gcec6864a40_0_12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ec6864a40_3_2"/>
          <p:cNvSpPr txBox="1"/>
          <p:nvPr>
            <p:ph idx="1" type="body"/>
          </p:nvPr>
        </p:nvSpPr>
        <p:spPr>
          <a:xfrm>
            <a:off x="0" y="0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Hexadecimal to Decimal Conversion</a:t>
            </a:r>
            <a:endParaRPr/>
          </a:p>
        </p:txBody>
      </p:sp>
      <p:sp>
        <p:nvSpPr>
          <p:cNvPr id="102" name="Google Shape;102;gcec6864a40_3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gcec6864a40_3_2"/>
          <p:cNvSpPr txBox="1"/>
          <p:nvPr/>
        </p:nvSpPr>
        <p:spPr>
          <a:xfrm>
            <a:off x="236450" y="1983600"/>
            <a:ext cx="5763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Hexadecimal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System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numbering system that is base 16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system, therefore, has numerals 0, 1, 2, 3, 4, 5, 6, 7, 8, 9, 10, 11, 12, 13, 14, and 15. 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gcec6864a40_3_2"/>
          <p:cNvSpPr txBox="1"/>
          <p:nvPr/>
        </p:nvSpPr>
        <p:spPr>
          <a:xfrm>
            <a:off x="201025" y="746463"/>
            <a:ext cx="571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System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system which uses digits from 0 to 9 to represent a number with base 10 is the decimal system number.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cec6864a40_3_2"/>
          <p:cNvSpPr txBox="1"/>
          <p:nvPr/>
        </p:nvSpPr>
        <p:spPr>
          <a:xfrm>
            <a:off x="0" y="3773475"/>
            <a:ext cx="8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6" name="Google Shape;106;gcec6864a40_3_2"/>
          <p:cNvPicPr preferRelativeResize="0"/>
          <p:nvPr/>
        </p:nvPicPr>
        <p:blipFill rotWithShape="1">
          <a:blip r:embed="rId3">
            <a:alphaModFix/>
          </a:blip>
          <a:srcRect b="0" l="0" r="42025" t="0"/>
          <a:stretch/>
        </p:blipFill>
        <p:spPr>
          <a:xfrm>
            <a:off x="6683275" y="1266250"/>
            <a:ext cx="2041676" cy="37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cec6864a40_3_2"/>
          <p:cNvPicPr preferRelativeResize="0"/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8" name="Google Shape;108;gcec6864a40_3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950" y="3400863"/>
            <a:ext cx="300990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cec6864a40_3_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692" y="3361199"/>
            <a:ext cx="2202983" cy="1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ec6864a40_3_30"/>
          <p:cNvSpPr txBox="1"/>
          <p:nvPr>
            <p:ph idx="1" type="body"/>
          </p:nvPr>
        </p:nvSpPr>
        <p:spPr>
          <a:xfrm>
            <a:off x="311700" y="117625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Decimal to Hexadecimal Conversion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5" name="Google Shape;115;gcec6864a40_3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gcec6864a40_3_30"/>
          <p:cNvSpPr txBox="1"/>
          <p:nvPr/>
        </p:nvSpPr>
        <p:spPr>
          <a:xfrm>
            <a:off x="311700" y="1035650"/>
            <a:ext cx="8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gcec6864a40_3_30"/>
          <p:cNvSpPr txBox="1"/>
          <p:nvPr/>
        </p:nvSpPr>
        <p:spPr>
          <a:xfrm>
            <a:off x="528950" y="2781301"/>
            <a:ext cx="53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960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into hexadecimal number 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gcec6864a40_3_30"/>
          <p:cNvSpPr txBox="1"/>
          <p:nvPr/>
        </p:nvSpPr>
        <p:spPr>
          <a:xfrm>
            <a:off x="6866975" y="4448075"/>
            <a:ext cx="17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dk1"/>
                </a:solidFill>
              </a:rPr>
              <a:t>960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(</a:t>
            </a:r>
            <a:r>
              <a:rPr lang="en">
                <a:solidFill>
                  <a:schemeClr val="dk1"/>
                </a:solidFill>
              </a:rPr>
              <a:t>3C0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-25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gcec6864a40_3_30"/>
          <p:cNvSpPr txBox="1"/>
          <p:nvPr/>
        </p:nvSpPr>
        <p:spPr>
          <a:xfrm>
            <a:off x="1329450" y="3546550"/>
            <a:ext cx="61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gcec6864a40_3_30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21" name="Google Shape;121;gcec6864a40_3_30"/>
          <p:cNvGraphicFramePr/>
          <p:nvPr/>
        </p:nvGraphicFramePr>
        <p:xfrm>
          <a:off x="528950" y="325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{851DA722-5FDB-4E29-A7F5-204EE8F09E03}</a:tableStyleId>
              </a:tblPr>
              <a:tblGrid>
                <a:gridCol w="1495950"/>
                <a:gridCol w="1495950"/>
                <a:gridCol w="1495950"/>
                <a:gridCol w="1495950"/>
              </a:tblGrid>
              <a:tr h="284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Divide by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Quotient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Remainder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Hex Value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960 /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60 /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/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gcec6864a40_3_30"/>
          <p:cNvPicPr preferRelativeResize="0"/>
          <p:nvPr/>
        </p:nvPicPr>
        <p:blipFill rotWithShape="1">
          <a:blip r:embed="rId4">
            <a:alphaModFix/>
          </a:blip>
          <a:srcRect b="5721" l="4757" r="3751" t="12898"/>
          <a:stretch/>
        </p:blipFill>
        <p:spPr>
          <a:xfrm>
            <a:off x="1127500" y="561237"/>
            <a:ext cx="3125026" cy="22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766a9bfd0_2_0"/>
          <p:cNvSpPr txBox="1"/>
          <p:nvPr>
            <p:ph type="title"/>
          </p:nvPr>
        </p:nvSpPr>
        <p:spPr>
          <a:xfrm>
            <a:off x="311700" y="2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:</a:t>
            </a:r>
            <a:endParaRPr/>
          </a:p>
        </p:txBody>
      </p:sp>
      <p:sp>
        <p:nvSpPr>
          <p:cNvPr id="128" name="Google Shape;128;g11766a9bfd0_2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g11766a9bfd0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50" y="3101625"/>
            <a:ext cx="66103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1766a9bfd0_2_0"/>
          <p:cNvSpPr txBox="1"/>
          <p:nvPr/>
        </p:nvSpPr>
        <p:spPr>
          <a:xfrm>
            <a:off x="500900" y="2604263"/>
            <a:ext cx="62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 (49)</a:t>
            </a:r>
            <a:r>
              <a:rPr baseline="-25000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into hexadecimal number: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1" name="Google Shape;131;g11766a9bfd0_2_0"/>
          <p:cNvSpPr txBox="1"/>
          <p:nvPr/>
        </p:nvSpPr>
        <p:spPr>
          <a:xfrm>
            <a:off x="487525" y="912875"/>
            <a:ext cx="53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Convert (4A)</a:t>
            </a:r>
            <a:r>
              <a:rPr baseline="-25000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into decimal number:</a:t>
            </a:r>
            <a:endParaRPr/>
          </a:p>
        </p:txBody>
      </p:sp>
      <p:sp>
        <p:nvSpPr>
          <p:cNvPr id="132" name="Google Shape;132;g11766a9bfd0_2_0"/>
          <p:cNvSpPr txBox="1"/>
          <p:nvPr/>
        </p:nvSpPr>
        <p:spPr>
          <a:xfrm>
            <a:off x="424700" y="1388826"/>
            <a:ext cx="463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(4A)</a:t>
            </a:r>
            <a:r>
              <a:rPr baseline="-25000" lang="en">
                <a:solidFill>
                  <a:schemeClr val="dk1"/>
                </a:solidFill>
              </a:rPr>
              <a:t>16 </a:t>
            </a:r>
            <a:r>
              <a:rPr lang="en" sz="1300">
                <a:solidFill>
                  <a:schemeClr val="dk1"/>
                </a:solidFill>
              </a:rPr>
              <a:t>= 4x16</a:t>
            </a:r>
            <a:r>
              <a:rPr baseline="30000" lang="en" sz="1300">
                <a:solidFill>
                  <a:schemeClr val="dk1"/>
                </a:solidFill>
              </a:rPr>
              <a:t>1</a:t>
            </a:r>
            <a:r>
              <a:rPr lang="en" sz="1300">
                <a:solidFill>
                  <a:schemeClr val="dk1"/>
                </a:solidFill>
              </a:rPr>
              <a:t> + Ax16</a:t>
            </a:r>
            <a:r>
              <a:rPr baseline="30000" lang="en" sz="1300">
                <a:solidFill>
                  <a:schemeClr val="dk1"/>
                </a:solidFill>
              </a:rPr>
              <a:t>0  </a:t>
            </a:r>
            <a:endParaRPr baseline="30000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= 4x16 + 10x1 = </a:t>
            </a:r>
            <a:r>
              <a:rPr lang="en" sz="1600">
                <a:solidFill>
                  <a:schemeClr val="dk1"/>
                </a:solidFill>
              </a:rPr>
              <a:t>(74)</a:t>
            </a:r>
            <a:r>
              <a:rPr baseline="-25000" lang="en" sz="1600">
                <a:solidFill>
                  <a:schemeClr val="dk1"/>
                </a:solidFill>
              </a:rPr>
              <a:t>10</a:t>
            </a:r>
            <a:endParaRPr baseline="30000" sz="1600">
              <a:solidFill>
                <a:schemeClr val="dk1"/>
              </a:solidFill>
            </a:endParaRPr>
          </a:p>
        </p:txBody>
      </p:sp>
      <p:sp>
        <p:nvSpPr>
          <p:cNvPr id="133" name="Google Shape;133;g11766a9bfd0_2_0"/>
          <p:cNvSpPr txBox="1"/>
          <p:nvPr/>
        </p:nvSpPr>
        <p:spPr>
          <a:xfrm>
            <a:off x="1241375" y="4407325"/>
            <a:ext cx="41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1766a9bfd0_2_0"/>
          <p:cNvSpPr txBox="1"/>
          <p:nvPr/>
        </p:nvSpPr>
        <p:spPr>
          <a:xfrm>
            <a:off x="1194250" y="4438725"/>
            <a:ext cx="39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(49)</a:t>
            </a:r>
            <a:r>
              <a:rPr baseline="-25000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 </a:t>
            </a:r>
            <a:r>
              <a:rPr lang="en">
                <a:solidFill>
                  <a:schemeClr val="dk1"/>
                </a:solidFill>
              </a:rPr>
              <a:t>= (31)</a:t>
            </a:r>
            <a:r>
              <a:rPr baseline="-25000" lang="en">
                <a:solidFill>
                  <a:schemeClr val="dk1"/>
                </a:solidFill>
              </a:rPr>
              <a:t>16</a:t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ec6864a40_3_14"/>
          <p:cNvSpPr txBox="1"/>
          <p:nvPr>
            <p:ph idx="1" type="body"/>
          </p:nvPr>
        </p:nvSpPr>
        <p:spPr>
          <a:xfrm>
            <a:off x="311700" y="243275"/>
            <a:ext cx="8520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Binary to </a:t>
            </a:r>
            <a:r>
              <a:rPr lang="en">
                <a:solidFill>
                  <a:schemeClr val="dk1"/>
                </a:solidFill>
              </a:rPr>
              <a:t>Decimal </a:t>
            </a:r>
            <a:r>
              <a:rPr lang="en">
                <a:solidFill>
                  <a:schemeClr val="dk1"/>
                </a:solidFill>
              </a:rPr>
              <a:t>Conversion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gcec6864a40_3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cec6864a40_3_14"/>
          <p:cNvSpPr txBox="1"/>
          <p:nvPr/>
        </p:nvSpPr>
        <p:spPr>
          <a:xfrm>
            <a:off x="229375" y="945300"/>
            <a:ext cx="86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 method of representing numbers that has 2 as its base and uses only the digits 0 and 1</a:t>
            </a:r>
            <a:r>
              <a:rPr lang="en">
                <a:solidFill>
                  <a:schemeClr val="dk1"/>
                </a:solidFill>
              </a:rPr>
              <a:t>. Each successive digit represents a power of 2.</a:t>
            </a:r>
            <a:endParaRPr b="0" i="0" sz="17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gcec6864a40_3_14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7444550" y="0"/>
            <a:ext cx="1699450" cy="10201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gcec6864a40_3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897" y="2388413"/>
            <a:ext cx="2841778" cy="22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cec6864a40_3_14"/>
          <p:cNvPicPr preferRelativeResize="0"/>
          <p:nvPr/>
        </p:nvPicPr>
        <p:blipFill rotWithShape="1">
          <a:blip r:embed="rId5">
            <a:alphaModFix/>
          </a:blip>
          <a:srcRect b="0" l="0" r="0" t="16541"/>
          <a:stretch/>
        </p:blipFill>
        <p:spPr>
          <a:xfrm>
            <a:off x="1102575" y="2791375"/>
            <a:ext cx="2695575" cy="14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