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Garamond Bold" panose="02020804030307010803" pitchFamily="18" charset="0"/>
      <p:bold r:id="rId8"/>
    </p:embeddedFont>
    <p:embeddedFont>
      <p:font typeface="League Spartan" panose="020B0604020202020204" charset="0"/>
      <p:regular r:id="rId9"/>
    </p:embeddedFont>
    <p:embeddedFont>
      <p:font typeface="Calibri" panose="020F0502020204030204" pitchFamily="34" charset="0"/>
      <p:regular r:id="rId10"/>
      <p:bold r:id="rId11"/>
      <p:italic r:id="rId12"/>
      <p:bold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121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4909030" y="0"/>
            <a:ext cx="8469941" cy="11225528"/>
          </a:xfrm>
          <a:custGeom>
            <a:avLst/>
            <a:gdLst/>
            <a:ahLst/>
            <a:cxnLst/>
            <a:rect l="l" t="t" r="r" b="b"/>
            <a:pathLst>
              <a:path w="8469941" h="11225528">
                <a:moveTo>
                  <a:pt x="0" y="0"/>
                </a:moveTo>
                <a:lnTo>
                  <a:pt x="8469940" y="0"/>
                </a:lnTo>
                <a:lnTo>
                  <a:pt x="8469940" y="11225528"/>
                </a:lnTo>
                <a:lnTo>
                  <a:pt x="0" y="11225528"/>
                </a:lnTo>
                <a:lnTo>
                  <a:pt x="0" y="0"/>
                </a:lnTo>
                <a:close/>
              </a:path>
            </a:pathLst>
          </a:custGeom>
          <a:blipFill>
            <a:blip r:embed="rId2"/>
            <a:stretch>
              <a:fillRect r="-11015"/>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519914" y="-340148"/>
            <a:ext cx="15544800" cy="3128962"/>
            <a:chOff x="0" y="0"/>
            <a:chExt cx="20726400" cy="4171950"/>
          </a:xfrm>
        </p:grpSpPr>
        <p:sp>
          <p:nvSpPr>
            <p:cNvPr id="3" name="Freeform 3"/>
            <p:cNvSpPr/>
            <p:nvPr/>
          </p:nvSpPr>
          <p:spPr>
            <a:xfrm>
              <a:off x="0" y="0"/>
              <a:ext cx="20726400" cy="4171950"/>
            </a:xfrm>
            <a:custGeom>
              <a:avLst/>
              <a:gdLst/>
              <a:ahLst/>
              <a:cxnLst/>
              <a:rect l="l" t="t" r="r" b="b"/>
              <a:pathLst>
                <a:path w="20726400" h="4171950">
                  <a:moveTo>
                    <a:pt x="0" y="0"/>
                  </a:moveTo>
                  <a:lnTo>
                    <a:pt x="20726400" y="0"/>
                  </a:lnTo>
                  <a:lnTo>
                    <a:pt x="20726400" y="4171950"/>
                  </a:lnTo>
                  <a:lnTo>
                    <a:pt x="0" y="4171950"/>
                  </a:lnTo>
                  <a:close/>
                </a:path>
              </a:pathLst>
            </a:custGeom>
            <a:solidFill>
              <a:srgbClr val="000000">
                <a:alpha val="0"/>
              </a:srgbClr>
            </a:solidFill>
          </p:spPr>
        </p:sp>
        <p:sp>
          <p:nvSpPr>
            <p:cNvPr id="4" name="TextBox 4"/>
            <p:cNvSpPr txBox="1"/>
            <p:nvPr/>
          </p:nvSpPr>
          <p:spPr>
            <a:xfrm>
              <a:off x="0" y="-19050"/>
              <a:ext cx="20726400" cy="4191000"/>
            </a:xfrm>
            <a:prstGeom prst="rect">
              <a:avLst/>
            </a:prstGeom>
          </p:spPr>
          <p:txBody>
            <a:bodyPr lIns="0" tIns="0" rIns="0" bIns="0" rtlCol="0" anchor="ctr"/>
            <a:lstStyle/>
            <a:p>
              <a:pPr algn="ctr">
                <a:lnSpc>
                  <a:spcPts val="7200"/>
                </a:lnSpc>
              </a:pPr>
              <a:r>
                <a:rPr lang="en-US" sz="6000" b="1">
                  <a:solidFill>
                    <a:srgbClr val="FFFFFF"/>
                  </a:solidFill>
                  <a:latin typeface="Garamond Bold"/>
                  <a:ea typeface="Garamond Bold"/>
                  <a:cs typeface="Garamond Bold"/>
                  <a:sym typeface="Garamond Bold"/>
                </a:rPr>
                <a:t>CODE VERSE HACKATHON 2025</a:t>
              </a:r>
            </a:p>
          </p:txBody>
        </p:sp>
      </p:grpSp>
      <p:grpSp>
        <p:nvGrpSpPr>
          <p:cNvPr id="5" name="Group 5"/>
          <p:cNvGrpSpPr/>
          <p:nvPr/>
        </p:nvGrpSpPr>
        <p:grpSpPr>
          <a:xfrm>
            <a:off x="16063138" y="390103"/>
            <a:ext cx="2392325" cy="1287253"/>
            <a:chOff x="0" y="0"/>
            <a:chExt cx="3189767" cy="1716337"/>
          </a:xfrm>
        </p:grpSpPr>
        <p:sp>
          <p:nvSpPr>
            <p:cNvPr id="6" name="Freeform 6"/>
            <p:cNvSpPr/>
            <p:nvPr/>
          </p:nvSpPr>
          <p:spPr>
            <a:xfrm>
              <a:off x="0" y="0"/>
              <a:ext cx="3189732" cy="1716355"/>
            </a:xfrm>
            <a:custGeom>
              <a:avLst/>
              <a:gdLst/>
              <a:ahLst/>
              <a:cxnLst/>
              <a:rect l="l" t="t" r="r" b="b"/>
              <a:pathLst>
                <a:path w="3189732" h="1716355">
                  <a:moveTo>
                    <a:pt x="0" y="0"/>
                  </a:moveTo>
                  <a:lnTo>
                    <a:pt x="3189732" y="0"/>
                  </a:lnTo>
                  <a:lnTo>
                    <a:pt x="3189732" y="1716355"/>
                  </a:lnTo>
                  <a:lnTo>
                    <a:pt x="0" y="1716355"/>
                  </a:lnTo>
                  <a:lnTo>
                    <a:pt x="0" y="0"/>
                  </a:lnTo>
                  <a:close/>
                </a:path>
              </a:pathLst>
            </a:custGeom>
            <a:blipFill>
              <a:blip r:embed="rId2"/>
              <a:stretch>
                <a:fillRect t="-61040" r="-1" b="-61039"/>
              </a:stretch>
            </a:blipFill>
          </p:spPr>
        </p:sp>
      </p:grpSp>
      <p:grpSp>
        <p:nvGrpSpPr>
          <p:cNvPr id="7" name="Group 7"/>
          <p:cNvGrpSpPr/>
          <p:nvPr/>
        </p:nvGrpSpPr>
        <p:grpSpPr>
          <a:xfrm>
            <a:off x="561781" y="390103"/>
            <a:ext cx="933839" cy="1277194"/>
            <a:chOff x="0" y="0"/>
            <a:chExt cx="1245119" cy="1702925"/>
          </a:xfrm>
        </p:grpSpPr>
        <p:sp>
          <p:nvSpPr>
            <p:cNvPr id="8" name="Freeform 8"/>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3"/>
              <a:stretch>
                <a:fillRect t="-27" b="-26"/>
              </a:stretch>
            </a:blipFill>
          </p:spPr>
        </p:sp>
      </p:grpSp>
      <p:sp>
        <p:nvSpPr>
          <p:cNvPr id="9" name="TextBox 9"/>
          <p:cNvSpPr txBox="1"/>
          <p:nvPr/>
        </p:nvSpPr>
        <p:spPr>
          <a:xfrm>
            <a:off x="1519914" y="2565030"/>
            <a:ext cx="16006086" cy="5514330"/>
          </a:xfrm>
          <a:prstGeom prst="rect">
            <a:avLst/>
          </a:prstGeom>
        </p:spPr>
        <p:txBody>
          <a:bodyPr wrap="square" lIns="0" tIns="0" rIns="0" bIns="0" rtlCol="0" anchor="t">
            <a:spAutoFit/>
          </a:bodyPr>
          <a:lstStyle/>
          <a:p>
            <a:pPr algn="just">
              <a:lnSpc>
                <a:spcPts val="8640"/>
              </a:lnSpc>
            </a:pPr>
            <a:endParaRPr dirty="0"/>
          </a:p>
          <a:p>
            <a:pPr marL="759867" lvl="2" indent="-253289" algn="just">
              <a:lnSpc>
                <a:spcPts val="8640"/>
              </a:lnSpc>
              <a:buFont typeface="Arial"/>
              <a:buChar char="⚬"/>
            </a:pPr>
            <a:r>
              <a:rPr lang="en-US" sz="3600" dirty="0">
                <a:solidFill>
                  <a:srgbClr val="FFFFFF"/>
                </a:solidFill>
                <a:latin typeface="League Spartan"/>
                <a:ea typeface="League Spartan"/>
                <a:cs typeface="League Spartan"/>
                <a:sym typeface="League Spartan"/>
              </a:rPr>
              <a:t>Problem Statement </a:t>
            </a:r>
            <a:r>
              <a:rPr lang="en-US" sz="3600" dirty="0" smtClean="0">
                <a:solidFill>
                  <a:srgbClr val="FFFFFF"/>
                </a:solidFill>
                <a:latin typeface="League Spartan"/>
                <a:ea typeface="League Spartan"/>
                <a:cs typeface="League Spartan"/>
                <a:sym typeface="League Spartan"/>
              </a:rPr>
              <a:t>Title- Smart medicine dispenser</a:t>
            </a:r>
            <a:endParaRPr lang="en-US" sz="3600" dirty="0">
              <a:solidFill>
                <a:srgbClr val="FFFFFF"/>
              </a:solidFill>
              <a:latin typeface="League Spartan"/>
              <a:ea typeface="League Spartan"/>
              <a:cs typeface="League Spartan"/>
              <a:sym typeface="League Spartan"/>
            </a:endParaRPr>
          </a:p>
          <a:p>
            <a:pPr marL="760095" lvl="2" indent="-253365" algn="just">
              <a:lnSpc>
                <a:spcPts val="8640"/>
              </a:lnSpc>
              <a:buFont typeface="Arial"/>
              <a:buChar char="⚬"/>
            </a:pPr>
            <a:r>
              <a:rPr lang="en-US" sz="3600" dirty="0">
                <a:solidFill>
                  <a:srgbClr val="FFFFFF"/>
                </a:solidFill>
                <a:latin typeface="League Spartan"/>
                <a:ea typeface="League Spartan"/>
                <a:cs typeface="League Spartan"/>
                <a:sym typeface="League Spartan"/>
              </a:rPr>
              <a:t>Team </a:t>
            </a:r>
            <a:r>
              <a:rPr lang="en-US" sz="3600" dirty="0" smtClean="0">
                <a:solidFill>
                  <a:srgbClr val="FFFFFF"/>
                </a:solidFill>
                <a:latin typeface="League Spartan"/>
                <a:ea typeface="League Spartan"/>
                <a:cs typeface="League Spartan"/>
                <a:sym typeface="League Spartan"/>
              </a:rPr>
              <a:t>Name- Team 404</a:t>
            </a:r>
            <a:endParaRPr lang="en-US" sz="3600" dirty="0">
              <a:solidFill>
                <a:srgbClr val="FFFFFF"/>
              </a:solidFill>
              <a:latin typeface="League Spartan"/>
              <a:ea typeface="League Spartan"/>
              <a:cs typeface="League Spartan"/>
              <a:sym typeface="League Spartan"/>
            </a:endParaRPr>
          </a:p>
          <a:p>
            <a:pPr marL="760095" lvl="2" indent="-253365" algn="just">
              <a:lnSpc>
                <a:spcPts val="8640"/>
              </a:lnSpc>
              <a:buFont typeface="Arial"/>
              <a:buChar char="⚬"/>
            </a:pPr>
            <a:r>
              <a:rPr lang="en-US" sz="3600" dirty="0">
                <a:solidFill>
                  <a:srgbClr val="FFFFFF"/>
                </a:solidFill>
                <a:latin typeface="League Spartan"/>
                <a:ea typeface="League Spartan"/>
                <a:cs typeface="League Spartan"/>
                <a:sym typeface="League Spartan"/>
              </a:rPr>
              <a:t>Team </a:t>
            </a:r>
            <a:r>
              <a:rPr lang="en-US" sz="3600" dirty="0" smtClean="0">
                <a:solidFill>
                  <a:srgbClr val="FFFFFF"/>
                </a:solidFill>
                <a:latin typeface="League Spartan"/>
                <a:ea typeface="League Spartan"/>
                <a:cs typeface="League Spartan"/>
                <a:sym typeface="League Spartan"/>
              </a:rPr>
              <a:t>Members- Omkar Sarwade, </a:t>
            </a:r>
            <a:r>
              <a:rPr lang="en-US" sz="3600" dirty="0" err="1" smtClean="0">
                <a:solidFill>
                  <a:srgbClr val="FFFFFF"/>
                </a:solidFill>
                <a:latin typeface="League Spartan"/>
                <a:ea typeface="League Spartan"/>
                <a:cs typeface="League Spartan"/>
                <a:sym typeface="League Spartan"/>
              </a:rPr>
              <a:t>Samruddhi</a:t>
            </a:r>
            <a:r>
              <a:rPr lang="en-US" sz="3600" dirty="0" smtClean="0">
                <a:solidFill>
                  <a:srgbClr val="FFFFFF"/>
                </a:solidFill>
                <a:latin typeface="League Spartan"/>
                <a:ea typeface="League Spartan"/>
                <a:cs typeface="League Spartan"/>
                <a:sym typeface="League Spartan"/>
              </a:rPr>
              <a:t> </a:t>
            </a:r>
            <a:r>
              <a:rPr lang="en-US" sz="3600" dirty="0" err="1">
                <a:solidFill>
                  <a:srgbClr val="FFFFFF"/>
                </a:solidFill>
                <a:latin typeface="League Spartan"/>
                <a:ea typeface="League Spartan"/>
                <a:cs typeface="League Spartan"/>
                <a:sym typeface="League Spartan"/>
              </a:rPr>
              <a:t>P</a:t>
            </a:r>
            <a:r>
              <a:rPr lang="en-US" sz="3600" dirty="0" err="1" smtClean="0">
                <a:solidFill>
                  <a:srgbClr val="FFFFFF"/>
                </a:solidFill>
                <a:latin typeface="League Spartan"/>
                <a:ea typeface="League Spartan"/>
                <a:cs typeface="League Spartan"/>
                <a:sym typeface="League Spartan"/>
              </a:rPr>
              <a:t>atil</a:t>
            </a:r>
            <a:r>
              <a:rPr lang="en-US" sz="3600" dirty="0" smtClean="0">
                <a:solidFill>
                  <a:srgbClr val="FFFFFF"/>
                </a:solidFill>
                <a:latin typeface="League Spartan"/>
                <a:ea typeface="League Spartan"/>
                <a:cs typeface="League Spartan"/>
                <a:sym typeface="League Spartan"/>
              </a:rPr>
              <a:t>, </a:t>
            </a:r>
            <a:r>
              <a:rPr lang="en-US" sz="3600" dirty="0" err="1" smtClean="0">
                <a:solidFill>
                  <a:srgbClr val="FFFFFF"/>
                </a:solidFill>
                <a:latin typeface="League Spartan"/>
                <a:ea typeface="League Spartan"/>
                <a:cs typeface="League Spartan"/>
                <a:sym typeface="League Spartan"/>
              </a:rPr>
              <a:t>Aniket</a:t>
            </a:r>
            <a:r>
              <a:rPr lang="en-US" sz="3600" dirty="0" smtClean="0">
                <a:solidFill>
                  <a:srgbClr val="FFFFFF"/>
                </a:solidFill>
                <a:latin typeface="League Spartan"/>
                <a:ea typeface="League Spartan"/>
                <a:cs typeface="League Spartan"/>
                <a:sym typeface="League Spartan"/>
              </a:rPr>
              <a:t> </a:t>
            </a:r>
            <a:r>
              <a:rPr lang="en-US" sz="3600" dirty="0" err="1" smtClean="0">
                <a:solidFill>
                  <a:srgbClr val="FFFFFF"/>
                </a:solidFill>
                <a:latin typeface="League Spartan"/>
                <a:ea typeface="League Spartan"/>
                <a:cs typeface="League Spartan"/>
                <a:sym typeface="League Spartan"/>
              </a:rPr>
              <a:t>Rane</a:t>
            </a:r>
            <a:endParaRPr lang="en-US" sz="3600" dirty="0">
              <a:solidFill>
                <a:srgbClr val="FFFFFF"/>
              </a:solidFill>
              <a:latin typeface="League Spartan"/>
              <a:ea typeface="League Spartan"/>
              <a:cs typeface="League Spartan"/>
              <a:sym typeface="League Spartan"/>
            </a:endParaRPr>
          </a:p>
        </p:txBody>
      </p:sp>
      <p:grpSp>
        <p:nvGrpSpPr>
          <p:cNvPr id="10" name="Group 10"/>
          <p:cNvGrpSpPr/>
          <p:nvPr/>
        </p:nvGrpSpPr>
        <p:grpSpPr>
          <a:xfrm>
            <a:off x="-3986591" y="6993255"/>
            <a:ext cx="9149920" cy="6088856"/>
            <a:chOff x="0" y="0"/>
            <a:chExt cx="12199893" cy="8118475"/>
          </a:xfrm>
        </p:grpSpPr>
        <p:sp>
          <p:nvSpPr>
            <p:cNvPr id="11" name="Freeform 11"/>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4">
                <a:alphaModFix amt="46000"/>
              </a:blip>
              <a:stretch>
                <a:fillRect/>
              </a:stretch>
            </a:blipFill>
          </p:spPr>
        </p:sp>
      </p:grpSp>
      <p:grpSp>
        <p:nvGrpSpPr>
          <p:cNvPr id="12" name="Group 12"/>
          <p:cNvGrpSpPr/>
          <p:nvPr/>
        </p:nvGrpSpPr>
        <p:grpSpPr>
          <a:xfrm>
            <a:off x="10689142" y="2788815"/>
            <a:ext cx="9149920" cy="6088856"/>
            <a:chOff x="0" y="0"/>
            <a:chExt cx="12199893" cy="8118475"/>
          </a:xfrm>
        </p:grpSpPr>
        <p:sp>
          <p:nvSpPr>
            <p:cNvPr id="13" name="Freeform 13"/>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4">
                <a:alphaModFix amt="46000"/>
              </a:blip>
              <a:stretch>
                <a:fillRect/>
              </a:stretch>
            </a:blipFill>
          </p:spPr>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874163" y="-535781"/>
            <a:ext cx="15544800" cy="3128962"/>
            <a:chOff x="0" y="0"/>
            <a:chExt cx="20726400" cy="4171950"/>
          </a:xfrm>
        </p:grpSpPr>
        <p:sp>
          <p:nvSpPr>
            <p:cNvPr id="3" name="Freeform 3"/>
            <p:cNvSpPr/>
            <p:nvPr/>
          </p:nvSpPr>
          <p:spPr>
            <a:xfrm>
              <a:off x="0" y="0"/>
              <a:ext cx="20726400" cy="4171950"/>
            </a:xfrm>
            <a:custGeom>
              <a:avLst/>
              <a:gdLst/>
              <a:ahLst/>
              <a:cxnLst/>
              <a:rect l="l" t="t" r="r" b="b"/>
              <a:pathLst>
                <a:path w="20726400" h="4171950">
                  <a:moveTo>
                    <a:pt x="0" y="0"/>
                  </a:moveTo>
                  <a:lnTo>
                    <a:pt x="20726400" y="0"/>
                  </a:lnTo>
                  <a:lnTo>
                    <a:pt x="20726400" y="4171950"/>
                  </a:lnTo>
                  <a:lnTo>
                    <a:pt x="0" y="4171950"/>
                  </a:lnTo>
                  <a:close/>
                </a:path>
              </a:pathLst>
            </a:custGeom>
            <a:solidFill>
              <a:srgbClr val="000000">
                <a:alpha val="0"/>
              </a:srgbClr>
            </a:solidFill>
          </p:spPr>
        </p:sp>
        <p:sp>
          <p:nvSpPr>
            <p:cNvPr id="4" name="TextBox 4"/>
            <p:cNvSpPr txBox="1"/>
            <p:nvPr/>
          </p:nvSpPr>
          <p:spPr>
            <a:xfrm>
              <a:off x="0" y="-19050"/>
              <a:ext cx="20726400" cy="4191000"/>
            </a:xfrm>
            <a:prstGeom prst="rect">
              <a:avLst/>
            </a:prstGeom>
          </p:spPr>
          <p:txBody>
            <a:bodyPr lIns="0" tIns="0" rIns="0" bIns="0" rtlCol="0" anchor="ctr"/>
            <a:lstStyle/>
            <a:p>
              <a:pPr algn="ctr">
                <a:lnSpc>
                  <a:spcPts val="7200"/>
                </a:lnSpc>
              </a:pPr>
              <a:r>
                <a:rPr lang="en-US" sz="6000" b="1" dirty="0" smtClean="0">
                  <a:solidFill>
                    <a:srgbClr val="FFFFFF"/>
                  </a:solidFill>
                  <a:latin typeface="Garamond Bold"/>
                  <a:ea typeface="Garamond Bold"/>
                  <a:cs typeface="Garamond Bold"/>
                  <a:sym typeface="Garamond Bold"/>
                </a:rPr>
                <a:t>Smart Medicine Dispenser</a:t>
              </a:r>
              <a:endParaRPr lang="en-US" sz="6000" b="1" dirty="0">
                <a:solidFill>
                  <a:srgbClr val="FFFFFF"/>
                </a:solidFill>
                <a:latin typeface="Garamond Bold"/>
                <a:ea typeface="Garamond Bold"/>
                <a:cs typeface="Garamond Bold"/>
                <a:sym typeface="Garamond Bold"/>
              </a:endParaRPr>
            </a:p>
          </p:txBody>
        </p:sp>
      </p:grpSp>
      <p:sp>
        <p:nvSpPr>
          <p:cNvPr id="5" name="TextBox 5"/>
          <p:cNvSpPr txBox="1"/>
          <p:nvPr/>
        </p:nvSpPr>
        <p:spPr>
          <a:xfrm>
            <a:off x="381000" y="2217638"/>
            <a:ext cx="15911274" cy="4488408"/>
          </a:xfrm>
          <a:prstGeom prst="rect">
            <a:avLst/>
          </a:prstGeom>
        </p:spPr>
        <p:txBody>
          <a:bodyPr lIns="0" tIns="0" rIns="0" bIns="0" rtlCol="0" anchor="t">
            <a:spAutoFit/>
          </a:bodyPr>
          <a:lstStyle/>
          <a:p>
            <a:pPr algn="l">
              <a:lnSpc>
                <a:spcPts val="5039"/>
              </a:lnSpc>
            </a:pPr>
            <a:r>
              <a:rPr lang="en-US" sz="3600" dirty="0" smtClean="0">
                <a:solidFill>
                  <a:srgbClr val="FFFFFF"/>
                </a:solidFill>
                <a:latin typeface="League Spartan"/>
                <a:ea typeface="League Spartan"/>
                <a:cs typeface="League Spartan"/>
                <a:sym typeface="League Spartan"/>
              </a:rPr>
              <a:t>In todays modern world life has became so hectic that people are having various diseases and they forget to take imp medicine due to schedule..</a:t>
            </a:r>
            <a:r>
              <a:rPr lang="en-US" sz="3600" dirty="0" err="1" smtClean="0">
                <a:solidFill>
                  <a:srgbClr val="FFFFFF"/>
                </a:solidFill>
                <a:latin typeface="League Spartan"/>
                <a:ea typeface="League Spartan"/>
                <a:cs typeface="League Spartan"/>
                <a:sym typeface="League Spartan"/>
              </a:rPr>
              <a:t>Thats</a:t>
            </a:r>
            <a:r>
              <a:rPr lang="en-US" sz="3600" dirty="0" smtClean="0">
                <a:solidFill>
                  <a:srgbClr val="FFFFFF"/>
                </a:solidFill>
                <a:latin typeface="League Spartan"/>
                <a:ea typeface="League Spartan"/>
                <a:cs typeface="League Spartan"/>
                <a:sym typeface="League Spartan"/>
              </a:rPr>
              <a:t> where Smart Medicine Dispenser comes to rescue.</a:t>
            </a:r>
          </a:p>
          <a:p>
            <a:pPr algn="l">
              <a:lnSpc>
                <a:spcPts val="5039"/>
              </a:lnSpc>
            </a:pPr>
            <a:r>
              <a:rPr lang="en-US" sz="3600" dirty="0" smtClean="0">
                <a:solidFill>
                  <a:srgbClr val="FFFFFF"/>
                </a:solidFill>
                <a:latin typeface="League Spartan"/>
                <a:ea typeface="League Spartan"/>
                <a:cs typeface="League Spartan"/>
                <a:sym typeface="League Spartan"/>
              </a:rPr>
              <a:t>Smart dispenser comes with built in timer and buzzer to notify patient to take medicine. Dispenser also sends notification to patients device to inform that its time to take medicine…..</a:t>
            </a:r>
            <a:endParaRPr lang="en-US" sz="3600" dirty="0" smtClean="0">
              <a:solidFill>
                <a:srgbClr val="FFFFFF"/>
              </a:solidFill>
              <a:latin typeface="League Spartan"/>
              <a:ea typeface="League Spartan"/>
              <a:cs typeface="League Spartan"/>
              <a:sym typeface="League Spartan"/>
            </a:endParaRPr>
          </a:p>
        </p:txBody>
      </p:sp>
      <p:grpSp>
        <p:nvGrpSpPr>
          <p:cNvPr id="6" name="Group 6"/>
          <p:cNvGrpSpPr/>
          <p:nvPr/>
        </p:nvGrpSpPr>
        <p:grpSpPr>
          <a:xfrm>
            <a:off x="687928" y="390103"/>
            <a:ext cx="933839" cy="1277194"/>
            <a:chOff x="0" y="0"/>
            <a:chExt cx="1245119" cy="1702925"/>
          </a:xfrm>
        </p:grpSpPr>
        <p:sp>
          <p:nvSpPr>
            <p:cNvPr id="7" name="Freeform 7"/>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t="-27" b="-26"/>
              </a:stretch>
            </a:blipFill>
          </p:spPr>
        </p:sp>
      </p:grpSp>
      <p:grpSp>
        <p:nvGrpSpPr>
          <p:cNvPr id="8" name="Group 8"/>
          <p:cNvGrpSpPr/>
          <p:nvPr/>
        </p:nvGrpSpPr>
        <p:grpSpPr>
          <a:xfrm>
            <a:off x="9138080" y="2857500"/>
            <a:ext cx="9149920" cy="6088856"/>
            <a:chOff x="0" y="0"/>
            <a:chExt cx="12199893" cy="8118475"/>
          </a:xfrm>
        </p:grpSpPr>
        <p:sp>
          <p:nvSpPr>
            <p:cNvPr id="9" name="Freeform 9"/>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10" name="Group 10"/>
          <p:cNvGrpSpPr/>
          <p:nvPr/>
        </p:nvGrpSpPr>
        <p:grpSpPr>
          <a:xfrm>
            <a:off x="-3986591" y="6993255"/>
            <a:ext cx="9149920" cy="6088856"/>
            <a:chOff x="0" y="0"/>
            <a:chExt cx="12199893" cy="8118475"/>
          </a:xfrm>
        </p:grpSpPr>
        <p:sp>
          <p:nvSpPr>
            <p:cNvPr id="11" name="Freeform 11"/>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12" name="Group 12"/>
          <p:cNvGrpSpPr/>
          <p:nvPr/>
        </p:nvGrpSpPr>
        <p:grpSpPr>
          <a:xfrm>
            <a:off x="15895675" y="390103"/>
            <a:ext cx="2392325" cy="1277194"/>
            <a:chOff x="0" y="0"/>
            <a:chExt cx="3189767" cy="1702925"/>
          </a:xfrm>
        </p:grpSpPr>
        <p:sp>
          <p:nvSpPr>
            <p:cNvPr id="13" name="Freeform 13"/>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914" r="-1" b="-61913"/>
              </a:stretch>
            </a:blip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371600" y="-278131"/>
            <a:ext cx="15544800" cy="3128962"/>
            <a:chOff x="0" y="0"/>
            <a:chExt cx="20726400" cy="4171950"/>
          </a:xfrm>
        </p:grpSpPr>
        <p:sp>
          <p:nvSpPr>
            <p:cNvPr id="3" name="Freeform 3"/>
            <p:cNvSpPr/>
            <p:nvPr/>
          </p:nvSpPr>
          <p:spPr>
            <a:xfrm>
              <a:off x="0" y="0"/>
              <a:ext cx="20726400" cy="4171950"/>
            </a:xfrm>
            <a:custGeom>
              <a:avLst/>
              <a:gdLst/>
              <a:ahLst/>
              <a:cxnLst/>
              <a:rect l="l" t="t" r="r" b="b"/>
              <a:pathLst>
                <a:path w="20726400" h="4171950">
                  <a:moveTo>
                    <a:pt x="0" y="0"/>
                  </a:moveTo>
                  <a:lnTo>
                    <a:pt x="20726400" y="0"/>
                  </a:lnTo>
                  <a:lnTo>
                    <a:pt x="20726400" y="4171950"/>
                  </a:lnTo>
                  <a:lnTo>
                    <a:pt x="0" y="4171950"/>
                  </a:lnTo>
                  <a:close/>
                </a:path>
              </a:pathLst>
            </a:custGeom>
            <a:solidFill>
              <a:srgbClr val="000000">
                <a:alpha val="0"/>
              </a:srgbClr>
            </a:solidFill>
          </p:spPr>
        </p:sp>
        <p:sp>
          <p:nvSpPr>
            <p:cNvPr id="4" name="TextBox 4"/>
            <p:cNvSpPr txBox="1"/>
            <p:nvPr/>
          </p:nvSpPr>
          <p:spPr>
            <a:xfrm>
              <a:off x="0" y="-19050"/>
              <a:ext cx="20726400" cy="4191000"/>
            </a:xfrm>
            <a:prstGeom prst="rect">
              <a:avLst/>
            </a:prstGeom>
          </p:spPr>
          <p:txBody>
            <a:bodyPr lIns="0" tIns="0" rIns="0" bIns="0" rtlCol="0" anchor="ctr"/>
            <a:lstStyle/>
            <a:p>
              <a:pPr algn="ctr">
                <a:lnSpc>
                  <a:spcPts val="7200"/>
                </a:lnSpc>
              </a:pPr>
              <a:r>
                <a:rPr lang="en-US" sz="6000" b="1">
                  <a:solidFill>
                    <a:srgbClr val="FFFFFF"/>
                  </a:solidFill>
                  <a:latin typeface="Garamond Bold"/>
                  <a:ea typeface="Garamond Bold"/>
                  <a:cs typeface="Garamond Bold"/>
                  <a:sym typeface="Garamond Bold"/>
                </a:rPr>
                <a:t>TECHNICAL APPROACH</a:t>
              </a:r>
            </a:p>
          </p:txBody>
        </p:sp>
      </p:grpSp>
      <p:sp>
        <p:nvSpPr>
          <p:cNvPr id="5" name="TextBox 5"/>
          <p:cNvSpPr txBox="1"/>
          <p:nvPr/>
        </p:nvSpPr>
        <p:spPr>
          <a:xfrm>
            <a:off x="560652" y="1851117"/>
            <a:ext cx="17498747" cy="8822928"/>
          </a:xfrm>
          <a:prstGeom prst="rect">
            <a:avLst/>
          </a:prstGeom>
        </p:spPr>
        <p:txBody>
          <a:bodyPr wrap="square" lIns="0" tIns="0" rIns="0" bIns="0" rtlCol="0" anchor="t">
            <a:spAutoFit/>
          </a:bodyPr>
          <a:lstStyle/>
          <a:p>
            <a:pPr>
              <a:lnSpc>
                <a:spcPts val="8640"/>
              </a:lnSpc>
            </a:pPr>
            <a:r>
              <a:rPr lang="en-GB" sz="3600" dirty="0">
                <a:solidFill>
                  <a:schemeClr val="bg1"/>
                </a:solidFill>
                <a:latin typeface="League Spartan" panose="020B0604020202020204" charset="0"/>
              </a:rPr>
              <a:t>W</a:t>
            </a:r>
            <a:r>
              <a:rPr lang="en-GB" sz="3600" dirty="0" smtClean="0">
                <a:solidFill>
                  <a:schemeClr val="bg1"/>
                </a:solidFill>
                <a:latin typeface="League Spartan" panose="020B0604020202020204" charset="0"/>
              </a:rPr>
              <a:t>e </a:t>
            </a:r>
            <a:r>
              <a:rPr lang="en-GB" sz="3600" dirty="0">
                <a:solidFill>
                  <a:schemeClr val="bg1"/>
                </a:solidFill>
                <a:latin typeface="League Spartan" panose="020B0604020202020204" charset="0"/>
              </a:rPr>
              <a:t>are going to use a combination of hardware, software, and cloud technologies. </a:t>
            </a:r>
            <a:r>
              <a:rPr lang="en-GB" sz="3600" dirty="0" smtClean="0">
                <a:solidFill>
                  <a:schemeClr val="bg1"/>
                </a:solidFill>
                <a:latin typeface="League Spartan" panose="020B0604020202020204" charset="0"/>
              </a:rPr>
              <a:t>Using microcontrollers like </a:t>
            </a:r>
            <a:r>
              <a:rPr lang="en-GB" sz="3600" b="1" dirty="0" smtClean="0">
                <a:solidFill>
                  <a:schemeClr val="bg1"/>
                </a:solidFill>
                <a:latin typeface="League Spartan" panose="020B0604020202020204" charset="0"/>
              </a:rPr>
              <a:t>ESP32,</a:t>
            </a:r>
            <a:r>
              <a:rPr lang="en-GB" sz="3600" dirty="0">
                <a:solidFill>
                  <a:schemeClr val="bg1"/>
                </a:solidFill>
                <a:latin typeface="League Spartan" panose="020B0604020202020204" charset="0"/>
              </a:rPr>
              <a:t> Real-Time </a:t>
            </a:r>
            <a:r>
              <a:rPr lang="en-GB" sz="3600" dirty="0" smtClean="0">
                <a:solidFill>
                  <a:schemeClr val="bg1"/>
                </a:solidFill>
                <a:latin typeface="League Spartan" panose="020B0604020202020204" charset="0"/>
              </a:rPr>
              <a:t>Clock Module,</a:t>
            </a:r>
            <a:r>
              <a:rPr lang="en-GB" sz="3600" b="1" dirty="0">
                <a:solidFill>
                  <a:schemeClr val="bg1"/>
                </a:solidFill>
                <a:latin typeface="League Spartan" panose="020B0604020202020204" charset="0"/>
              </a:rPr>
              <a:t> SG90 Micro Servo </a:t>
            </a:r>
            <a:r>
              <a:rPr lang="en-GB" sz="3600" b="1" dirty="0" smtClean="0">
                <a:solidFill>
                  <a:schemeClr val="bg1"/>
                </a:solidFill>
                <a:latin typeface="League Spartan" panose="020B0604020202020204" charset="0"/>
              </a:rPr>
              <a:t>Motor</a:t>
            </a:r>
            <a:r>
              <a:rPr lang="en-GB" sz="3600" dirty="0">
                <a:solidFill>
                  <a:schemeClr val="bg1"/>
                </a:solidFill>
                <a:latin typeface="League Spartan" panose="020B0604020202020204" charset="0"/>
              </a:rPr>
              <a:t>, simple </a:t>
            </a:r>
            <a:r>
              <a:rPr lang="en-GB" sz="3600" dirty="0" smtClean="0">
                <a:solidFill>
                  <a:schemeClr val="bg1"/>
                </a:solidFill>
                <a:latin typeface="League Spartan" panose="020B0604020202020204" charset="0"/>
              </a:rPr>
              <a:t>buzzer.</a:t>
            </a:r>
          </a:p>
          <a:p>
            <a:pPr>
              <a:lnSpc>
                <a:spcPts val="8640"/>
              </a:lnSpc>
            </a:pPr>
            <a:r>
              <a:rPr lang="en-GB" sz="3600" dirty="0" smtClean="0">
                <a:solidFill>
                  <a:schemeClr val="bg1"/>
                </a:solidFill>
                <a:latin typeface="League Spartan" panose="020B0604020202020204" charset="0"/>
              </a:rPr>
              <a:t>While for programming we are going to use C++ language and for connectivity and cloud computing </a:t>
            </a:r>
            <a:r>
              <a:rPr lang="en-GB" sz="3600" b="1" dirty="0" err="1" smtClean="0">
                <a:solidFill>
                  <a:schemeClr val="bg1"/>
                </a:solidFill>
                <a:latin typeface="League Spartan" panose="020B0604020202020204" charset="0"/>
              </a:rPr>
              <a:t>Blynk</a:t>
            </a:r>
            <a:r>
              <a:rPr lang="en-GB" sz="3600" b="1" dirty="0" smtClean="0">
                <a:solidFill>
                  <a:schemeClr val="bg1"/>
                </a:solidFill>
                <a:latin typeface="League Spartan" panose="020B0604020202020204" charset="0"/>
              </a:rPr>
              <a:t>. Plus for additional help and resources we are going to use AI tools like Gemini,</a:t>
            </a:r>
            <a:r>
              <a:rPr lang="en-GB" sz="3600" dirty="0"/>
              <a:t> </a:t>
            </a:r>
            <a:r>
              <a:rPr lang="en-GB" sz="3600" dirty="0">
                <a:solidFill>
                  <a:schemeClr val="bg1"/>
                </a:solidFill>
                <a:latin typeface="League Spartan" panose="020B0604020202020204" charset="0"/>
              </a:rPr>
              <a:t>GitHub </a:t>
            </a:r>
            <a:r>
              <a:rPr lang="en-GB" sz="3600" dirty="0" err="1" smtClean="0">
                <a:solidFill>
                  <a:schemeClr val="bg1"/>
                </a:solidFill>
                <a:latin typeface="League Spartan" panose="020B0604020202020204" charset="0"/>
              </a:rPr>
              <a:t>Copilot</a:t>
            </a:r>
            <a:r>
              <a:rPr lang="en-GB" sz="3600" dirty="0" smtClean="0">
                <a:solidFill>
                  <a:schemeClr val="bg1"/>
                </a:solidFill>
                <a:latin typeface="League Spartan" panose="020B0604020202020204" charset="0"/>
              </a:rPr>
              <a:t>,</a:t>
            </a:r>
            <a:r>
              <a:rPr lang="en-GB" sz="3600" dirty="0"/>
              <a:t> </a:t>
            </a:r>
            <a:r>
              <a:rPr lang="en-GB" sz="3600" dirty="0">
                <a:solidFill>
                  <a:schemeClr val="bg1"/>
                </a:solidFill>
                <a:latin typeface="League Spartan" panose="020B0604020202020204" charset="0"/>
              </a:rPr>
              <a:t>Refact.ai</a:t>
            </a:r>
          </a:p>
          <a:p>
            <a:pPr>
              <a:lnSpc>
                <a:spcPts val="8640"/>
              </a:lnSpc>
            </a:pPr>
            <a:endParaRPr lang="en-US" sz="3600" dirty="0">
              <a:solidFill>
                <a:schemeClr val="bg1"/>
              </a:solidFill>
              <a:latin typeface="League Spartan" panose="020B0604020202020204" charset="0"/>
              <a:ea typeface="League Spartan"/>
              <a:cs typeface="League Spartan"/>
              <a:sym typeface="League Spartan"/>
            </a:endParaRPr>
          </a:p>
        </p:txBody>
      </p:sp>
      <p:grpSp>
        <p:nvGrpSpPr>
          <p:cNvPr id="6" name="Group 6"/>
          <p:cNvGrpSpPr/>
          <p:nvPr/>
        </p:nvGrpSpPr>
        <p:grpSpPr>
          <a:xfrm>
            <a:off x="687928" y="390103"/>
            <a:ext cx="933839" cy="1277194"/>
            <a:chOff x="0" y="0"/>
            <a:chExt cx="1245119" cy="1702925"/>
          </a:xfrm>
        </p:grpSpPr>
        <p:sp>
          <p:nvSpPr>
            <p:cNvPr id="7" name="Freeform 7"/>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t="-27" b="-26"/>
              </a:stretch>
            </a:blipFill>
          </p:spPr>
        </p:sp>
      </p:grpSp>
      <p:grpSp>
        <p:nvGrpSpPr>
          <p:cNvPr id="8" name="Group 8"/>
          <p:cNvGrpSpPr/>
          <p:nvPr/>
        </p:nvGrpSpPr>
        <p:grpSpPr>
          <a:xfrm>
            <a:off x="8899333" y="2721934"/>
            <a:ext cx="9149906" cy="6088856"/>
            <a:chOff x="-2815600" y="-5554576"/>
            <a:chExt cx="12199874" cy="8118475"/>
          </a:xfrm>
        </p:grpSpPr>
        <p:sp>
          <p:nvSpPr>
            <p:cNvPr id="9" name="Freeform 9"/>
            <p:cNvSpPr/>
            <p:nvPr/>
          </p:nvSpPr>
          <p:spPr>
            <a:xfrm>
              <a:off x="-2815600" y="-5554576"/>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10" name="Group 10"/>
          <p:cNvGrpSpPr/>
          <p:nvPr/>
        </p:nvGrpSpPr>
        <p:grpSpPr>
          <a:xfrm>
            <a:off x="-3986591" y="6993255"/>
            <a:ext cx="9149920" cy="6088856"/>
            <a:chOff x="0" y="0"/>
            <a:chExt cx="12199893" cy="8118475"/>
          </a:xfrm>
        </p:grpSpPr>
        <p:sp>
          <p:nvSpPr>
            <p:cNvPr id="11" name="Freeform 11"/>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12" name="Group 12"/>
          <p:cNvGrpSpPr/>
          <p:nvPr/>
        </p:nvGrpSpPr>
        <p:grpSpPr>
          <a:xfrm>
            <a:off x="15895675" y="390103"/>
            <a:ext cx="2392325" cy="1277194"/>
            <a:chOff x="0" y="0"/>
            <a:chExt cx="3189767" cy="1702925"/>
          </a:xfrm>
        </p:grpSpPr>
        <p:sp>
          <p:nvSpPr>
            <p:cNvPr id="13" name="Freeform 13"/>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914" r="-1" b="-61913"/>
              </a:stretch>
            </a:blip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371600" y="-340148"/>
            <a:ext cx="15544800" cy="3128962"/>
            <a:chOff x="0" y="0"/>
            <a:chExt cx="20726400" cy="4171950"/>
          </a:xfrm>
        </p:grpSpPr>
        <p:sp>
          <p:nvSpPr>
            <p:cNvPr id="3" name="Freeform 3"/>
            <p:cNvSpPr/>
            <p:nvPr/>
          </p:nvSpPr>
          <p:spPr>
            <a:xfrm>
              <a:off x="0" y="0"/>
              <a:ext cx="20726400" cy="4171950"/>
            </a:xfrm>
            <a:custGeom>
              <a:avLst/>
              <a:gdLst/>
              <a:ahLst/>
              <a:cxnLst/>
              <a:rect l="l" t="t" r="r" b="b"/>
              <a:pathLst>
                <a:path w="20726400" h="4171950">
                  <a:moveTo>
                    <a:pt x="0" y="0"/>
                  </a:moveTo>
                  <a:lnTo>
                    <a:pt x="20726400" y="0"/>
                  </a:lnTo>
                  <a:lnTo>
                    <a:pt x="20726400" y="4171950"/>
                  </a:lnTo>
                  <a:lnTo>
                    <a:pt x="0" y="4171950"/>
                  </a:lnTo>
                  <a:close/>
                </a:path>
              </a:pathLst>
            </a:custGeom>
            <a:solidFill>
              <a:srgbClr val="000000">
                <a:alpha val="0"/>
              </a:srgbClr>
            </a:solidFill>
          </p:spPr>
        </p:sp>
        <p:sp>
          <p:nvSpPr>
            <p:cNvPr id="4" name="TextBox 4"/>
            <p:cNvSpPr txBox="1"/>
            <p:nvPr/>
          </p:nvSpPr>
          <p:spPr>
            <a:xfrm>
              <a:off x="0" y="-19050"/>
              <a:ext cx="20726400" cy="4191000"/>
            </a:xfrm>
            <a:prstGeom prst="rect">
              <a:avLst/>
            </a:prstGeom>
          </p:spPr>
          <p:txBody>
            <a:bodyPr lIns="0" tIns="0" rIns="0" bIns="0" rtlCol="0" anchor="ctr"/>
            <a:lstStyle/>
            <a:p>
              <a:pPr algn="ctr">
                <a:lnSpc>
                  <a:spcPts val="7200"/>
                </a:lnSpc>
              </a:pPr>
              <a:r>
                <a:rPr lang="en-US" sz="6000" b="1">
                  <a:solidFill>
                    <a:srgbClr val="FFFFFF"/>
                  </a:solidFill>
                  <a:latin typeface="Garamond Bold"/>
                  <a:ea typeface="Garamond Bold"/>
                  <a:cs typeface="Garamond Bold"/>
                  <a:sym typeface="Garamond Bold"/>
                </a:rPr>
                <a:t>FEASIBILITY AND VIABILITY</a:t>
              </a:r>
            </a:p>
          </p:txBody>
        </p:sp>
      </p:grpSp>
      <p:sp>
        <p:nvSpPr>
          <p:cNvPr id="5" name="TextBox 5"/>
          <p:cNvSpPr txBox="1"/>
          <p:nvPr/>
        </p:nvSpPr>
        <p:spPr>
          <a:xfrm>
            <a:off x="3180833" y="2379240"/>
            <a:ext cx="12083269" cy="4242435"/>
          </a:xfrm>
          <a:prstGeom prst="rect">
            <a:avLst/>
          </a:prstGeom>
        </p:spPr>
        <p:txBody>
          <a:bodyPr lIns="0" tIns="0" rIns="0" bIns="0" rtlCol="0" anchor="t">
            <a:spAutoFit/>
          </a:bodyPr>
          <a:lstStyle/>
          <a:p>
            <a:pPr algn="just">
              <a:lnSpc>
                <a:spcPts val="8640"/>
              </a:lnSpc>
            </a:pPr>
            <a:endParaRPr dirty="0"/>
          </a:p>
          <a:p>
            <a:pPr marL="822960" lvl="2" indent="-274320" algn="just">
              <a:lnSpc>
                <a:spcPts val="8640"/>
              </a:lnSpc>
              <a:buFont typeface="Arial"/>
              <a:buChar char="⚬"/>
            </a:pPr>
            <a:r>
              <a:rPr lang="en-US" sz="3600" dirty="0">
                <a:solidFill>
                  <a:srgbClr val="FFFFFF"/>
                </a:solidFill>
                <a:latin typeface="League Spartan"/>
                <a:ea typeface="League Spartan"/>
                <a:cs typeface="League Spartan"/>
                <a:sym typeface="League Spartan"/>
              </a:rPr>
              <a:t>Analysis of the feasibility of the idea</a:t>
            </a:r>
          </a:p>
          <a:p>
            <a:pPr marL="822960" lvl="2" indent="-274320" algn="just">
              <a:lnSpc>
                <a:spcPts val="8640"/>
              </a:lnSpc>
              <a:buFont typeface="Arial"/>
              <a:buChar char="⚬"/>
            </a:pPr>
            <a:r>
              <a:rPr lang="en-US" sz="3600" dirty="0">
                <a:solidFill>
                  <a:srgbClr val="FFFFFF"/>
                </a:solidFill>
                <a:latin typeface="League Spartan"/>
                <a:ea typeface="League Spartan"/>
                <a:cs typeface="League Spartan"/>
                <a:sym typeface="League Spartan"/>
              </a:rPr>
              <a:t>Potential challenges and risks</a:t>
            </a:r>
          </a:p>
          <a:p>
            <a:pPr marL="822960" lvl="2" indent="-274320" algn="just">
              <a:lnSpc>
                <a:spcPts val="8640"/>
              </a:lnSpc>
              <a:buFont typeface="Arial"/>
              <a:buChar char="⚬"/>
            </a:pPr>
            <a:r>
              <a:rPr lang="en-US" sz="3600" dirty="0">
                <a:solidFill>
                  <a:srgbClr val="FFFFFF"/>
                </a:solidFill>
                <a:latin typeface="League Spartan"/>
                <a:ea typeface="League Spartan"/>
                <a:cs typeface="League Spartan"/>
                <a:sym typeface="League Spartan"/>
              </a:rPr>
              <a:t>Strategies for overcoming these challenges</a:t>
            </a:r>
          </a:p>
        </p:txBody>
      </p:sp>
      <p:grpSp>
        <p:nvGrpSpPr>
          <p:cNvPr id="6" name="Group 6"/>
          <p:cNvGrpSpPr/>
          <p:nvPr/>
        </p:nvGrpSpPr>
        <p:grpSpPr>
          <a:xfrm>
            <a:off x="687928" y="390103"/>
            <a:ext cx="933839" cy="1277194"/>
            <a:chOff x="0" y="0"/>
            <a:chExt cx="1245119" cy="1702925"/>
          </a:xfrm>
        </p:grpSpPr>
        <p:sp>
          <p:nvSpPr>
            <p:cNvPr id="7" name="Freeform 7"/>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t="-27" b="-26"/>
              </a:stretch>
            </a:blipFill>
          </p:spPr>
        </p:sp>
      </p:grpSp>
      <p:grpSp>
        <p:nvGrpSpPr>
          <p:cNvPr id="8" name="Group 8"/>
          <p:cNvGrpSpPr/>
          <p:nvPr/>
        </p:nvGrpSpPr>
        <p:grpSpPr>
          <a:xfrm>
            <a:off x="-3986591" y="6993255"/>
            <a:ext cx="9149920" cy="6088856"/>
            <a:chOff x="0" y="0"/>
            <a:chExt cx="12199893" cy="8118475"/>
          </a:xfrm>
        </p:grpSpPr>
        <p:sp>
          <p:nvSpPr>
            <p:cNvPr id="9" name="Freeform 9"/>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10" name="Group 10"/>
          <p:cNvGrpSpPr/>
          <p:nvPr/>
        </p:nvGrpSpPr>
        <p:grpSpPr>
          <a:xfrm>
            <a:off x="15895675" y="390103"/>
            <a:ext cx="2392325" cy="1277194"/>
            <a:chOff x="0" y="0"/>
            <a:chExt cx="3189767" cy="1702925"/>
          </a:xfrm>
        </p:grpSpPr>
        <p:sp>
          <p:nvSpPr>
            <p:cNvPr id="11" name="Freeform 11"/>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914" r="-1" b="-61913"/>
              </a:stretch>
            </a:blipFill>
          </p:spPr>
        </p:sp>
      </p:grpSp>
      <p:grpSp>
        <p:nvGrpSpPr>
          <p:cNvPr id="12" name="Group 12"/>
          <p:cNvGrpSpPr/>
          <p:nvPr/>
        </p:nvGrpSpPr>
        <p:grpSpPr>
          <a:xfrm>
            <a:off x="10689142" y="2788815"/>
            <a:ext cx="9149920" cy="6088856"/>
            <a:chOff x="0" y="0"/>
            <a:chExt cx="12199893" cy="8118475"/>
          </a:xfrm>
        </p:grpSpPr>
        <p:sp>
          <p:nvSpPr>
            <p:cNvPr id="13" name="Freeform 13"/>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714500" y="-340148"/>
            <a:ext cx="15544800" cy="3128962"/>
            <a:chOff x="0" y="0"/>
            <a:chExt cx="20726400" cy="4171950"/>
          </a:xfrm>
        </p:grpSpPr>
        <p:sp>
          <p:nvSpPr>
            <p:cNvPr id="3" name="Freeform 3"/>
            <p:cNvSpPr/>
            <p:nvPr/>
          </p:nvSpPr>
          <p:spPr>
            <a:xfrm>
              <a:off x="0" y="0"/>
              <a:ext cx="20726400" cy="4171950"/>
            </a:xfrm>
            <a:custGeom>
              <a:avLst/>
              <a:gdLst/>
              <a:ahLst/>
              <a:cxnLst/>
              <a:rect l="l" t="t" r="r" b="b"/>
              <a:pathLst>
                <a:path w="20726400" h="4171950">
                  <a:moveTo>
                    <a:pt x="0" y="0"/>
                  </a:moveTo>
                  <a:lnTo>
                    <a:pt x="20726400" y="0"/>
                  </a:lnTo>
                  <a:lnTo>
                    <a:pt x="20726400" y="4171950"/>
                  </a:lnTo>
                  <a:lnTo>
                    <a:pt x="0" y="4171950"/>
                  </a:lnTo>
                  <a:close/>
                </a:path>
              </a:pathLst>
            </a:custGeom>
            <a:solidFill>
              <a:srgbClr val="000000">
                <a:alpha val="0"/>
              </a:srgbClr>
            </a:solidFill>
          </p:spPr>
        </p:sp>
        <p:sp>
          <p:nvSpPr>
            <p:cNvPr id="4" name="TextBox 4"/>
            <p:cNvSpPr txBox="1"/>
            <p:nvPr/>
          </p:nvSpPr>
          <p:spPr>
            <a:xfrm>
              <a:off x="0" y="-19050"/>
              <a:ext cx="20726400" cy="4191000"/>
            </a:xfrm>
            <a:prstGeom prst="rect">
              <a:avLst/>
            </a:prstGeom>
          </p:spPr>
          <p:txBody>
            <a:bodyPr lIns="0" tIns="0" rIns="0" bIns="0" rtlCol="0" anchor="ctr"/>
            <a:lstStyle/>
            <a:p>
              <a:pPr algn="ctr">
                <a:lnSpc>
                  <a:spcPts val="7200"/>
                </a:lnSpc>
              </a:pPr>
              <a:r>
                <a:rPr lang="en-US" sz="6000" b="1">
                  <a:solidFill>
                    <a:srgbClr val="FFFFFF"/>
                  </a:solidFill>
                  <a:latin typeface="Garamond Bold"/>
                  <a:ea typeface="Garamond Bold"/>
                  <a:cs typeface="Garamond Bold"/>
                  <a:sym typeface="Garamond Bold"/>
                </a:rPr>
                <a:t>IMPACT AND BENEFITS</a:t>
              </a:r>
            </a:p>
          </p:txBody>
        </p:sp>
      </p:grpSp>
      <p:sp>
        <p:nvSpPr>
          <p:cNvPr id="5" name="TextBox 5"/>
          <p:cNvSpPr txBox="1"/>
          <p:nvPr/>
        </p:nvSpPr>
        <p:spPr>
          <a:xfrm>
            <a:off x="228600" y="648599"/>
            <a:ext cx="16069949" cy="10891443"/>
          </a:xfrm>
          <a:prstGeom prst="rect">
            <a:avLst/>
          </a:prstGeom>
        </p:spPr>
        <p:txBody>
          <a:bodyPr lIns="0" tIns="0" rIns="0" bIns="0" rtlCol="0" anchor="t">
            <a:spAutoFit/>
          </a:bodyPr>
          <a:lstStyle/>
          <a:p>
            <a:pPr algn="just">
              <a:lnSpc>
                <a:spcPts val="8640"/>
              </a:lnSpc>
            </a:pPr>
            <a:endParaRPr dirty="0"/>
          </a:p>
          <a:p>
            <a:pPr algn="just">
              <a:lnSpc>
                <a:spcPts val="8640"/>
              </a:lnSpc>
            </a:pPr>
            <a:r>
              <a:rPr lang="en-US" sz="3600" dirty="0" smtClean="0">
                <a:solidFill>
                  <a:srgbClr val="FFFFFF"/>
                </a:solidFill>
                <a:latin typeface="League Spartan"/>
                <a:ea typeface="League Spartan"/>
                <a:cs typeface="League Spartan"/>
                <a:sym typeface="League Spartan"/>
              </a:rPr>
              <a:t>•</a:t>
            </a:r>
            <a:r>
              <a:rPr lang="en-GB" sz="3600" dirty="0">
                <a:solidFill>
                  <a:schemeClr val="bg1"/>
                </a:solidFill>
                <a:latin typeface="League Spartan" panose="020B0604020202020204" charset="0"/>
              </a:rPr>
              <a:t>The system directly helps patients follow their prescribed medication </a:t>
            </a:r>
            <a:r>
              <a:rPr lang="en-GB" sz="3600" dirty="0" smtClean="0">
                <a:solidFill>
                  <a:schemeClr val="bg1"/>
                </a:solidFill>
                <a:latin typeface="League Spartan" panose="020B0604020202020204" charset="0"/>
              </a:rPr>
              <a:t>schedule.</a:t>
            </a:r>
            <a:r>
              <a:rPr lang="en-GB" sz="3600" dirty="0"/>
              <a:t> </a:t>
            </a:r>
            <a:r>
              <a:rPr lang="en-GB" sz="3600" dirty="0">
                <a:solidFill>
                  <a:schemeClr val="bg1"/>
                </a:solidFill>
                <a:latin typeface="League Spartan" panose="020B0604020202020204" charset="0"/>
              </a:rPr>
              <a:t>This leads to better disease control, reduces the risk of complications, and improves overall quality of life. By ensuring patients take their medicine on time, the dispenser can help prevent serious health crises and reduce emergency room visits and hospital admissions. The smart medicine dispenser offers numerous benefits by directly addressing the critical issue of medication non-adherence, which costs the healthcare </a:t>
            </a:r>
            <a:r>
              <a:rPr lang="en-GB" sz="3600" dirty="0" smtClean="0">
                <a:solidFill>
                  <a:schemeClr val="bg1"/>
                </a:solidFill>
                <a:latin typeface="League Spartan" panose="020B0604020202020204" charset="0"/>
              </a:rPr>
              <a:t>system. </a:t>
            </a:r>
            <a:r>
              <a:rPr lang="en-GB" sz="3600" dirty="0">
                <a:solidFill>
                  <a:schemeClr val="bg1"/>
                </a:solidFill>
                <a:latin typeface="League Spartan" panose="020B0604020202020204" charset="0"/>
              </a:rPr>
              <a:t>billions of dollars annually.</a:t>
            </a:r>
            <a:endParaRPr lang="en-US" sz="3600" dirty="0">
              <a:solidFill>
                <a:schemeClr val="bg1"/>
              </a:solidFill>
              <a:latin typeface="League Spartan" panose="020B0604020202020204" charset="0"/>
              <a:ea typeface="League Spartan"/>
              <a:cs typeface="League Spartan"/>
              <a:sym typeface="League Spartan"/>
            </a:endParaRPr>
          </a:p>
        </p:txBody>
      </p:sp>
      <p:grpSp>
        <p:nvGrpSpPr>
          <p:cNvPr id="6" name="Group 6"/>
          <p:cNvGrpSpPr/>
          <p:nvPr/>
        </p:nvGrpSpPr>
        <p:grpSpPr>
          <a:xfrm>
            <a:off x="687928" y="390103"/>
            <a:ext cx="933839" cy="1277194"/>
            <a:chOff x="0" y="0"/>
            <a:chExt cx="1245119" cy="1702925"/>
          </a:xfrm>
        </p:grpSpPr>
        <p:sp>
          <p:nvSpPr>
            <p:cNvPr id="7" name="Freeform 7"/>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t="-27" b="-26"/>
              </a:stretch>
            </a:blipFill>
          </p:spPr>
        </p:sp>
      </p:grpSp>
      <p:grpSp>
        <p:nvGrpSpPr>
          <p:cNvPr id="8" name="Group 8"/>
          <p:cNvGrpSpPr/>
          <p:nvPr/>
        </p:nvGrpSpPr>
        <p:grpSpPr>
          <a:xfrm>
            <a:off x="9138080" y="2788814"/>
            <a:ext cx="9149920" cy="6088856"/>
            <a:chOff x="0" y="0"/>
            <a:chExt cx="12199893" cy="8118475"/>
          </a:xfrm>
        </p:grpSpPr>
        <p:sp>
          <p:nvSpPr>
            <p:cNvPr id="9" name="Freeform 9"/>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10" name="Group 10"/>
          <p:cNvGrpSpPr/>
          <p:nvPr/>
        </p:nvGrpSpPr>
        <p:grpSpPr>
          <a:xfrm>
            <a:off x="-3986591" y="6993255"/>
            <a:ext cx="9149920" cy="6088856"/>
            <a:chOff x="0" y="0"/>
            <a:chExt cx="12199893" cy="8118475"/>
          </a:xfrm>
        </p:grpSpPr>
        <p:sp>
          <p:nvSpPr>
            <p:cNvPr id="11" name="Freeform 11"/>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12" name="Group 12"/>
          <p:cNvGrpSpPr/>
          <p:nvPr/>
        </p:nvGrpSpPr>
        <p:grpSpPr>
          <a:xfrm>
            <a:off x="15895675" y="390103"/>
            <a:ext cx="2392325" cy="1277194"/>
            <a:chOff x="0" y="0"/>
            <a:chExt cx="3189767" cy="1702925"/>
          </a:xfrm>
        </p:grpSpPr>
        <p:sp>
          <p:nvSpPr>
            <p:cNvPr id="13" name="Freeform 13"/>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914" r="-1" b="-61913"/>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276</Words>
  <Application>Microsoft Office PowerPoint</Application>
  <PresentationFormat>Custom</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Garamond Bold</vt:lpstr>
      <vt:lpstr>League Spartan</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VERSE HACKATHON 2025 (3).pptx</dc:title>
  <dc:creator>Omkar Sarwade</dc:creator>
  <cp:lastModifiedBy>Admin</cp:lastModifiedBy>
  <cp:revision>6</cp:revision>
  <dcterms:created xsi:type="dcterms:W3CDTF">2006-08-16T00:00:00Z</dcterms:created>
  <dcterms:modified xsi:type="dcterms:W3CDTF">2025-09-18T19:15:10Z</dcterms:modified>
  <dc:identifier>DAGyy09PZKM</dc:identifier>
</cp:coreProperties>
</file>