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10" r:id="rId10"/>
    <p:sldId id="311" r:id="rId11"/>
    <p:sldId id="312" r:id="rId12"/>
    <p:sldId id="313"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FBDF7-092F-40A2-8CC7-0D07707F250C}">
          <p14:sldIdLst>
            <p14:sldId id="298"/>
            <p14:sldId id="300"/>
            <p14:sldId id="301"/>
            <p14:sldId id="302"/>
            <p14:sldId id="303"/>
            <p14:sldId id="310"/>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na Thakare" userId="7090f1255477f069" providerId="LiveId" clId="{0928F7DB-84D0-48B7-B8D2-F45185136865}"/>
    <pc:docChg chg="modSld">
      <pc:chgData name="Veena Thakare" userId="7090f1255477f069" providerId="LiveId" clId="{0928F7DB-84D0-48B7-B8D2-F45185136865}" dt="2024-04-27T18:17:04.990" v="7" actId="20577"/>
      <pc:docMkLst>
        <pc:docMk/>
      </pc:docMkLst>
      <pc:sldChg chg="modSp mod">
        <pc:chgData name="Veena Thakare" userId="7090f1255477f069" providerId="LiveId" clId="{0928F7DB-84D0-48B7-B8D2-F45185136865}" dt="2024-04-27T18:17:04.990" v="7" actId="20577"/>
        <pc:sldMkLst>
          <pc:docMk/>
          <pc:sldMk cId="1439703017" sldId="313"/>
        </pc:sldMkLst>
        <pc:spChg chg="mod">
          <ac:chgData name="Veena Thakare" userId="7090f1255477f069" providerId="LiveId" clId="{0928F7DB-84D0-48B7-B8D2-F45185136865}" dt="2024-04-27T18:17:04.990" v="7" actId="20577"/>
          <ac:spMkLst>
            <pc:docMk/>
            <pc:sldMk cId="1439703017" sldId="313"/>
            <ac:spMk id="9" creationId="{7B25AD01-AEFC-5CC1-F1F7-74023F75B42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0D308-FA60-4818-9531-5BBCD1432A5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FC4FDDA-014D-4C52-AD8B-90C085FD8A70}">
      <dgm:prSet/>
      <dgm:spPr/>
      <dgm:t>
        <a:bodyPr/>
        <a:lstStyle/>
        <a:p>
          <a:pPr>
            <a:lnSpc>
              <a:spcPct val="100000"/>
            </a:lnSpc>
          </a:pPr>
          <a:r>
            <a:rPr lang="en-US" dirty="0">
              <a:latin typeface="+mj-lt"/>
            </a:rPr>
            <a:t>Why Hospitality Analysis </a:t>
          </a:r>
          <a:r>
            <a:rPr lang="en-US" dirty="0"/>
            <a:t>?</a:t>
          </a:r>
        </a:p>
      </dgm:t>
    </dgm:pt>
    <dgm:pt modelId="{0F64D07A-01C4-40C6-8EA8-7BFD1B66B878}" type="parTrans" cxnId="{097427B5-2AAE-4D70-AF20-C06B58302A9B}">
      <dgm:prSet/>
      <dgm:spPr/>
      <dgm:t>
        <a:bodyPr/>
        <a:lstStyle/>
        <a:p>
          <a:endParaRPr lang="en-US"/>
        </a:p>
      </dgm:t>
    </dgm:pt>
    <dgm:pt modelId="{BE87E4B9-64FD-4E77-A632-074576EFF344}" type="sibTrans" cxnId="{097427B5-2AAE-4D70-AF20-C06B58302A9B}">
      <dgm:prSet/>
      <dgm:spPr/>
      <dgm:t>
        <a:bodyPr/>
        <a:lstStyle/>
        <a:p>
          <a:endParaRPr lang="en-US"/>
        </a:p>
      </dgm:t>
    </dgm:pt>
    <dgm:pt modelId="{B18B824F-4CBD-410B-8C6B-545977C32EE8}">
      <dgm:prSet/>
      <dgm:spPr/>
      <dgm:t>
        <a:bodyPr/>
        <a:lstStyle/>
        <a:p>
          <a:pPr>
            <a:lnSpc>
              <a:spcPct val="100000"/>
            </a:lnSpc>
          </a:pPr>
          <a:r>
            <a:rPr lang="en-US" dirty="0">
              <a:latin typeface="+mj-lt"/>
            </a:rPr>
            <a:t>Metrics</a:t>
          </a:r>
        </a:p>
      </dgm:t>
    </dgm:pt>
    <dgm:pt modelId="{31FD9154-2931-4769-B999-91183C405EBC}" type="parTrans" cxnId="{E4AEFE4D-E196-473B-AB3B-AECF4B326A1A}">
      <dgm:prSet/>
      <dgm:spPr/>
      <dgm:t>
        <a:bodyPr/>
        <a:lstStyle/>
        <a:p>
          <a:endParaRPr lang="en-US"/>
        </a:p>
      </dgm:t>
    </dgm:pt>
    <dgm:pt modelId="{E9BC99B5-F2C4-4AA7-972D-A997FE22B7EF}" type="sibTrans" cxnId="{E4AEFE4D-E196-473B-AB3B-AECF4B326A1A}">
      <dgm:prSet/>
      <dgm:spPr/>
      <dgm:t>
        <a:bodyPr/>
        <a:lstStyle/>
        <a:p>
          <a:endParaRPr lang="en-US"/>
        </a:p>
      </dgm:t>
    </dgm:pt>
    <dgm:pt modelId="{D940C60A-D522-45AE-B7A5-5D678C6D1E73}">
      <dgm:prSet/>
      <dgm:spPr/>
      <dgm:t>
        <a:bodyPr/>
        <a:lstStyle/>
        <a:p>
          <a:pPr>
            <a:lnSpc>
              <a:spcPct val="100000"/>
            </a:lnSpc>
          </a:pPr>
          <a:r>
            <a:rPr lang="en-US" dirty="0">
              <a:latin typeface="+mj-lt"/>
            </a:rPr>
            <a:t>KPI’s </a:t>
          </a:r>
        </a:p>
      </dgm:t>
    </dgm:pt>
    <dgm:pt modelId="{CE6D8B06-EAFD-4FBA-BFA7-7EE74BA38F39}" type="parTrans" cxnId="{83A35831-DEFB-415D-9BB8-7542AB9968C8}">
      <dgm:prSet/>
      <dgm:spPr/>
      <dgm:t>
        <a:bodyPr/>
        <a:lstStyle/>
        <a:p>
          <a:endParaRPr lang="en-US"/>
        </a:p>
      </dgm:t>
    </dgm:pt>
    <dgm:pt modelId="{466BFCFA-F8D5-41FE-A274-15847ACE75EE}" type="sibTrans" cxnId="{83A35831-DEFB-415D-9BB8-7542AB9968C8}">
      <dgm:prSet/>
      <dgm:spPr/>
      <dgm:t>
        <a:bodyPr/>
        <a:lstStyle/>
        <a:p>
          <a:endParaRPr lang="en-US"/>
        </a:p>
      </dgm:t>
    </dgm:pt>
    <dgm:pt modelId="{0AEFB084-9EB2-4638-B087-DDD3FB60AAEB}">
      <dgm:prSet/>
      <dgm:spPr/>
      <dgm:t>
        <a:bodyPr/>
        <a:lstStyle/>
        <a:p>
          <a:pPr>
            <a:lnSpc>
              <a:spcPct val="100000"/>
            </a:lnSpc>
          </a:pPr>
          <a:r>
            <a:rPr lang="en-US" dirty="0">
              <a:latin typeface="+mj-lt"/>
            </a:rPr>
            <a:t>Excel Dashboard </a:t>
          </a:r>
        </a:p>
      </dgm:t>
    </dgm:pt>
    <dgm:pt modelId="{CBD4296B-4D5C-499F-951B-7D7E6CFD4E50}" type="parTrans" cxnId="{E5A10535-102C-4360-AE84-B9F257A1A3EE}">
      <dgm:prSet/>
      <dgm:spPr/>
      <dgm:t>
        <a:bodyPr/>
        <a:lstStyle/>
        <a:p>
          <a:endParaRPr lang="en-US"/>
        </a:p>
      </dgm:t>
    </dgm:pt>
    <dgm:pt modelId="{2963C5C3-4078-4923-ABEE-40A57000AF5F}" type="sibTrans" cxnId="{E5A10535-102C-4360-AE84-B9F257A1A3EE}">
      <dgm:prSet/>
      <dgm:spPr/>
      <dgm:t>
        <a:bodyPr/>
        <a:lstStyle/>
        <a:p>
          <a:endParaRPr lang="en-US"/>
        </a:p>
      </dgm:t>
    </dgm:pt>
    <dgm:pt modelId="{AB00D548-34BA-4F0C-ABC9-3069EDB24597}">
      <dgm:prSet/>
      <dgm:spPr/>
      <dgm:t>
        <a:bodyPr/>
        <a:lstStyle/>
        <a:p>
          <a:pPr>
            <a:lnSpc>
              <a:spcPct val="100000"/>
            </a:lnSpc>
          </a:pPr>
          <a:r>
            <a:rPr lang="en-US" dirty="0">
              <a:latin typeface="+mj-lt"/>
            </a:rPr>
            <a:t>Power Bi Dashboard</a:t>
          </a:r>
        </a:p>
      </dgm:t>
    </dgm:pt>
    <dgm:pt modelId="{7F1D79A5-A20F-45FA-9980-2E5CE715A35F}" type="parTrans" cxnId="{B0115D33-1CA8-4F81-88F8-C1D6E8AD64DA}">
      <dgm:prSet/>
      <dgm:spPr/>
      <dgm:t>
        <a:bodyPr/>
        <a:lstStyle/>
        <a:p>
          <a:endParaRPr lang="en-US"/>
        </a:p>
      </dgm:t>
    </dgm:pt>
    <dgm:pt modelId="{5AB4E397-8881-4410-9D7B-6623AD831460}" type="sibTrans" cxnId="{B0115D33-1CA8-4F81-88F8-C1D6E8AD64DA}">
      <dgm:prSet/>
      <dgm:spPr/>
      <dgm:t>
        <a:bodyPr/>
        <a:lstStyle/>
        <a:p>
          <a:endParaRPr lang="en-US"/>
        </a:p>
      </dgm:t>
    </dgm:pt>
    <dgm:pt modelId="{500D4F5B-918C-429D-AFB2-B129D13A516C}">
      <dgm:prSet/>
      <dgm:spPr/>
      <dgm:t>
        <a:bodyPr/>
        <a:lstStyle/>
        <a:p>
          <a:pPr>
            <a:lnSpc>
              <a:spcPct val="100000"/>
            </a:lnSpc>
          </a:pPr>
          <a:r>
            <a:rPr lang="en-US" dirty="0">
              <a:latin typeface="+mj-lt"/>
            </a:rPr>
            <a:t>Conclusion </a:t>
          </a:r>
        </a:p>
      </dgm:t>
    </dgm:pt>
    <dgm:pt modelId="{F4392239-1267-4CA5-8C16-8117BFE1B501}" type="parTrans" cxnId="{6265288E-285E-492B-B015-46AE7450FB2C}">
      <dgm:prSet/>
      <dgm:spPr/>
      <dgm:t>
        <a:bodyPr/>
        <a:lstStyle/>
        <a:p>
          <a:endParaRPr lang="en-US"/>
        </a:p>
      </dgm:t>
    </dgm:pt>
    <dgm:pt modelId="{6AED10BB-4595-47C1-AD5A-C285FFD19809}" type="sibTrans" cxnId="{6265288E-285E-492B-B015-46AE7450FB2C}">
      <dgm:prSet/>
      <dgm:spPr/>
      <dgm:t>
        <a:bodyPr/>
        <a:lstStyle/>
        <a:p>
          <a:endParaRPr lang="en-US"/>
        </a:p>
      </dgm:t>
    </dgm:pt>
    <dgm:pt modelId="{32CBB856-D380-4D31-BB0F-A5E4BA6D0324}">
      <dgm:prSet/>
      <dgm:spPr/>
      <dgm:t>
        <a:bodyPr/>
        <a:lstStyle/>
        <a:p>
          <a:pPr>
            <a:lnSpc>
              <a:spcPct val="100000"/>
            </a:lnSpc>
          </a:pPr>
          <a:r>
            <a:rPr lang="en-US" dirty="0">
              <a:latin typeface="+mj-lt"/>
            </a:rPr>
            <a:t>Tableau Dashboard </a:t>
          </a:r>
        </a:p>
      </dgm:t>
    </dgm:pt>
    <dgm:pt modelId="{47FFFE5B-2261-441C-91C2-94AB4A83E2A9}" type="sibTrans" cxnId="{9E07F220-754F-4238-9B03-BA38C1644F0D}">
      <dgm:prSet/>
      <dgm:spPr/>
      <dgm:t>
        <a:bodyPr/>
        <a:lstStyle/>
        <a:p>
          <a:endParaRPr lang="en-US"/>
        </a:p>
      </dgm:t>
    </dgm:pt>
    <dgm:pt modelId="{BC112706-9C2E-41E8-9013-40F48EF708D6}" type="parTrans" cxnId="{9E07F220-754F-4238-9B03-BA38C1644F0D}">
      <dgm:prSet/>
      <dgm:spPr/>
      <dgm:t>
        <a:bodyPr/>
        <a:lstStyle/>
        <a:p>
          <a:endParaRPr lang="en-US"/>
        </a:p>
      </dgm:t>
    </dgm:pt>
    <dgm:pt modelId="{8F24B453-8CB5-4221-9ACE-3853AABDBE0E}" type="pres">
      <dgm:prSet presAssocID="{A780D308-FA60-4818-9531-5BBCD1432A55}" presName="root" presStyleCnt="0">
        <dgm:presLayoutVars>
          <dgm:dir/>
          <dgm:resizeHandles val="exact"/>
        </dgm:presLayoutVars>
      </dgm:prSet>
      <dgm:spPr/>
    </dgm:pt>
    <dgm:pt modelId="{7BF52D1E-E1FA-40E4-A7E6-080A0738D8F5}" type="pres">
      <dgm:prSet presAssocID="{3FC4FDDA-014D-4C52-AD8B-90C085FD8A70}" presName="compNode" presStyleCnt="0"/>
      <dgm:spPr/>
    </dgm:pt>
    <dgm:pt modelId="{F8CF0BF3-F2DA-4C26-9EDB-B49F9CBDD64A}" type="pres">
      <dgm:prSet presAssocID="{3FC4FDDA-014D-4C52-AD8B-90C085FD8A70}" presName="bgRect" presStyleLbl="bgShp" presStyleIdx="0" presStyleCnt="7"/>
      <dgm:spPr>
        <a:solidFill>
          <a:schemeClr val="bg1"/>
        </a:solidFill>
      </dgm:spPr>
    </dgm:pt>
    <dgm:pt modelId="{B5D8E76C-4815-4448-9C2D-2DEC93E6E97D}" type="pres">
      <dgm:prSet presAssocID="{3FC4FDDA-014D-4C52-AD8B-90C085FD8A7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port Add"/>
        </a:ext>
      </dgm:extLst>
    </dgm:pt>
    <dgm:pt modelId="{BCA519B3-A2B1-498E-A5F9-0674937A0609}" type="pres">
      <dgm:prSet presAssocID="{3FC4FDDA-014D-4C52-AD8B-90C085FD8A70}" presName="spaceRect" presStyleCnt="0"/>
      <dgm:spPr/>
    </dgm:pt>
    <dgm:pt modelId="{44A84EA8-9C74-4C90-A14D-200A5D42641B}" type="pres">
      <dgm:prSet presAssocID="{3FC4FDDA-014D-4C52-AD8B-90C085FD8A70}" presName="parTx" presStyleLbl="revTx" presStyleIdx="0" presStyleCnt="7">
        <dgm:presLayoutVars>
          <dgm:chMax val="0"/>
          <dgm:chPref val="0"/>
        </dgm:presLayoutVars>
      </dgm:prSet>
      <dgm:spPr/>
    </dgm:pt>
    <dgm:pt modelId="{38551BFF-685E-428D-BEBB-26000E1207B1}" type="pres">
      <dgm:prSet presAssocID="{BE87E4B9-64FD-4E77-A632-074576EFF344}" presName="sibTrans" presStyleCnt="0"/>
      <dgm:spPr/>
    </dgm:pt>
    <dgm:pt modelId="{14B2AD7B-45AA-473E-802F-240B7FA328F0}" type="pres">
      <dgm:prSet presAssocID="{B18B824F-4CBD-410B-8C6B-545977C32EE8}" presName="compNode" presStyleCnt="0"/>
      <dgm:spPr/>
    </dgm:pt>
    <dgm:pt modelId="{82E0E2C2-F919-48D6-A61D-D7632026F52D}" type="pres">
      <dgm:prSet presAssocID="{B18B824F-4CBD-410B-8C6B-545977C32EE8}" presName="bgRect" presStyleLbl="bgShp" presStyleIdx="1" presStyleCnt="7"/>
      <dgm:spPr>
        <a:solidFill>
          <a:schemeClr val="bg1"/>
        </a:solidFill>
      </dgm:spPr>
    </dgm:pt>
    <dgm:pt modelId="{FCA24321-4002-4F11-BF34-97D41C7BC451}" type="pres">
      <dgm:prSet presAssocID="{B18B824F-4CBD-410B-8C6B-545977C32EE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ngerprint"/>
        </a:ext>
      </dgm:extLst>
    </dgm:pt>
    <dgm:pt modelId="{0373F52A-AA80-47F9-AD28-85A65318449B}" type="pres">
      <dgm:prSet presAssocID="{B18B824F-4CBD-410B-8C6B-545977C32EE8}" presName="spaceRect" presStyleCnt="0"/>
      <dgm:spPr/>
    </dgm:pt>
    <dgm:pt modelId="{BDA2E143-E4DB-46DE-9B89-9E84DF1DA1B1}" type="pres">
      <dgm:prSet presAssocID="{B18B824F-4CBD-410B-8C6B-545977C32EE8}" presName="parTx" presStyleLbl="revTx" presStyleIdx="1" presStyleCnt="7">
        <dgm:presLayoutVars>
          <dgm:chMax val="0"/>
          <dgm:chPref val="0"/>
        </dgm:presLayoutVars>
      </dgm:prSet>
      <dgm:spPr/>
    </dgm:pt>
    <dgm:pt modelId="{A9E70FFF-55FF-4F6F-A5AA-2A5F16B65BB4}" type="pres">
      <dgm:prSet presAssocID="{E9BC99B5-F2C4-4AA7-972D-A997FE22B7EF}" presName="sibTrans" presStyleCnt="0"/>
      <dgm:spPr/>
    </dgm:pt>
    <dgm:pt modelId="{1D411F7A-E0E5-4235-8C7B-A8DC6B7DC1BE}" type="pres">
      <dgm:prSet presAssocID="{D940C60A-D522-45AE-B7A5-5D678C6D1E73}" presName="compNode" presStyleCnt="0"/>
      <dgm:spPr/>
    </dgm:pt>
    <dgm:pt modelId="{3BFE4FEF-293D-44EE-9789-2EE9E8C431C0}" type="pres">
      <dgm:prSet presAssocID="{D940C60A-D522-45AE-B7A5-5D678C6D1E73}" presName="bgRect" presStyleLbl="bgShp" presStyleIdx="2" presStyleCnt="7"/>
      <dgm:spPr>
        <a:solidFill>
          <a:schemeClr val="bg1"/>
        </a:solidFill>
      </dgm:spPr>
    </dgm:pt>
    <dgm:pt modelId="{F0A106C2-8086-48CA-876E-D401E9CDB273}" type="pres">
      <dgm:prSet presAssocID="{D940C60A-D522-45AE-B7A5-5D678C6D1E7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spect Ratio"/>
        </a:ext>
      </dgm:extLst>
    </dgm:pt>
    <dgm:pt modelId="{94B35543-57A3-444F-B144-68D1F6110733}" type="pres">
      <dgm:prSet presAssocID="{D940C60A-D522-45AE-B7A5-5D678C6D1E73}" presName="spaceRect" presStyleCnt="0"/>
      <dgm:spPr/>
    </dgm:pt>
    <dgm:pt modelId="{7CF964FE-A7F3-474B-9E7E-F46B46181354}" type="pres">
      <dgm:prSet presAssocID="{D940C60A-D522-45AE-B7A5-5D678C6D1E73}" presName="parTx" presStyleLbl="revTx" presStyleIdx="2" presStyleCnt="7">
        <dgm:presLayoutVars>
          <dgm:chMax val="0"/>
          <dgm:chPref val="0"/>
        </dgm:presLayoutVars>
      </dgm:prSet>
      <dgm:spPr/>
    </dgm:pt>
    <dgm:pt modelId="{F8D74B2B-2988-42D4-BC33-59C56388AF6D}" type="pres">
      <dgm:prSet presAssocID="{466BFCFA-F8D5-41FE-A274-15847ACE75EE}" presName="sibTrans" presStyleCnt="0"/>
      <dgm:spPr/>
    </dgm:pt>
    <dgm:pt modelId="{98F51823-A9E0-445B-84AF-6411E9F2D630}" type="pres">
      <dgm:prSet presAssocID="{0AEFB084-9EB2-4638-B087-DDD3FB60AAEB}" presName="compNode" presStyleCnt="0"/>
      <dgm:spPr/>
    </dgm:pt>
    <dgm:pt modelId="{86E4F6AF-76F7-47BE-A58D-FE01988B2E9A}" type="pres">
      <dgm:prSet presAssocID="{0AEFB084-9EB2-4638-B087-DDD3FB60AAEB}" presName="bgRect" presStyleLbl="bgShp" presStyleIdx="3" presStyleCnt="7"/>
      <dgm:spPr>
        <a:solidFill>
          <a:schemeClr val="bg1"/>
        </a:solidFill>
      </dgm:spPr>
    </dgm:pt>
    <dgm:pt modelId="{4113D964-77BC-4D34-8D77-5A59264530DC}" type="pres">
      <dgm:prSet presAssocID="{0AEFB084-9EB2-4638-B087-DDD3FB60AAE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w Mail"/>
        </a:ext>
      </dgm:extLst>
    </dgm:pt>
    <dgm:pt modelId="{1AEF3891-D912-404D-98E7-DE54B44EBB22}" type="pres">
      <dgm:prSet presAssocID="{0AEFB084-9EB2-4638-B087-DDD3FB60AAEB}" presName="spaceRect" presStyleCnt="0"/>
      <dgm:spPr/>
    </dgm:pt>
    <dgm:pt modelId="{30FF68DF-0484-436B-91D5-060623A01DEC}" type="pres">
      <dgm:prSet presAssocID="{0AEFB084-9EB2-4638-B087-DDD3FB60AAEB}" presName="parTx" presStyleLbl="revTx" presStyleIdx="3" presStyleCnt="7">
        <dgm:presLayoutVars>
          <dgm:chMax val="0"/>
          <dgm:chPref val="0"/>
        </dgm:presLayoutVars>
      </dgm:prSet>
      <dgm:spPr/>
    </dgm:pt>
    <dgm:pt modelId="{30535CD8-035E-4F63-A9E6-A2E8453DD338}" type="pres">
      <dgm:prSet presAssocID="{2963C5C3-4078-4923-ABEE-40A57000AF5F}" presName="sibTrans" presStyleCnt="0"/>
      <dgm:spPr/>
    </dgm:pt>
    <dgm:pt modelId="{B361C74E-6693-420E-846B-40166E5AD7AB}" type="pres">
      <dgm:prSet presAssocID="{AB00D548-34BA-4F0C-ABC9-3069EDB24597}" presName="compNode" presStyleCnt="0"/>
      <dgm:spPr/>
    </dgm:pt>
    <dgm:pt modelId="{2ABD4E05-8557-499C-8010-94E9807B2F82}" type="pres">
      <dgm:prSet presAssocID="{AB00D548-34BA-4F0C-ABC9-3069EDB24597}" presName="bgRect" presStyleLbl="bgShp" presStyleIdx="4" presStyleCnt="7"/>
      <dgm:spPr>
        <a:solidFill>
          <a:schemeClr val="bg1"/>
        </a:solidFill>
      </dgm:spPr>
    </dgm:pt>
    <dgm:pt modelId="{FE550ACD-AC21-4D3D-8BFD-0E714FECE5CF}" type="pres">
      <dgm:prSet presAssocID="{AB00D548-34BA-4F0C-ABC9-3069EDB2459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I Dashboard"/>
        </a:ext>
      </dgm:extLst>
    </dgm:pt>
    <dgm:pt modelId="{A5D59379-B971-4469-BBE7-5AC4C8F2415A}" type="pres">
      <dgm:prSet presAssocID="{AB00D548-34BA-4F0C-ABC9-3069EDB24597}" presName="spaceRect" presStyleCnt="0"/>
      <dgm:spPr/>
    </dgm:pt>
    <dgm:pt modelId="{1F07EE97-F144-443C-A7B3-B1A1D1CEC1E3}" type="pres">
      <dgm:prSet presAssocID="{AB00D548-34BA-4F0C-ABC9-3069EDB24597}" presName="parTx" presStyleLbl="revTx" presStyleIdx="4" presStyleCnt="7">
        <dgm:presLayoutVars>
          <dgm:chMax val="0"/>
          <dgm:chPref val="0"/>
        </dgm:presLayoutVars>
      </dgm:prSet>
      <dgm:spPr/>
    </dgm:pt>
    <dgm:pt modelId="{536E243B-AF95-4148-B432-453C364413A9}" type="pres">
      <dgm:prSet presAssocID="{5AB4E397-8881-4410-9D7B-6623AD831460}" presName="sibTrans" presStyleCnt="0"/>
      <dgm:spPr/>
    </dgm:pt>
    <dgm:pt modelId="{2DDB3BDF-55A3-4246-9FA6-E2BED26032B4}" type="pres">
      <dgm:prSet presAssocID="{32CBB856-D380-4D31-BB0F-A5E4BA6D0324}" presName="compNode" presStyleCnt="0"/>
      <dgm:spPr/>
    </dgm:pt>
    <dgm:pt modelId="{BD644939-D778-42FC-8F7D-E3334F03A9F1}" type="pres">
      <dgm:prSet presAssocID="{32CBB856-D380-4D31-BB0F-A5E4BA6D0324}" presName="bgRect" presStyleLbl="bgShp" presStyleIdx="5" presStyleCnt="7"/>
      <dgm:spPr>
        <a:solidFill>
          <a:schemeClr val="bg1"/>
        </a:solidFill>
      </dgm:spPr>
    </dgm:pt>
    <dgm:pt modelId="{41AE0D6B-926B-488C-A5F5-A5FDC154F4D8}" type="pres">
      <dgm:prSet presAssocID="{32CBB856-D380-4D31-BB0F-A5E4BA6D032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aptop Secure"/>
        </a:ext>
      </dgm:extLst>
    </dgm:pt>
    <dgm:pt modelId="{AF910428-C722-4076-BA32-36B53CAE314A}" type="pres">
      <dgm:prSet presAssocID="{32CBB856-D380-4D31-BB0F-A5E4BA6D0324}" presName="spaceRect" presStyleCnt="0"/>
      <dgm:spPr/>
    </dgm:pt>
    <dgm:pt modelId="{086241F3-F537-49B7-8782-D1D69DD6158A}" type="pres">
      <dgm:prSet presAssocID="{32CBB856-D380-4D31-BB0F-A5E4BA6D0324}" presName="parTx" presStyleLbl="revTx" presStyleIdx="5" presStyleCnt="7">
        <dgm:presLayoutVars>
          <dgm:chMax val="0"/>
          <dgm:chPref val="0"/>
        </dgm:presLayoutVars>
      </dgm:prSet>
      <dgm:spPr/>
    </dgm:pt>
    <dgm:pt modelId="{0AE92AC0-617E-4A18-B52D-07ADA11E17E0}" type="pres">
      <dgm:prSet presAssocID="{47FFFE5B-2261-441C-91C2-94AB4A83E2A9}" presName="sibTrans" presStyleCnt="0"/>
      <dgm:spPr/>
    </dgm:pt>
    <dgm:pt modelId="{F4024CDE-8462-4F49-A3BF-1A84F53D95DF}" type="pres">
      <dgm:prSet presAssocID="{500D4F5B-918C-429D-AFB2-B129D13A516C}" presName="compNode" presStyleCnt="0"/>
      <dgm:spPr/>
    </dgm:pt>
    <dgm:pt modelId="{D886BB3A-B13A-4F67-95BF-3D66AC192731}" type="pres">
      <dgm:prSet presAssocID="{500D4F5B-918C-429D-AFB2-B129D13A516C}" presName="bgRect" presStyleLbl="bgShp" presStyleIdx="6" presStyleCnt="7"/>
      <dgm:spPr>
        <a:solidFill>
          <a:schemeClr val="bg1"/>
        </a:solidFill>
      </dgm:spPr>
    </dgm:pt>
    <dgm:pt modelId="{45F73A74-1D23-420B-AAB5-9F171FDAAC7A}" type="pres">
      <dgm:prSet presAssocID="{500D4F5B-918C-429D-AFB2-B129D13A516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low"/>
        </a:ext>
      </dgm:extLst>
    </dgm:pt>
    <dgm:pt modelId="{15636877-8203-4827-BC5C-188A44392F04}" type="pres">
      <dgm:prSet presAssocID="{500D4F5B-918C-429D-AFB2-B129D13A516C}" presName="spaceRect" presStyleCnt="0"/>
      <dgm:spPr/>
    </dgm:pt>
    <dgm:pt modelId="{E55BE606-0983-4A4E-8552-0465792EDACC}" type="pres">
      <dgm:prSet presAssocID="{500D4F5B-918C-429D-AFB2-B129D13A516C}" presName="parTx" presStyleLbl="revTx" presStyleIdx="6" presStyleCnt="7">
        <dgm:presLayoutVars>
          <dgm:chMax val="0"/>
          <dgm:chPref val="0"/>
        </dgm:presLayoutVars>
      </dgm:prSet>
      <dgm:spPr/>
    </dgm:pt>
  </dgm:ptLst>
  <dgm:cxnLst>
    <dgm:cxn modelId="{A419B90F-6A27-4FCC-8D68-C07D502174B8}" type="presOf" srcId="{0AEFB084-9EB2-4638-B087-DDD3FB60AAEB}" destId="{30FF68DF-0484-436B-91D5-060623A01DEC}" srcOrd="0" destOrd="0" presId="urn:microsoft.com/office/officeart/2018/2/layout/IconVerticalSolidList"/>
    <dgm:cxn modelId="{9E07F220-754F-4238-9B03-BA38C1644F0D}" srcId="{A780D308-FA60-4818-9531-5BBCD1432A55}" destId="{32CBB856-D380-4D31-BB0F-A5E4BA6D0324}" srcOrd="5" destOrd="0" parTransId="{BC112706-9C2E-41E8-9013-40F48EF708D6}" sibTransId="{47FFFE5B-2261-441C-91C2-94AB4A83E2A9}"/>
    <dgm:cxn modelId="{FAB6C627-0DD8-4FCD-9DF0-72FC998436AA}" type="presOf" srcId="{500D4F5B-918C-429D-AFB2-B129D13A516C}" destId="{E55BE606-0983-4A4E-8552-0465792EDACC}" srcOrd="0" destOrd="0" presId="urn:microsoft.com/office/officeart/2018/2/layout/IconVerticalSolidList"/>
    <dgm:cxn modelId="{83A35831-DEFB-415D-9BB8-7542AB9968C8}" srcId="{A780D308-FA60-4818-9531-5BBCD1432A55}" destId="{D940C60A-D522-45AE-B7A5-5D678C6D1E73}" srcOrd="2" destOrd="0" parTransId="{CE6D8B06-EAFD-4FBA-BFA7-7EE74BA38F39}" sibTransId="{466BFCFA-F8D5-41FE-A274-15847ACE75EE}"/>
    <dgm:cxn modelId="{B0115D33-1CA8-4F81-88F8-C1D6E8AD64DA}" srcId="{A780D308-FA60-4818-9531-5BBCD1432A55}" destId="{AB00D548-34BA-4F0C-ABC9-3069EDB24597}" srcOrd="4" destOrd="0" parTransId="{7F1D79A5-A20F-45FA-9980-2E5CE715A35F}" sibTransId="{5AB4E397-8881-4410-9D7B-6623AD831460}"/>
    <dgm:cxn modelId="{E5A10535-102C-4360-AE84-B9F257A1A3EE}" srcId="{A780D308-FA60-4818-9531-5BBCD1432A55}" destId="{0AEFB084-9EB2-4638-B087-DDD3FB60AAEB}" srcOrd="3" destOrd="0" parTransId="{CBD4296B-4D5C-499F-951B-7D7E6CFD4E50}" sibTransId="{2963C5C3-4078-4923-ABEE-40A57000AF5F}"/>
    <dgm:cxn modelId="{3D7F0E38-4F32-4F66-B779-13B75F008A67}" type="presOf" srcId="{3FC4FDDA-014D-4C52-AD8B-90C085FD8A70}" destId="{44A84EA8-9C74-4C90-A14D-200A5D42641B}" srcOrd="0" destOrd="0" presId="urn:microsoft.com/office/officeart/2018/2/layout/IconVerticalSolidList"/>
    <dgm:cxn modelId="{759B6940-90B6-45A0-8280-9839A6904691}" type="presOf" srcId="{32CBB856-D380-4D31-BB0F-A5E4BA6D0324}" destId="{086241F3-F537-49B7-8782-D1D69DD6158A}" srcOrd="0" destOrd="0" presId="urn:microsoft.com/office/officeart/2018/2/layout/IconVerticalSolidList"/>
    <dgm:cxn modelId="{E4AEFE4D-E196-473B-AB3B-AECF4B326A1A}" srcId="{A780D308-FA60-4818-9531-5BBCD1432A55}" destId="{B18B824F-4CBD-410B-8C6B-545977C32EE8}" srcOrd="1" destOrd="0" parTransId="{31FD9154-2931-4769-B999-91183C405EBC}" sibTransId="{E9BC99B5-F2C4-4AA7-972D-A997FE22B7EF}"/>
    <dgm:cxn modelId="{E820AA50-7B9B-448B-832F-C538063AB0FF}" type="presOf" srcId="{B18B824F-4CBD-410B-8C6B-545977C32EE8}" destId="{BDA2E143-E4DB-46DE-9B89-9E84DF1DA1B1}" srcOrd="0" destOrd="0" presId="urn:microsoft.com/office/officeart/2018/2/layout/IconVerticalSolidList"/>
    <dgm:cxn modelId="{DAD53885-05F7-4391-9B40-C6C2DD6808E6}" type="presOf" srcId="{D940C60A-D522-45AE-B7A5-5D678C6D1E73}" destId="{7CF964FE-A7F3-474B-9E7E-F46B46181354}" srcOrd="0" destOrd="0" presId="urn:microsoft.com/office/officeart/2018/2/layout/IconVerticalSolidList"/>
    <dgm:cxn modelId="{6265288E-285E-492B-B015-46AE7450FB2C}" srcId="{A780D308-FA60-4818-9531-5BBCD1432A55}" destId="{500D4F5B-918C-429D-AFB2-B129D13A516C}" srcOrd="6" destOrd="0" parTransId="{F4392239-1267-4CA5-8C16-8117BFE1B501}" sibTransId="{6AED10BB-4595-47C1-AD5A-C285FFD19809}"/>
    <dgm:cxn modelId="{6A8C59A3-2A41-47FB-8E0F-E8582023686D}" type="presOf" srcId="{A780D308-FA60-4818-9531-5BBCD1432A55}" destId="{8F24B453-8CB5-4221-9ACE-3853AABDBE0E}" srcOrd="0" destOrd="0" presId="urn:microsoft.com/office/officeart/2018/2/layout/IconVerticalSolidList"/>
    <dgm:cxn modelId="{097427B5-2AAE-4D70-AF20-C06B58302A9B}" srcId="{A780D308-FA60-4818-9531-5BBCD1432A55}" destId="{3FC4FDDA-014D-4C52-AD8B-90C085FD8A70}" srcOrd="0" destOrd="0" parTransId="{0F64D07A-01C4-40C6-8EA8-7BFD1B66B878}" sibTransId="{BE87E4B9-64FD-4E77-A632-074576EFF344}"/>
    <dgm:cxn modelId="{86DB09F6-F5B5-4414-A975-1AC488C033CB}" type="presOf" srcId="{AB00D548-34BA-4F0C-ABC9-3069EDB24597}" destId="{1F07EE97-F144-443C-A7B3-B1A1D1CEC1E3}" srcOrd="0" destOrd="0" presId="urn:microsoft.com/office/officeart/2018/2/layout/IconVerticalSolidList"/>
    <dgm:cxn modelId="{EAA73704-E9A5-4C69-8428-FFF4EBF94334}" type="presParOf" srcId="{8F24B453-8CB5-4221-9ACE-3853AABDBE0E}" destId="{7BF52D1E-E1FA-40E4-A7E6-080A0738D8F5}" srcOrd="0" destOrd="0" presId="urn:microsoft.com/office/officeart/2018/2/layout/IconVerticalSolidList"/>
    <dgm:cxn modelId="{F60AE8F7-B1D8-4397-A463-DB91B778B4EF}" type="presParOf" srcId="{7BF52D1E-E1FA-40E4-A7E6-080A0738D8F5}" destId="{F8CF0BF3-F2DA-4C26-9EDB-B49F9CBDD64A}" srcOrd="0" destOrd="0" presId="urn:microsoft.com/office/officeart/2018/2/layout/IconVerticalSolidList"/>
    <dgm:cxn modelId="{848404ED-8E4B-49E7-873A-490865CBCBBC}" type="presParOf" srcId="{7BF52D1E-E1FA-40E4-A7E6-080A0738D8F5}" destId="{B5D8E76C-4815-4448-9C2D-2DEC93E6E97D}" srcOrd="1" destOrd="0" presId="urn:microsoft.com/office/officeart/2018/2/layout/IconVerticalSolidList"/>
    <dgm:cxn modelId="{803683BA-14C4-488F-B8F8-7F2A7E699680}" type="presParOf" srcId="{7BF52D1E-E1FA-40E4-A7E6-080A0738D8F5}" destId="{BCA519B3-A2B1-498E-A5F9-0674937A0609}" srcOrd="2" destOrd="0" presId="urn:microsoft.com/office/officeart/2018/2/layout/IconVerticalSolidList"/>
    <dgm:cxn modelId="{F0B00FFF-7E70-41D9-B69A-5AC6335D22D6}" type="presParOf" srcId="{7BF52D1E-E1FA-40E4-A7E6-080A0738D8F5}" destId="{44A84EA8-9C74-4C90-A14D-200A5D42641B}" srcOrd="3" destOrd="0" presId="urn:microsoft.com/office/officeart/2018/2/layout/IconVerticalSolidList"/>
    <dgm:cxn modelId="{E3FD466B-D2EB-4038-8C29-B5C4EA30179D}" type="presParOf" srcId="{8F24B453-8CB5-4221-9ACE-3853AABDBE0E}" destId="{38551BFF-685E-428D-BEBB-26000E1207B1}" srcOrd="1" destOrd="0" presId="urn:microsoft.com/office/officeart/2018/2/layout/IconVerticalSolidList"/>
    <dgm:cxn modelId="{D88C4BB7-DB2D-4271-9864-05360142B776}" type="presParOf" srcId="{8F24B453-8CB5-4221-9ACE-3853AABDBE0E}" destId="{14B2AD7B-45AA-473E-802F-240B7FA328F0}" srcOrd="2" destOrd="0" presId="urn:microsoft.com/office/officeart/2018/2/layout/IconVerticalSolidList"/>
    <dgm:cxn modelId="{9CF799BE-6300-4527-A9F7-ABCF1BDD2D28}" type="presParOf" srcId="{14B2AD7B-45AA-473E-802F-240B7FA328F0}" destId="{82E0E2C2-F919-48D6-A61D-D7632026F52D}" srcOrd="0" destOrd="0" presId="urn:microsoft.com/office/officeart/2018/2/layout/IconVerticalSolidList"/>
    <dgm:cxn modelId="{8837EF0D-3F74-427B-91D3-A2F55C5D2E10}" type="presParOf" srcId="{14B2AD7B-45AA-473E-802F-240B7FA328F0}" destId="{FCA24321-4002-4F11-BF34-97D41C7BC451}" srcOrd="1" destOrd="0" presId="urn:microsoft.com/office/officeart/2018/2/layout/IconVerticalSolidList"/>
    <dgm:cxn modelId="{E6D864A1-CC2F-4A39-8A79-A7038727A89E}" type="presParOf" srcId="{14B2AD7B-45AA-473E-802F-240B7FA328F0}" destId="{0373F52A-AA80-47F9-AD28-85A65318449B}" srcOrd="2" destOrd="0" presId="urn:microsoft.com/office/officeart/2018/2/layout/IconVerticalSolidList"/>
    <dgm:cxn modelId="{E54C2FCC-CE2E-486F-8C82-1E561C82414A}" type="presParOf" srcId="{14B2AD7B-45AA-473E-802F-240B7FA328F0}" destId="{BDA2E143-E4DB-46DE-9B89-9E84DF1DA1B1}" srcOrd="3" destOrd="0" presId="urn:microsoft.com/office/officeart/2018/2/layout/IconVerticalSolidList"/>
    <dgm:cxn modelId="{94908728-2626-4170-816D-8B5E74E82EF2}" type="presParOf" srcId="{8F24B453-8CB5-4221-9ACE-3853AABDBE0E}" destId="{A9E70FFF-55FF-4F6F-A5AA-2A5F16B65BB4}" srcOrd="3" destOrd="0" presId="urn:microsoft.com/office/officeart/2018/2/layout/IconVerticalSolidList"/>
    <dgm:cxn modelId="{302D6578-B70E-4625-91E6-56845C18F39E}" type="presParOf" srcId="{8F24B453-8CB5-4221-9ACE-3853AABDBE0E}" destId="{1D411F7A-E0E5-4235-8C7B-A8DC6B7DC1BE}" srcOrd="4" destOrd="0" presId="urn:microsoft.com/office/officeart/2018/2/layout/IconVerticalSolidList"/>
    <dgm:cxn modelId="{E178892C-9AA0-4611-A82F-C08207F5D73C}" type="presParOf" srcId="{1D411F7A-E0E5-4235-8C7B-A8DC6B7DC1BE}" destId="{3BFE4FEF-293D-44EE-9789-2EE9E8C431C0}" srcOrd="0" destOrd="0" presId="urn:microsoft.com/office/officeart/2018/2/layout/IconVerticalSolidList"/>
    <dgm:cxn modelId="{2E54C79D-1A73-4F04-900D-44F67ADBF501}" type="presParOf" srcId="{1D411F7A-E0E5-4235-8C7B-A8DC6B7DC1BE}" destId="{F0A106C2-8086-48CA-876E-D401E9CDB273}" srcOrd="1" destOrd="0" presId="urn:microsoft.com/office/officeart/2018/2/layout/IconVerticalSolidList"/>
    <dgm:cxn modelId="{D80FF359-5B7C-4CA8-9620-DD55875BC010}" type="presParOf" srcId="{1D411F7A-E0E5-4235-8C7B-A8DC6B7DC1BE}" destId="{94B35543-57A3-444F-B144-68D1F6110733}" srcOrd="2" destOrd="0" presId="urn:microsoft.com/office/officeart/2018/2/layout/IconVerticalSolidList"/>
    <dgm:cxn modelId="{15AD7B1B-C8CD-4BEC-B96D-28B85874314F}" type="presParOf" srcId="{1D411F7A-E0E5-4235-8C7B-A8DC6B7DC1BE}" destId="{7CF964FE-A7F3-474B-9E7E-F46B46181354}" srcOrd="3" destOrd="0" presId="urn:microsoft.com/office/officeart/2018/2/layout/IconVerticalSolidList"/>
    <dgm:cxn modelId="{3CCF99F1-C713-4526-B5C5-224A9BC8D749}" type="presParOf" srcId="{8F24B453-8CB5-4221-9ACE-3853AABDBE0E}" destId="{F8D74B2B-2988-42D4-BC33-59C56388AF6D}" srcOrd="5" destOrd="0" presId="urn:microsoft.com/office/officeart/2018/2/layout/IconVerticalSolidList"/>
    <dgm:cxn modelId="{FB752DAE-E058-40D9-8EB9-DB4210EFA47F}" type="presParOf" srcId="{8F24B453-8CB5-4221-9ACE-3853AABDBE0E}" destId="{98F51823-A9E0-445B-84AF-6411E9F2D630}" srcOrd="6" destOrd="0" presId="urn:microsoft.com/office/officeart/2018/2/layout/IconVerticalSolidList"/>
    <dgm:cxn modelId="{2F550496-930C-4B9E-A78D-FBE5A6B4B79F}" type="presParOf" srcId="{98F51823-A9E0-445B-84AF-6411E9F2D630}" destId="{86E4F6AF-76F7-47BE-A58D-FE01988B2E9A}" srcOrd="0" destOrd="0" presId="urn:microsoft.com/office/officeart/2018/2/layout/IconVerticalSolidList"/>
    <dgm:cxn modelId="{722A7728-E9CA-40BB-9924-5BAB5B6FEA2C}" type="presParOf" srcId="{98F51823-A9E0-445B-84AF-6411E9F2D630}" destId="{4113D964-77BC-4D34-8D77-5A59264530DC}" srcOrd="1" destOrd="0" presId="urn:microsoft.com/office/officeart/2018/2/layout/IconVerticalSolidList"/>
    <dgm:cxn modelId="{C8C697F5-0283-4E48-912B-A107F8D75F91}" type="presParOf" srcId="{98F51823-A9E0-445B-84AF-6411E9F2D630}" destId="{1AEF3891-D912-404D-98E7-DE54B44EBB22}" srcOrd="2" destOrd="0" presId="urn:microsoft.com/office/officeart/2018/2/layout/IconVerticalSolidList"/>
    <dgm:cxn modelId="{EA8A2710-A7A9-4CB0-AC27-EBB17325E0EF}" type="presParOf" srcId="{98F51823-A9E0-445B-84AF-6411E9F2D630}" destId="{30FF68DF-0484-436B-91D5-060623A01DEC}" srcOrd="3" destOrd="0" presId="urn:microsoft.com/office/officeart/2018/2/layout/IconVerticalSolidList"/>
    <dgm:cxn modelId="{E1C8C3CE-C301-4087-8B1E-9319AFB2083B}" type="presParOf" srcId="{8F24B453-8CB5-4221-9ACE-3853AABDBE0E}" destId="{30535CD8-035E-4F63-A9E6-A2E8453DD338}" srcOrd="7" destOrd="0" presId="urn:microsoft.com/office/officeart/2018/2/layout/IconVerticalSolidList"/>
    <dgm:cxn modelId="{DDEC3CD2-2691-492D-AD1C-36CE3D587BBE}" type="presParOf" srcId="{8F24B453-8CB5-4221-9ACE-3853AABDBE0E}" destId="{B361C74E-6693-420E-846B-40166E5AD7AB}" srcOrd="8" destOrd="0" presId="urn:microsoft.com/office/officeart/2018/2/layout/IconVerticalSolidList"/>
    <dgm:cxn modelId="{17E575AA-8692-4070-8B6E-C5437929043D}" type="presParOf" srcId="{B361C74E-6693-420E-846B-40166E5AD7AB}" destId="{2ABD4E05-8557-499C-8010-94E9807B2F82}" srcOrd="0" destOrd="0" presId="urn:microsoft.com/office/officeart/2018/2/layout/IconVerticalSolidList"/>
    <dgm:cxn modelId="{5BAD7090-8053-42CC-995E-3DB3B2073B48}" type="presParOf" srcId="{B361C74E-6693-420E-846B-40166E5AD7AB}" destId="{FE550ACD-AC21-4D3D-8BFD-0E714FECE5CF}" srcOrd="1" destOrd="0" presId="urn:microsoft.com/office/officeart/2018/2/layout/IconVerticalSolidList"/>
    <dgm:cxn modelId="{CE2CAA1A-6C55-4303-98E4-44B114763024}" type="presParOf" srcId="{B361C74E-6693-420E-846B-40166E5AD7AB}" destId="{A5D59379-B971-4469-BBE7-5AC4C8F2415A}" srcOrd="2" destOrd="0" presId="urn:microsoft.com/office/officeart/2018/2/layout/IconVerticalSolidList"/>
    <dgm:cxn modelId="{3829176D-A003-4619-BD24-5FB8A6E59B34}" type="presParOf" srcId="{B361C74E-6693-420E-846B-40166E5AD7AB}" destId="{1F07EE97-F144-443C-A7B3-B1A1D1CEC1E3}" srcOrd="3" destOrd="0" presId="urn:microsoft.com/office/officeart/2018/2/layout/IconVerticalSolidList"/>
    <dgm:cxn modelId="{CAA381BB-AA24-4229-87DE-ADBCC2F53FE3}" type="presParOf" srcId="{8F24B453-8CB5-4221-9ACE-3853AABDBE0E}" destId="{536E243B-AF95-4148-B432-453C364413A9}" srcOrd="9" destOrd="0" presId="urn:microsoft.com/office/officeart/2018/2/layout/IconVerticalSolidList"/>
    <dgm:cxn modelId="{A7190A80-E31B-4743-96C2-BB79AD919525}" type="presParOf" srcId="{8F24B453-8CB5-4221-9ACE-3853AABDBE0E}" destId="{2DDB3BDF-55A3-4246-9FA6-E2BED26032B4}" srcOrd="10" destOrd="0" presId="urn:microsoft.com/office/officeart/2018/2/layout/IconVerticalSolidList"/>
    <dgm:cxn modelId="{053A6CF7-F4E8-48DA-A984-F853A01C61EC}" type="presParOf" srcId="{2DDB3BDF-55A3-4246-9FA6-E2BED26032B4}" destId="{BD644939-D778-42FC-8F7D-E3334F03A9F1}" srcOrd="0" destOrd="0" presId="urn:microsoft.com/office/officeart/2018/2/layout/IconVerticalSolidList"/>
    <dgm:cxn modelId="{63A259E0-245F-4AC6-9742-655EDD96553B}" type="presParOf" srcId="{2DDB3BDF-55A3-4246-9FA6-E2BED26032B4}" destId="{41AE0D6B-926B-488C-A5F5-A5FDC154F4D8}" srcOrd="1" destOrd="0" presId="urn:microsoft.com/office/officeart/2018/2/layout/IconVerticalSolidList"/>
    <dgm:cxn modelId="{FD38F87B-FC97-4B5D-B523-B7AF4D3B2C84}" type="presParOf" srcId="{2DDB3BDF-55A3-4246-9FA6-E2BED26032B4}" destId="{AF910428-C722-4076-BA32-36B53CAE314A}" srcOrd="2" destOrd="0" presId="urn:microsoft.com/office/officeart/2018/2/layout/IconVerticalSolidList"/>
    <dgm:cxn modelId="{BB1C3310-CCCC-4EA8-8EE8-39B564147D4F}" type="presParOf" srcId="{2DDB3BDF-55A3-4246-9FA6-E2BED26032B4}" destId="{086241F3-F537-49B7-8782-D1D69DD6158A}" srcOrd="3" destOrd="0" presId="urn:microsoft.com/office/officeart/2018/2/layout/IconVerticalSolidList"/>
    <dgm:cxn modelId="{9FF7CDC2-7FFB-41F8-8836-8CCA133DCD94}" type="presParOf" srcId="{8F24B453-8CB5-4221-9ACE-3853AABDBE0E}" destId="{0AE92AC0-617E-4A18-B52D-07ADA11E17E0}" srcOrd="11" destOrd="0" presId="urn:microsoft.com/office/officeart/2018/2/layout/IconVerticalSolidList"/>
    <dgm:cxn modelId="{2B6FE07C-A5C6-406F-8399-D82F90845AFB}" type="presParOf" srcId="{8F24B453-8CB5-4221-9ACE-3853AABDBE0E}" destId="{F4024CDE-8462-4F49-A3BF-1A84F53D95DF}" srcOrd="12" destOrd="0" presId="urn:microsoft.com/office/officeart/2018/2/layout/IconVerticalSolidList"/>
    <dgm:cxn modelId="{393BECD1-9C3F-45C1-A399-A7F4866CE52D}" type="presParOf" srcId="{F4024CDE-8462-4F49-A3BF-1A84F53D95DF}" destId="{D886BB3A-B13A-4F67-95BF-3D66AC192731}" srcOrd="0" destOrd="0" presId="urn:microsoft.com/office/officeart/2018/2/layout/IconVerticalSolidList"/>
    <dgm:cxn modelId="{7B39353A-F0FD-4E9E-8CE6-1F9C0B2A676D}" type="presParOf" srcId="{F4024CDE-8462-4F49-A3BF-1A84F53D95DF}" destId="{45F73A74-1D23-420B-AAB5-9F171FDAAC7A}" srcOrd="1" destOrd="0" presId="urn:microsoft.com/office/officeart/2018/2/layout/IconVerticalSolidList"/>
    <dgm:cxn modelId="{C36EF6F6-5C8E-4E5A-B9A6-210CE1B0A73E}" type="presParOf" srcId="{F4024CDE-8462-4F49-A3BF-1A84F53D95DF}" destId="{15636877-8203-4827-BC5C-188A44392F04}" srcOrd="2" destOrd="0" presId="urn:microsoft.com/office/officeart/2018/2/layout/IconVerticalSolidList"/>
    <dgm:cxn modelId="{46FDB69F-E327-459D-B5B1-1DE7239A0AF8}" type="presParOf" srcId="{F4024CDE-8462-4F49-A3BF-1A84F53D95DF}" destId="{E55BE606-0983-4A4E-8552-0465792EDA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F0BF3-F2DA-4C26-9EDB-B49F9CBDD64A}">
      <dsp:nvSpPr>
        <dsp:cNvPr id="0" name=""/>
        <dsp:cNvSpPr/>
      </dsp:nvSpPr>
      <dsp:spPr>
        <a:xfrm>
          <a:off x="0" y="452"/>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B5D8E76C-4815-4448-9C2D-2DEC93E6E97D}">
      <dsp:nvSpPr>
        <dsp:cNvPr id="0" name=""/>
        <dsp:cNvSpPr/>
      </dsp:nvSpPr>
      <dsp:spPr>
        <a:xfrm>
          <a:off x="188398" y="140583"/>
          <a:ext cx="342543" cy="3425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A84EA8-9C74-4C90-A14D-200A5D42641B}">
      <dsp:nvSpPr>
        <dsp:cNvPr id="0" name=""/>
        <dsp:cNvSpPr/>
      </dsp:nvSpPr>
      <dsp:spPr>
        <a:xfrm>
          <a:off x="719341" y="452"/>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Why Hospitality Analysis </a:t>
          </a:r>
          <a:r>
            <a:rPr lang="en-US" sz="1600" kern="1200" dirty="0"/>
            <a:t>?</a:t>
          </a:r>
        </a:p>
      </dsp:txBody>
      <dsp:txXfrm>
        <a:off x="719341" y="452"/>
        <a:ext cx="5209002" cy="622806"/>
      </dsp:txXfrm>
    </dsp:sp>
    <dsp:sp modelId="{82E0E2C2-F919-48D6-A61D-D7632026F52D}">
      <dsp:nvSpPr>
        <dsp:cNvPr id="0" name=""/>
        <dsp:cNvSpPr/>
      </dsp:nvSpPr>
      <dsp:spPr>
        <a:xfrm>
          <a:off x="0" y="778960"/>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FCA24321-4002-4F11-BF34-97D41C7BC451}">
      <dsp:nvSpPr>
        <dsp:cNvPr id="0" name=""/>
        <dsp:cNvSpPr/>
      </dsp:nvSpPr>
      <dsp:spPr>
        <a:xfrm>
          <a:off x="188398" y="919091"/>
          <a:ext cx="342543" cy="3425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2E143-E4DB-46DE-9B89-9E84DF1DA1B1}">
      <dsp:nvSpPr>
        <dsp:cNvPr id="0" name=""/>
        <dsp:cNvSpPr/>
      </dsp:nvSpPr>
      <dsp:spPr>
        <a:xfrm>
          <a:off x="719341" y="778960"/>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Metrics</a:t>
          </a:r>
        </a:p>
      </dsp:txBody>
      <dsp:txXfrm>
        <a:off x="719341" y="778960"/>
        <a:ext cx="5209002" cy="622806"/>
      </dsp:txXfrm>
    </dsp:sp>
    <dsp:sp modelId="{3BFE4FEF-293D-44EE-9789-2EE9E8C431C0}">
      <dsp:nvSpPr>
        <dsp:cNvPr id="0" name=""/>
        <dsp:cNvSpPr/>
      </dsp:nvSpPr>
      <dsp:spPr>
        <a:xfrm>
          <a:off x="0" y="1557467"/>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F0A106C2-8086-48CA-876E-D401E9CDB273}">
      <dsp:nvSpPr>
        <dsp:cNvPr id="0" name=""/>
        <dsp:cNvSpPr/>
      </dsp:nvSpPr>
      <dsp:spPr>
        <a:xfrm>
          <a:off x="188398" y="1697599"/>
          <a:ext cx="342543" cy="3425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964FE-A7F3-474B-9E7E-F46B46181354}">
      <dsp:nvSpPr>
        <dsp:cNvPr id="0" name=""/>
        <dsp:cNvSpPr/>
      </dsp:nvSpPr>
      <dsp:spPr>
        <a:xfrm>
          <a:off x="719341" y="1557467"/>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KPI’s </a:t>
          </a:r>
        </a:p>
      </dsp:txBody>
      <dsp:txXfrm>
        <a:off x="719341" y="1557467"/>
        <a:ext cx="5209002" cy="622806"/>
      </dsp:txXfrm>
    </dsp:sp>
    <dsp:sp modelId="{86E4F6AF-76F7-47BE-A58D-FE01988B2E9A}">
      <dsp:nvSpPr>
        <dsp:cNvPr id="0" name=""/>
        <dsp:cNvSpPr/>
      </dsp:nvSpPr>
      <dsp:spPr>
        <a:xfrm>
          <a:off x="0" y="2335975"/>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4113D964-77BC-4D34-8D77-5A59264530DC}">
      <dsp:nvSpPr>
        <dsp:cNvPr id="0" name=""/>
        <dsp:cNvSpPr/>
      </dsp:nvSpPr>
      <dsp:spPr>
        <a:xfrm>
          <a:off x="188398" y="2476106"/>
          <a:ext cx="342543" cy="3425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FF68DF-0484-436B-91D5-060623A01DEC}">
      <dsp:nvSpPr>
        <dsp:cNvPr id="0" name=""/>
        <dsp:cNvSpPr/>
      </dsp:nvSpPr>
      <dsp:spPr>
        <a:xfrm>
          <a:off x="719341" y="2335975"/>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Excel Dashboard </a:t>
          </a:r>
        </a:p>
      </dsp:txBody>
      <dsp:txXfrm>
        <a:off x="719341" y="2335975"/>
        <a:ext cx="5209002" cy="622806"/>
      </dsp:txXfrm>
    </dsp:sp>
    <dsp:sp modelId="{2ABD4E05-8557-499C-8010-94E9807B2F82}">
      <dsp:nvSpPr>
        <dsp:cNvPr id="0" name=""/>
        <dsp:cNvSpPr/>
      </dsp:nvSpPr>
      <dsp:spPr>
        <a:xfrm>
          <a:off x="0" y="3114483"/>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FE550ACD-AC21-4D3D-8BFD-0E714FECE5CF}">
      <dsp:nvSpPr>
        <dsp:cNvPr id="0" name=""/>
        <dsp:cNvSpPr/>
      </dsp:nvSpPr>
      <dsp:spPr>
        <a:xfrm>
          <a:off x="188398" y="3254614"/>
          <a:ext cx="342543" cy="3425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07EE97-F144-443C-A7B3-B1A1D1CEC1E3}">
      <dsp:nvSpPr>
        <dsp:cNvPr id="0" name=""/>
        <dsp:cNvSpPr/>
      </dsp:nvSpPr>
      <dsp:spPr>
        <a:xfrm>
          <a:off x="719341" y="3114483"/>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Power Bi Dashboard</a:t>
          </a:r>
        </a:p>
      </dsp:txBody>
      <dsp:txXfrm>
        <a:off x="719341" y="3114483"/>
        <a:ext cx="5209002" cy="622806"/>
      </dsp:txXfrm>
    </dsp:sp>
    <dsp:sp modelId="{BD644939-D778-42FC-8F7D-E3334F03A9F1}">
      <dsp:nvSpPr>
        <dsp:cNvPr id="0" name=""/>
        <dsp:cNvSpPr/>
      </dsp:nvSpPr>
      <dsp:spPr>
        <a:xfrm>
          <a:off x="0" y="3892990"/>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41AE0D6B-926B-488C-A5F5-A5FDC154F4D8}">
      <dsp:nvSpPr>
        <dsp:cNvPr id="0" name=""/>
        <dsp:cNvSpPr/>
      </dsp:nvSpPr>
      <dsp:spPr>
        <a:xfrm>
          <a:off x="188398" y="4033122"/>
          <a:ext cx="342543" cy="3425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241F3-F537-49B7-8782-D1D69DD6158A}">
      <dsp:nvSpPr>
        <dsp:cNvPr id="0" name=""/>
        <dsp:cNvSpPr/>
      </dsp:nvSpPr>
      <dsp:spPr>
        <a:xfrm>
          <a:off x="719341" y="3892990"/>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Tableau Dashboard </a:t>
          </a:r>
        </a:p>
      </dsp:txBody>
      <dsp:txXfrm>
        <a:off x="719341" y="3892990"/>
        <a:ext cx="5209002" cy="622806"/>
      </dsp:txXfrm>
    </dsp:sp>
    <dsp:sp modelId="{D886BB3A-B13A-4F67-95BF-3D66AC192731}">
      <dsp:nvSpPr>
        <dsp:cNvPr id="0" name=""/>
        <dsp:cNvSpPr/>
      </dsp:nvSpPr>
      <dsp:spPr>
        <a:xfrm>
          <a:off x="0" y="4671498"/>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45F73A74-1D23-420B-AAB5-9F171FDAAC7A}">
      <dsp:nvSpPr>
        <dsp:cNvPr id="0" name=""/>
        <dsp:cNvSpPr/>
      </dsp:nvSpPr>
      <dsp:spPr>
        <a:xfrm>
          <a:off x="188398" y="4811629"/>
          <a:ext cx="342543" cy="34254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5BE606-0983-4A4E-8552-0465792EDACC}">
      <dsp:nvSpPr>
        <dsp:cNvPr id="0" name=""/>
        <dsp:cNvSpPr/>
      </dsp:nvSpPr>
      <dsp:spPr>
        <a:xfrm>
          <a:off x="719341" y="4671498"/>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Conclusion </a:t>
          </a:r>
        </a:p>
      </dsp:txBody>
      <dsp:txXfrm>
        <a:off x="719341" y="4671498"/>
        <a:ext cx="5209002" cy="6228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000" dirty="0"/>
              <a:t>Hospitality</a:t>
            </a:r>
            <a:br>
              <a:rPr lang="en-US" sz="4000" dirty="0"/>
            </a:br>
            <a:r>
              <a:rPr lang="en-US" sz="4000" dirty="0"/>
              <a:t>      Analysis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050A-DD03-FB1F-9C1F-7331D0EB853F}"/>
              </a:ext>
            </a:extLst>
          </p:cNvPr>
          <p:cNvSpPr>
            <a:spLocks noGrp="1"/>
          </p:cNvSpPr>
          <p:nvPr>
            <p:ph type="title"/>
          </p:nvPr>
        </p:nvSpPr>
        <p:spPr>
          <a:xfrm>
            <a:off x="1066800" y="2217111"/>
            <a:ext cx="10058400" cy="1563251"/>
          </a:xfrm>
        </p:spPr>
        <p:txBody>
          <a:bodyPr/>
          <a:lstStyle/>
          <a:p>
            <a:r>
              <a:rPr lang="en-US" dirty="0"/>
              <a:t>      Thank You!</a:t>
            </a:r>
            <a:endParaRPr lang="en-IN" dirty="0"/>
          </a:p>
        </p:txBody>
      </p:sp>
    </p:spTree>
    <p:extLst>
      <p:ext uri="{BB962C8B-B14F-4D97-AF65-F5344CB8AC3E}">
        <p14:creationId xmlns:p14="http://schemas.microsoft.com/office/powerpoint/2010/main" val="235882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5000"/>
                <a:lumOff val="7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49EF-69DE-2FA4-BE63-66F8C3BBDABE}"/>
              </a:ext>
            </a:extLst>
          </p:cNvPr>
          <p:cNvSpPr>
            <a:spLocks noGrp="1"/>
          </p:cNvSpPr>
          <p:nvPr>
            <p:ph type="title"/>
          </p:nvPr>
        </p:nvSpPr>
        <p:spPr>
          <a:xfrm>
            <a:off x="690118" y="2649894"/>
            <a:ext cx="3517567" cy="976913"/>
          </a:xfrm>
        </p:spPr>
        <p:txBody>
          <a:bodyPr anchor="b">
            <a:normAutofit/>
          </a:bodyPr>
          <a:lstStyle/>
          <a:p>
            <a:r>
              <a:rPr lang="en-US" sz="3200" dirty="0"/>
              <a:t>CONTENTS :</a:t>
            </a:r>
            <a:endParaRPr lang="en-IN" sz="3200" dirty="0"/>
          </a:p>
        </p:txBody>
      </p:sp>
      <p:graphicFrame>
        <p:nvGraphicFramePr>
          <p:cNvPr id="12" name="Content Placeholder 2">
            <a:extLst>
              <a:ext uri="{FF2B5EF4-FFF2-40B4-BE49-F238E27FC236}">
                <a16:creationId xmlns:a16="http://schemas.microsoft.com/office/drawing/2014/main" id="{86E43FFC-0869-575E-B4C2-45B1C26BCB74}"/>
              </a:ext>
            </a:extLst>
          </p:cNvPr>
          <p:cNvGraphicFramePr>
            <a:graphicFrameLocks noGrp="1"/>
          </p:cNvGraphicFramePr>
          <p:nvPr>
            <p:ph idx="1"/>
            <p:extLst>
              <p:ext uri="{D42A27DB-BD31-4B8C-83A1-F6EECF244321}">
                <p14:modId xmlns:p14="http://schemas.microsoft.com/office/powerpoint/2010/main" val="2541264805"/>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43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1A3C-FC58-ABD4-F0FB-D6FEBAB749DB}"/>
              </a:ext>
            </a:extLst>
          </p:cNvPr>
          <p:cNvSpPr>
            <a:spLocks noGrp="1"/>
          </p:cNvSpPr>
          <p:nvPr>
            <p:ph type="title"/>
          </p:nvPr>
        </p:nvSpPr>
        <p:spPr>
          <a:xfrm>
            <a:off x="643466" y="786383"/>
            <a:ext cx="3517567" cy="2093975"/>
          </a:xfrm>
        </p:spPr>
        <p:txBody>
          <a:bodyPr anchor="b">
            <a:normAutofit/>
          </a:bodyPr>
          <a:lstStyle/>
          <a:p>
            <a:r>
              <a:rPr lang="en-US" dirty="0"/>
              <a:t>Why Hospitality Analysis ?</a:t>
            </a:r>
            <a:endParaRPr lang="en-IN" dirty="0"/>
          </a:p>
        </p:txBody>
      </p:sp>
      <p:pic>
        <p:nvPicPr>
          <p:cNvPr id="11" name="Content Placeholder 10">
            <a:extLst>
              <a:ext uri="{FF2B5EF4-FFF2-40B4-BE49-F238E27FC236}">
                <a16:creationId xmlns:a16="http://schemas.microsoft.com/office/drawing/2014/main" id="{EB6958B1-5D92-01B1-4064-3BE8C275244E}"/>
              </a:ext>
            </a:extLst>
          </p:cNvPr>
          <p:cNvPicPr>
            <a:picLocks noGrp="1" noChangeAspect="1"/>
          </p:cNvPicPr>
          <p:nvPr>
            <p:ph idx="1"/>
          </p:nvPr>
        </p:nvPicPr>
        <p:blipFill>
          <a:blip r:embed="rId2"/>
          <a:srcRect/>
          <a:stretch/>
        </p:blipFill>
        <p:spPr>
          <a:xfrm>
            <a:off x="5458984" y="1792831"/>
            <a:ext cx="5928344" cy="3334693"/>
          </a:xfrm>
          <a:noFill/>
        </p:spPr>
      </p:pic>
      <p:sp>
        <p:nvSpPr>
          <p:cNvPr id="16" name="Content Placeholder 2">
            <a:extLst>
              <a:ext uri="{FF2B5EF4-FFF2-40B4-BE49-F238E27FC236}">
                <a16:creationId xmlns:a16="http://schemas.microsoft.com/office/drawing/2014/main" id="{38E7E48D-22AA-EA3A-7091-9631A955220D}"/>
              </a:ext>
            </a:extLst>
          </p:cNvPr>
          <p:cNvSpPr>
            <a:spLocks noGrp="1"/>
          </p:cNvSpPr>
          <p:nvPr>
            <p:ph type="body" sz="half" idx="2"/>
          </p:nvPr>
        </p:nvSpPr>
        <p:spPr>
          <a:xfrm>
            <a:off x="643465" y="3043050"/>
            <a:ext cx="3517567" cy="3064505"/>
          </a:xfrm>
        </p:spPr>
        <p:txBody>
          <a:bodyPr>
            <a:normAutofit lnSpcReduction="10000"/>
          </a:bodyPr>
          <a:lstStyle/>
          <a:p>
            <a:r>
              <a:rPr lang="en-US" dirty="0"/>
              <a:t>Data analytics in hospitality helps hoteliers make data driven decisions that boost efficiency. Use it to improve the customer experience and drive profitability by accurately Forecasting demand. It also gives your F&amp;B department the necessary data to make optimal purchasing decisions. </a:t>
            </a:r>
          </a:p>
        </p:txBody>
      </p:sp>
    </p:spTree>
    <p:extLst>
      <p:ext uri="{BB962C8B-B14F-4D97-AF65-F5344CB8AC3E}">
        <p14:creationId xmlns:p14="http://schemas.microsoft.com/office/powerpoint/2010/main" val="170704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E103-1198-7079-AAD9-5F8AEEFD2AF3}"/>
              </a:ext>
            </a:extLst>
          </p:cNvPr>
          <p:cNvSpPr>
            <a:spLocks noGrp="1"/>
          </p:cNvSpPr>
          <p:nvPr>
            <p:ph type="title"/>
          </p:nvPr>
        </p:nvSpPr>
        <p:spPr>
          <a:xfrm>
            <a:off x="652445" y="385167"/>
            <a:ext cx="3517567" cy="2093975"/>
          </a:xfrm>
        </p:spPr>
        <p:txBody>
          <a:bodyPr anchor="b">
            <a:normAutofit/>
          </a:bodyPr>
          <a:lstStyle/>
          <a:p>
            <a:r>
              <a:rPr lang="en-US" dirty="0"/>
              <a:t>METRICS :</a:t>
            </a:r>
            <a:endParaRPr lang="en-IN" dirty="0"/>
          </a:p>
        </p:txBody>
      </p:sp>
      <p:pic>
        <p:nvPicPr>
          <p:cNvPr id="6" name="Content Placeholder 5" descr="A diagram of a funnel&#10;&#10;Description automatically generated">
            <a:extLst>
              <a:ext uri="{FF2B5EF4-FFF2-40B4-BE49-F238E27FC236}">
                <a16:creationId xmlns:a16="http://schemas.microsoft.com/office/drawing/2014/main" id="{C0B81E05-5F73-2C56-2F36-7F254E2D23F1}"/>
              </a:ext>
            </a:extLst>
          </p:cNvPr>
          <p:cNvPicPr>
            <a:picLocks noGrp="1" noChangeAspect="1"/>
          </p:cNvPicPr>
          <p:nvPr>
            <p:ph idx="1"/>
          </p:nvPr>
        </p:nvPicPr>
        <p:blipFill>
          <a:blip r:embed="rId2"/>
          <a:stretch>
            <a:fillRect/>
          </a:stretch>
        </p:blipFill>
        <p:spPr>
          <a:xfrm>
            <a:off x="5458984" y="1792831"/>
            <a:ext cx="5928344" cy="3334693"/>
          </a:xfrm>
          <a:noFill/>
        </p:spPr>
      </p:pic>
      <p:sp>
        <p:nvSpPr>
          <p:cNvPr id="3" name="Content Placeholder 2">
            <a:extLst>
              <a:ext uri="{FF2B5EF4-FFF2-40B4-BE49-F238E27FC236}">
                <a16:creationId xmlns:a16="http://schemas.microsoft.com/office/drawing/2014/main" id="{A3676AE0-B767-DE06-959F-009EDDF104AE}"/>
              </a:ext>
            </a:extLst>
          </p:cNvPr>
          <p:cNvSpPr>
            <a:spLocks noGrp="1"/>
          </p:cNvSpPr>
          <p:nvPr>
            <p:ph type="body" sz="half" idx="2"/>
          </p:nvPr>
        </p:nvSpPr>
        <p:spPr>
          <a:xfrm>
            <a:off x="652446" y="2613842"/>
            <a:ext cx="3517567" cy="3064505"/>
          </a:xfrm>
        </p:spPr>
        <p:txBody>
          <a:bodyPr>
            <a:normAutofit/>
          </a:bodyPr>
          <a:lstStyle/>
          <a:p>
            <a:r>
              <a:rPr lang="en-US" dirty="0"/>
              <a:t>Hotel Performance metrics are crucial for evaluating a hotel’s operational efficiency, financial performance, and guest satisfaction. Occupancy rate and ADR assess demand and pricing strategies, while RevPAR and </a:t>
            </a:r>
            <a:r>
              <a:rPr lang="en-US" dirty="0" err="1"/>
              <a:t>TRevPAR</a:t>
            </a:r>
            <a:r>
              <a:rPr lang="en-US" dirty="0"/>
              <a:t> offer a comprehensive view of revenue generation.</a:t>
            </a:r>
            <a:endParaRPr lang="en-IN" dirty="0"/>
          </a:p>
        </p:txBody>
      </p:sp>
    </p:spTree>
    <p:extLst>
      <p:ext uri="{BB962C8B-B14F-4D97-AF65-F5344CB8AC3E}">
        <p14:creationId xmlns:p14="http://schemas.microsoft.com/office/powerpoint/2010/main" val="413714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FD96-6D54-64A7-CEBF-1C3C3FEF7BAC}"/>
              </a:ext>
            </a:extLst>
          </p:cNvPr>
          <p:cNvSpPr>
            <a:spLocks noGrp="1"/>
          </p:cNvSpPr>
          <p:nvPr>
            <p:ph type="title"/>
          </p:nvPr>
        </p:nvSpPr>
        <p:spPr>
          <a:xfrm>
            <a:off x="1605074" y="179894"/>
            <a:ext cx="1389842" cy="510572"/>
          </a:xfrm>
        </p:spPr>
        <p:txBody>
          <a:bodyPr>
            <a:normAutofit fontScale="90000"/>
          </a:bodyPr>
          <a:lstStyle/>
          <a:p>
            <a:r>
              <a:rPr lang="en-US" b="1" dirty="0"/>
              <a:t>           </a:t>
            </a:r>
            <a:r>
              <a:rPr lang="en-US" dirty="0"/>
              <a:t>KPI’s</a:t>
            </a:r>
            <a:endParaRPr lang="en-IN" dirty="0"/>
          </a:p>
        </p:txBody>
      </p:sp>
      <p:pic>
        <p:nvPicPr>
          <p:cNvPr id="6" name="Content Placeholder 5" descr="A diagram of key performance indicator&#10;&#10;Description automatically generated">
            <a:extLst>
              <a:ext uri="{FF2B5EF4-FFF2-40B4-BE49-F238E27FC236}">
                <a16:creationId xmlns:a16="http://schemas.microsoft.com/office/drawing/2014/main" id="{DDF19370-2507-5E0C-9799-D1E587431B85}"/>
              </a:ext>
            </a:extLst>
          </p:cNvPr>
          <p:cNvPicPr>
            <a:picLocks noGrp="1" noChangeAspect="1"/>
          </p:cNvPicPr>
          <p:nvPr>
            <p:ph idx="1"/>
          </p:nvPr>
        </p:nvPicPr>
        <p:blipFill>
          <a:blip r:embed="rId2"/>
          <a:stretch>
            <a:fillRect/>
          </a:stretch>
        </p:blipFill>
        <p:spPr>
          <a:xfrm>
            <a:off x="5459413" y="1644184"/>
            <a:ext cx="5927725" cy="3631545"/>
          </a:xfrm>
        </p:spPr>
      </p:pic>
      <p:sp>
        <p:nvSpPr>
          <p:cNvPr id="4" name="Text Placeholder 3">
            <a:extLst>
              <a:ext uri="{FF2B5EF4-FFF2-40B4-BE49-F238E27FC236}">
                <a16:creationId xmlns:a16="http://schemas.microsoft.com/office/drawing/2014/main" id="{38641463-936D-3918-948C-555B3254FE95}"/>
              </a:ext>
            </a:extLst>
          </p:cNvPr>
          <p:cNvSpPr>
            <a:spLocks noGrp="1"/>
          </p:cNvSpPr>
          <p:nvPr>
            <p:ph type="body" sz="half" idx="2"/>
          </p:nvPr>
        </p:nvSpPr>
        <p:spPr>
          <a:xfrm>
            <a:off x="102637" y="1110342"/>
            <a:ext cx="4394717" cy="5038531"/>
          </a:xfrm>
        </p:spPr>
        <p:txBody>
          <a:bodyPr anchor="t">
            <a:normAutofit/>
          </a:bodyPr>
          <a:lstStyle/>
          <a:p>
            <a:pPr marL="342900" indent="-342900" algn="just">
              <a:buAutoNum type="arabicPeriod"/>
            </a:pPr>
            <a:r>
              <a:rPr lang="en-US" sz="1400" dirty="0">
                <a:solidFill>
                  <a:schemeClr val="bg1"/>
                </a:solidFill>
                <a:latin typeface="+mj-lt"/>
              </a:rPr>
              <a:t>Total Revenue</a:t>
            </a:r>
          </a:p>
          <a:p>
            <a:pPr marL="342900" indent="-342900" algn="just">
              <a:buAutoNum type="arabicPeriod"/>
            </a:pPr>
            <a:r>
              <a:rPr lang="en-US" sz="1400" dirty="0">
                <a:solidFill>
                  <a:schemeClr val="bg1"/>
                </a:solidFill>
                <a:latin typeface="+mj-lt"/>
              </a:rPr>
              <a:t>Occupancy</a:t>
            </a:r>
          </a:p>
          <a:p>
            <a:pPr marL="342900" indent="-342900" algn="just">
              <a:buAutoNum type="arabicPeriod"/>
            </a:pPr>
            <a:r>
              <a:rPr lang="en-US" sz="1400" dirty="0">
                <a:solidFill>
                  <a:schemeClr val="bg1"/>
                </a:solidFill>
                <a:latin typeface="+mj-lt"/>
              </a:rPr>
              <a:t>Cancellation Rate</a:t>
            </a:r>
          </a:p>
          <a:p>
            <a:pPr marL="342900" indent="-342900" algn="just">
              <a:buAutoNum type="arabicPeriod"/>
            </a:pPr>
            <a:r>
              <a:rPr lang="en-US" sz="1400" dirty="0">
                <a:solidFill>
                  <a:schemeClr val="bg1"/>
                </a:solidFill>
                <a:latin typeface="+mj-lt"/>
              </a:rPr>
              <a:t>Total Booking</a:t>
            </a:r>
          </a:p>
          <a:p>
            <a:pPr marL="342900" indent="-342900" algn="just">
              <a:buAutoNum type="arabicPeriod"/>
            </a:pPr>
            <a:r>
              <a:rPr lang="en-US" sz="1400" dirty="0">
                <a:solidFill>
                  <a:schemeClr val="bg1"/>
                </a:solidFill>
                <a:latin typeface="+mj-lt"/>
              </a:rPr>
              <a:t>Utilize Capacity </a:t>
            </a:r>
          </a:p>
          <a:p>
            <a:pPr marL="342900" indent="-342900" algn="just">
              <a:buAutoNum type="arabicPeriod"/>
            </a:pPr>
            <a:r>
              <a:rPr lang="en-US" sz="1400" dirty="0">
                <a:solidFill>
                  <a:schemeClr val="bg1"/>
                </a:solidFill>
                <a:latin typeface="+mj-lt"/>
              </a:rPr>
              <a:t>Trend Analysis</a:t>
            </a:r>
          </a:p>
          <a:p>
            <a:pPr marL="342900" indent="-342900" algn="just">
              <a:buAutoNum type="arabicPeriod"/>
            </a:pPr>
            <a:r>
              <a:rPr lang="en-US" sz="1400" dirty="0">
                <a:solidFill>
                  <a:schemeClr val="bg1"/>
                </a:solidFill>
                <a:latin typeface="+mj-lt"/>
              </a:rPr>
              <a:t>Weekday &amp; Weekend revenue and bookings</a:t>
            </a:r>
          </a:p>
          <a:p>
            <a:pPr marL="342900" indent="-342900" algn="just">
              <a:buAutoNum type="arabicPeriod"/>
            </a:pPr>
            <a:r>
              <a:rPr lang="en-US" sz="1400" dirty="0">
                <a:solidFill>
                  <a:schemeClr val="bg1"/>
                </a:solidFill>
                <a:latin typeface="+mj-lt"/>
              </a:rPr>
              <a:t>Revenue by state &amp; hotels</a:t>
            </a:r>
          </a:p>
          <a:p>
            <a:pPr marL="342900" indent="-342900" algn="just">
              <a:buAutoNum type="arabicPeriod"/>
            </a:pPr>
            <a:r>
              <a:rPr lang="en-US" sz="1400" dirty="0">
                <a:solidFill>
                  <a:schemeClr val="bg1"/>
                </a:solidFill>
                <a:latin typeface="+mj-lt"/>
              </a:rPr>
              <a:t>Class wise revenue </a:t>
            </a:r>
          </a:p>
          <a:p>
            <a:pPr marL="342900" indent="-342900" algn="just">
              <a:buAutoNum type="arabicPeriod"/>
            </a:pPr>
            <a:r>
              <a:rPr lang="en-US" sz="1400" dirty="0">
                <a:solidFill>
                  <a:schemeClr val="bg1"/>
                </a:solidFill>
                <a:latin typeface="+mj-lt"/>
              </a:rPr>
              <a:t>Checked out cancel no show</a:t>
            </a:r>
          </a:p>
          <a:p>
            <a:pPr marL="342900" indent="-342900" algn="just">
              <a:buAutoNum type="arabicPeriod"/>
            </a:pPr>
            <a:r>
              <a:rPr lang="en-US" sz="1400" dirty="0">
                <a:solidFill>
                  <a:schemeClr val="bg1"/>
                </a:solidFill>
                <a:latin typeface="+mj-lt"/>
              </a:rPr>
              <a:t>Weekly trend key trend ( Revenue, Total booking, occupancy )</a:t>
            </a:r>
          </a:p>
        </p:txBody>
      </p:sp>
    </p:spTree>
    <p:extLst>
      <p:ext uri="{BB962C8B-B14F-4D97-AF65-F5344CB8AC3E}">
        <p14:creationId xmlns:p14="http://schemas.microsoft.com/office/powerpoint/2010/main" val="398825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6E4632-E0E3-66F4-9379-F1CC2B520456}"/>
              </a:ext>
            </a:extLst>
          </p:cNvPr>
          <p:cNvSpPr>
            <a:spLocks noGrp="1"/>
          </p:cNvSpPr>
          <p:nvPr>
            <p:ph type="title"/>
          </p:nvPr>
        </p:nvSpPr>
        <p:spPr>
          <a:xfrm>
            <a:off x="643466" y="786383"/>
            <a:ext cx="3517567" cy="2093975"/>
          </a:xfrm>
        </p:spPr>
        <p:txBody>
          <a:bodyPr anchor="b">
            <a:normAutofit/>
          </a:bodyPr>
          <a:lstStyle/>
          <a:p>
            <a:r>
              <a:rPr lang="en-US" dirty="0"/>
              <a:t>EXCEL DASHBOARD</a:t>
            </a:r>
            <a:endParaRPr lang="en-IN" dirty="0"/>
          </a:p>
        </p:txBody>
      </p:sp>
      <p:sp>
        <p:nvSpPr>
          <p:cNvPr id="13" name="Text Placeholder 3">
            <a:extLst>
              <a:ext uri="{FF2B5EF4-FFF2-40B4-BE49-F238E27FC236}">
                <a16:creationId xmlns:a16="http://schemas.microsoft.com/office/drawing/2014/main" id="{A0250498-EF4B-23AD-D9BE-D31065A32EBC}"/>
              </a:ext>
            </a:extLst>
          </p:cNvPr>
          <p:cNvSpPr>
            <a:spLocks noGrp="1"/>
          </p:cNvSpPr>
          <p:nvPr>
            <p:ph type="body" sz="half" idx="2"/>
          </p:nvPr>
        </p:nvSpPr>
        <p:spPr>
          <a:xfrm>
            <a:off x="643465" y="3043050"/>
            <a:ext cx="3592633" cy="3064505"/>
          </a:xfrm>
        </p:spPr>
        <p:txBody>
          <a:bodyPr/>
          <a:lstStyle/>
          <a:p>
            <a:r>
              <a:rPr lang="en-US" dirty="0">
                <a:latin typeface="+mj-lt"/>
              </a:rPr>
              <a:t>Excel dashboard" is a visual representation of key data points and metrics designed to provide a concise overview of information for easy analysis </a:t>
            </a:r>
            <a:r>
              <a:rPr lang="en-US">
                <a:latin typeface="+mj-lt"/>
              </a:rPr>
              <a:t>and decision-making.</a:t>
            </a:r>
            <a:endParaRPr lang="en-US" dirty="0">
              <a:latin typeface="+mj-lt"/>
            </a:endParaRPr>
          </a:p>
        </p:txBody>
      </p:sp>
      <p:pic>
        <p:nvPicPr>
          <p:cNvPr id="6" name="Content Placeholder 5">
            <a:extLst>
              <a:ext uri="{FF2B5EF4-FFF2-40B4-BE49-F238E27FC236}">
                <a16:creationId xmlns:a16="http://schemas.microsoft.com/office/drawing/2014/main" id="{6A5470FA-E666-760B-1003-D6788399491D}"/>
              </a:ext>
            </a:extLst>
          </p:cNvPr>
          <p:cNvPicPr>
            <a:picLocks noGrp="1" noChangeAspect="1"/>
          </p:cNvPicPr>
          <p:nvPr>
            <p:ph idx="1"/>
          </p:nvPr>
        </p:nvPicPr>
        <p:blipFill>
          <a:blip r:embed="rId2"/>
          <a:stretch>
            <a:fillRect/>
          </a:stretch>
        </p:blipFill>
        <p:spPr>
          <a:xfrm>
            <a:off x="4637314" y="0"/>
            <a:ext cx="7554685" cy="6858000"/>
          </a:xfrm>
        </p:spPr>
      </p:pic>
    </p:spTree>
    <p:extLst>
      <p:ext uri="{BB962C8B-B14F-4D97-AF65-F5344CB8AC3E}">
        <p14:creationId xmlns:p14="http://schemas.microsoft.com/office/powerpoint/2010/main" val="194891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895A6BC-35C3-FE87-3471-E9722D7F60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3A42135-0F60-3FC5-1A6F-C0F69ECE200D}"/>
              </a:ext>
            </a:extLst>
          </p:cNvPr>
          <p:cNvSpPr>
            <a:spLocks noGrp="1"/>
          </p:cNvSpPr>
          <p:nvPr>
            <p:ph type="title"/>
          </p:nvPr>
        </p:nvSpPr>
        <p:spPr>
          <a:xfrm>
            <a:off x="643466" y="786383"/>
            <a:ext cx="3517567" cy="2093975"/>
          </a:xfrm>
        </p:spPr>
        <p:txBody>
          <a:bodyPr anchor="b">
            <a:normAutofit/>
          </a:bodyPr>
          <a:lstStyle/>
          <a:p>
            <a:r>
              <a:rPr lang="en-US" dirty="0"/>
              <a:t>POWER BI DASHBOARD</a:t>
            </a:r>
            <a:endParaRPr lang="en-IN" dirty="0"/>
          </a:p>
        </p:txBody>
      </p:sp>
      <p:sp>
        <p:nvSpPr>
          <p:cNvPr id="13" name="Text Placeholder 3">
            <a:extLst>
              <a:ext uri="{FF2B5EF4-FFF2-40B4-BE49-F238E27FC236}">
                <a16:creationId xmlns:a16="http://schemas.microsoft.com/office/drawing/2014/main" id="{A023A4B4-B008-ABBA-0150-81BA041A4DD9}"/>
              </a:ext>
            </a:extLst>
          </p:cNvPr>
          <p:cNvSpPr>
            <a:spLocks noGrp="1"/>
          </p:cNvSpPr>
          <p:nvPr>
            <p:ph type="body" sz="half" idx="2"/>
          </p:nvPr>
        </p:nvSpPr>
        <p:spPr>
          <a:xfrm>
            <a:off x="643465" y="3043050"/>
            <a:ext cx="3517567" cy="3064505"/>
          </a:xfrm>
        </p:spPr>
        <p:txBody>
          <a:bodyPr/>
          <a:lstStyle/>
          <a:p>
            <a:r>
              <a:rPr lang="en-US" dirty="0">
                <a:latin typeface="+mj-lt"/>
              </a:rPr>
              <a:t>A Power BI dashboard is a dynamic and interactive platform for visualizing and analyzing data from multiple sources</a:t>
            </a:r>
            <a:r>
              <a:rPr lang="en-US" dirty="0"/>
              <a:t>.</a:t>
            </a:r>
          </a:p>
        </p:txBody>
      </p:sp>
      <p:pic>
        <p:nvPicPr>
          <p:cNvPr id="6" name="Content Placeholder 5">
            <a:extLst>
              <a:ext uri="{FF2B5EF4-FFF2-40B4-BE49-F238E27FC236}">
                <a16:creationId xmlns:a16="http://schemas.microsoft.com/office/drawing/2014/main" id="{49FF25DB-F6B1-5E86-3F9A-D28C9C17E066}"/>
              </a:ext>
            </a:extLst>
          </p:cNvPr>
          <p:cNvPicPr>
            <a:picLocks noGrp="1" noChangeAspect="1"/>
          </p:cNvPicPr>
          <p:nvPr>
            <p:ph idx="1"/>
          </p:nvPr>
        </p:nvPicPr>
        <p:blipFill>
          <a:blip r:embed="rId2"/>
          <a:stretch>
            <a:fillRect/>
          </a:stretch>
        </p:blipFill>
        <p:spPr>
          <a:xfrm>
            <a:off x="7155613" y="34629"/>
            <a:ext cx="4080329" cy="1891851"/>
          </a:xfrm>
        </p:spPr>
      </p:pic>
      <p:pic>
        <p:nvPicPr>
          <p:cNvPr id="8" name="Picture 7">
            <a:extLst>
              <a:ext uri="{FF2B5EF4-FFF2-40B4-BE49-F238E27FC236}">
                <a16:creationId xmlns:a16="http://schemas.microsoft.com/office/drawing/2014/main" id="{0F9FA28B-DD44-88F6-E16E-FEB35A8BDF88}"/>
              </a:ext>
            </a:extLst>
          </p:cNvPr>
          <p:cNvPicPr>
            <a:picLocks noChangeAspect="1"/>
          </p:cNvPicPr>
          <p:nvPr/>
        </p:nvPicPr>
        <p:blipFill>
          <a:blip r:embed="rId3"/>
          <a:stretch>
            <a:fillRect/>
          </a:stretch>
        </p:blipFill>
        <p:spPr>
          <a:xfrm>
            <a:off x="4664087" y="0"/>
            <a:ext cx="7527913" cy="3270135"/>
          </a:xfrm>
          <a:prstGeom prst="rect">
            <a:avLst/>
          </a:prstGeom>
        </p:spPr>
      </p:pic>
      <p:pic>
        <p:nvPicPr>
          <p:cNvPr id="11" name="Picture 10">
            <a:extLst>
              <a:ext uri="{FF2B5EF4-FFF2-40B4-BE49-F238E27FC236}">
                <a16:creationId xmlns:a16="http://schemas.microsoft.com/office/drawing/2014/main" id="{65E1F13A-2535-F55F-EE52-F4720C26CA93}"/>
              </a:ext>
            </a:extLst>
          </p:cNvPr>
          <p:cNvPicPr>
            <a:picLocks noChangeAspect="1"/>
          </p:cNvPicPr>
          <p:nvPr/>
        </p:nvPicPr>
        <p:blipFill>
          <a:blip r:embed="rId2"/>
          <a:stretch>
            <a:fillRect/>
          </a:stretch>
        </p:blipFill>
        <p:spPr>
          <a:xfrm>
            <a:off x="4664087" y="3270135"/>
            <a:ext cx="7527913" cy="3553235"/>
          </a:xfrm>
          <a:prstGeom prst="rect">
            <a:avLst/>
          </a:prstGeom>
        </p:spPr>
      </p:pic>
    </p:spTree>
    <p:extLst>
      <p:ext uri="{BB962C8B-B14F-4D97-AF65-F5344CB8AC3E}">
        <p14:creationId xmlns:p14="http://schemas.microsoft.com/office/powerpoint/2010/main" val="267785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A8C2FCF-DC0F-FA87-B9BA-DB4F5ABDCDD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DDD451C-42AD-F7A9-3528-C9E5D9ACAA5B}"/>
              </a:ext>
            </a:extLst>
          </p:cNvPr>
          <p:cNvSpPr>
            <a:spLocks noGrp="1"/>
          </p:cNvSpPr>
          <p:nvPr>
            <p:ph type="title"/>
          </p:nvPr>
        </p:nvSpPr>
        <p:spPr>
          <a:xfrm>
            <a:off x="643466" y="786383"/>
            <a:ext cx="3517567" cy="2093975"/>
          </a:xfrm>
        </p:spPr>
        <p:txBody>
          <a:bodyPr anchor="b">
            <a:normAutofit/>
          </a:bodyPr>
          <a:lstStyle/>
          <a:p>
            <a:r>
              <a:rPr lang="en-US" dirty="0"/>
              <a:t>TABLEAU DASHBOARD</a:t>
            </a:r>
            <a:endParaRPr lang="en-IN" dirty="0"/>
          </a:p>
        </p:txBody>
      </p:sp>
      <p:sp>
        <p:nvSpPr>
          <p:cNvPr id="13" name="Text Placeholder 3">
            <a:extLst>
              <a:ext uri="{FF2B5EF4-FFF2-40B4-BE49-F238E27FC236}">
                <a16:creationId xmlns:a16="http://schemas.microsoft.com/office/drawing/2014/main" id="{4EB03DB0-C7BA-DE36-2CCA-AC74E8D0C890}"/>
              </a:ext>
            </a:extLst>
          </p:cNvPr>
          <p:cNvSpPr>
            <a:spLocks noGrp="1"/>
          </p:cNvSpPr>
          <p:nvPr>
            <p:ph type="body" sz="half" idx="2"/>
          </p:nvPr>
        </p:nvSpPr>
        <p:spPr>
          <a:xfrm>
            <a:off x="643465" y="3043050"/>
            <a:ext cx="3517567" cy="3064505"/>
          </a:xfrm>
        </p:spPr>
        <p:txBody>
          <a:bodyPr/>
          <a:lstStyle/>
          <a:p>
            <a:r>
              <a:rPr lang="en-US" dirty="0">
                <a:latin typeface="+mj-lt"/>
              </a:rPr>
              <a:t>A Tableau dashboard serves as a dynamic and visual representation of data, enabling users to gain insights and make informed decisions.</a:t>
            </a:r>
          </a:p>
        </p:txBody>
      </p:sp>
      <p:pic>
        <p:nvPicPr>
          <p:cNvPr id="7" name="Content Placeholder 6">
            <a:extLst>
              <a:ext uri="{FF2B5EF4-FFF2-40B4-BE49-F238E27FC236}">
                <a16:creationId xmlns:a16="http://schemas.microsoft.com/office/drawing/2014/main" id="{292CD8D5-F9A2-A4FA-DA5B-E6D5EFB65687}"/>
              </a:ext>
            </a:extLst>
          </p:cNvPr>
          <p:cNvPicPr>
            <a:picLocks noGrp="1" noChangeAspect="1"/>
          </p:cNvPicPr>
          <p:nvPr>
            <p:ph idx="1"/>
          </p:nvPr>
        </p:nvPicPr>
        <p:blipFill>
          <a:blip r:embed="rId2"/>
          <a:stretch>
            <a:fillRect/>
          </a:stretch>
        </p:blipFill>
        <p:spPr>
          <a:xfrm>
            <a:off x="4646645" y="0"/>
            <a:ext cx="7545355" cy="6858000"/>
          </a:xfrm>
        </p:spPr>
      </p:pic>
    </p:spTree>
    <p:extLst>
      <p:ext uri="{BB962C8B-B14F-4D97-AF65-F5344CB8AC3E}">
        <p14:creationId xmlns:p14="http://schemas.microsoft.com/office/powerpoint/2010/main" val="291737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42E59F1-28DC-3A93-650A-D05287641F66}"/>
            </a:ext>
          </a:extLst>
        </p:cNvPr>
        <p:cNvGrpSpPr/>
        <p:nvPr/>
      </p:nvGrpSpPr>
      <p:grpSpPr>
        <a:xfrm>
          <a:off x="0" y="0"/>
          <a:ext cx="0" cy="0"/>
          <a:chOff x="0" y="0"/>
          <a:chExt cx="0" cy="0"/>
        </a:xfrm>
      </p:grpSpPr>
      <p:sp>
        <p:nvSpPr>
          <p:cNvPr id="13" name="Text Placeholder 3">
            <a:extLst>
              <a:ext uri="{FF2B5EF4-FFF2-40B4-BE49-F238E27FC236}">
                <a16:creationId xmlns:a16="http://schemas.microsoft.com/office/drawing/2014/main" id="{5DBD05D3-FE2C-72E6-C6E4-25BA71E63073}"/>
              </a:ext>
            </a:extLst>
          </p:cNvPr>
          <p:cNvSpPr>
            <a:spLocks noGrp="1"/>
          </p:cNvSpPr>
          <p:nvPr>
            <p:ph type="body" sz="half" idx="2"/>
          </p:nvPr>
        </p:nvSpPr>
        <p:spPr>
          <a:xfrm>
            <a:off x="643465" y="2120348"/>
            <a:ext cx="3517567" cy="4108174"/>
          </a:xfrm>
        </p:spPr>
        <p:txBody>
          <a:bodyPr>
            <a:noAutofit/>
          </a:bodyPr>
          <a:lstStyle/>
          <a:p>
            <a:pPr>
              <a:lnSpc>
                <a:spcPct val="100000"/>
              </a:lnSpc>
            </a:pPr>
            <a:endParaRPr lang="en-US" sz="1600" dirty="0"/>
          </a:p>
          <a:p>
            <a:pPr marL="0" indent="0">
              <a:lnSpc>
                <a:spcPct val="100000"/>
              </a:lnSpc>
              <a:buNone/>
            </a:pPr>
            <a:endParaRPr lang="en-US" sz="1600" dirty="0"/>
          </a:p>
        </p:txBody>
      </p:sp>
      <p:sp>
        <p:nvSpPr>
          <p:cNvPr id="5" name="Title 4">
            <a:extLst>
              <a:ext uri="{FF2B5EF4-FFF2-40B4-BE49-F238E27FC236}">
                <a16:creationId xmlns:a16="http://schemas.microsoft.com/office/drawing/2014/main" id="{61B57271-E1B4-311B-6770-D29F9EC516E2}"/>
              </a:ext>
            </a:extLst>
          </p:cNvPr>
          <p:cNvSpPr>
            <a:spLocks noGrp="1"/>
          </p:cNvSpPr>
          <p:nvPr>
            <p:ph type="title"/>
          </p:nvPr>
        </p:nvSpPr>
        <p:spPr>
          <a:xfrm>
            <a:off x="512836" y="2306689"/>
            <a:ext cx="3517567" cy="2093975"/>
          </a:xfrm>
        </p:spPr>
        <p:txBody>
          <a:bodyPr anchor="ctr">
            <a:normAutofit/>
          </a:bodyPr>
          <a:lstStyle/>
          <a:p>
            <a:r>
              <a:rPr lang="en-US" sz="3200" dirty="0"/>
              <a:t>CONCLUSIONS:</a:t>
            </a:r>
            <a:endParaRPr lang="en-IN" sz="3200" dirty="0"/>
          </a:p>
        </p:txBody>
      </p:sp>
      <p:pic>
        <p:nvPicPr>
          <p:cNvPr id="7" name="Picture 6">
            <a:extLst>
              <a:ext uri="{FF2B5EF4-FFF2-40B4-BE49-F238E27FC236}">
                <a16:creationId xmlns:a16="http://schemas.microsoft.com/office/drawing/2014/main" id="{89FB8064-F9A6-C90F-E9ED-BBE4ED0681EE}"/>
              </a:ext>
            </a:extLst>
          </p:cNvPr>
          <p:cNvPicPr>
            <a:picLocks noChangeAspect="1"/>
          </p:cNvPicPr>
          <p:nvPr/>
        </p:nvPicPr>
        <p:blipFill>
          <a:blip r:embed="rId2"/>
          <a:stretch>
            <a:fillRect/>
          </a:stretch>
        </p:blipFill>
        <p:spPr>
          <a:xfrm>
            <a:off x="5522139" y="362446"/>
            <a:ext cx="5571959" cy="3066554"/>
          </a:xfrm>
          <a:prstGeom prst="rect">
            <a:avLst/>
          </a:prstGeom>
        </p:spPr>
      </p:pic>
      <p:sp>
        <p:nvSpPr>
          <p:cNvPr id="9" name="Content Placeholder 8">
            <a:extLst>
              <a:ext uri="{FF2B5EF4-FFF2-40B4-BE49-F238E27FC236}">
                <a16:creationId xmlns:a16="http://schemas.microsoft.com/office/drawing/2014/main" id="{7B25AD01-AEFC-5CC1-F1F7-74023F75B424}"/>
              </a:ext>
            </a:extLst>
          </p:cNvPr>
          <p:cNvSpPr>
            <a:spLocks noGrp="1"/>
          </p:cNvSpPr>
          <p:nvPr>
            <p:ph idx="1"/>
          </p:nvPr>
        </p:nvSpPr>
        <p:spPr>
          <a:xfrm>
            <a:off x="4823732" y="633510"/>
            <a:ext cx="7212563" cy="6100665"/>
          </a:xfrm>
        </p:spPr>
        <p:txBody>
          <a:bodyPr>
            <a:normAutofit/>
          </a:bodyPr>
          <a:lstStyle/>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Delhi Has the highest occupancy % and Rating.</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Mumbai earns the most revenue.</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Mumbai hosts the most guests compared to other city.</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The room type which is most preferred by the guest is Elite.</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The property which generates the maximum revenue is </a:t>
            </a:r>
            <a:r>
              <a:rPr lang="en-IN" sz="2000" dirty="0" err="1">
                <a:latin typeface="Aparajita" panose="02020603050405020304" pitchFamily="18" charset="0"/>
                <a:ea typeface="Yu Gothic UI Semibold" panose="020B0700000000000000" pitchFamily="34" charset="-128"/>
                <a:cs typeface="Aparajita" panose="02020603050405020304" pitchFamily="18" charset="0"/>
              </a:rPr>
              <a:t>Atliq</a:t>
            </a:r>
            <a:r>
              <a:rPr lang="en-IN" sz="2000" dirty="0">
                <a:latin typeface="Aparajita" panose="02020603050405020304" pitchFamily="18" charset="0"/>
                <a:ea typeface="Yu Gothic UI Semibold" panose="020B0700000000000000" pitchFamily="34" charset="-128"/>
                <a:cs typeface="Aparajita" panose="02020603050405020304" pitchFamily="18" charset="0"/>
              </a:rPr>
              <a:t> Exotica.</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The maximum revenue is generated in the month of may.</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Luxury category rooms/suites are preferred by the guests over the business category room.</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a:t>
            </a:r>
            <a:r>
              <a:rPr lang="en-IN" sz="2000" dirty="0" err="1">
                <a:latin typeface="Aparajita" panose="02020603050405020304" pitchFamily="18" charset="0"/>
                <a:ea typeface="Yu Gothic UI Semibold" panose="020B0700000000000000" pitchFamily="34" charset="-128"/>
                <a:cs typeface="Aparajita" panose="02020603050405020304" pitchFamily="18" charset="0"/>
              </a:rPr>
              <a:t>Atliq</a:t>
            </a:r>
            <a:r>
              <a:rPr lang="en-IN" sz="2000" dirty="0">
                <a:latin typeface="Aparajita" panose="02020603050405020304" pitchFamily="18" charset="0"/>
                <a:ea typeface="Yu Gothic UI Semibold" panose="020B0700000000000000" pitchFamily="34" charset="-128"/>
                <a:cs typeface="Aparajita" panose="02020603050405020304" pitchFamily="18" charset="0"/>
              </a:rPr>
              <a:t> Blu has the highest occupancy rate.</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Most of the guest prefer a one day stay at the hotels.</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The maximum numbers of bookings are done through miscellaneous or other platform direct offline mode of booking is preferred the least.                                                                                                                                                                                                                                                                                                                           </a:t>
            </a:r>
            <a:endParaRPr lang="en-IN" sz="2400" dirty="0">
              <a:latin typeface="Aparajita" panose="02020603050405020304" pitchFamily="18" charset="0"/>
              <a:ea typeface="Yu Gothic UI Semibold" panose="020B0700000000000000" pitchFamily="34" charset="-128"/>
              <a:cs typeface="Aparajita" panose="02020603050405020304" pitchFamily="18" charset="0"/>
            </a:endParaRPr>
          </a:p>
          <a:p>
            <a:pPr marL="0" indent="0">
              <a:buClr>
                <a:schemeClr val="tx1"/>
              </a:buClr>
              <a:buNone/>
            </a:pPr>
            <a:endParaRPr lang="en-IN" sz="2000" dirty="0">
              <a:latin typeface="Aparajita" panose="02020603050405020304" pitchFamily="18" charset="0"/>
              <a:ea typeface="Yu Gothic UI Semibold" panose="020B0700000000000000" pitchFamily="34" charset="-128"/>
              <a:cs typeface="Aparajita" panose="02020603050405020304" pitchFamily="18" charset="0"/>
            </a:endParaRPr>
          </a:p>
        </p:txBody>
      </p:sp>
    </p:spTree>
    <p:extLst>
      <p:ext uri="{BB962C8B-B14F-4D97-AF65-F5344CB8AC3E}">
        <p14:creationId xmlns:p14="http://schemas.microsoft.com/office/powerpoint/2010/main" val="143970301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TM16401375[[fn=Madison]]</Template>
  <TotalTime>531</TotalTime>
  <Words>368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Aparajita</vt:lpstr>
      <vt:lpstr>Arial</vt:lpstr>
      <vt:lpstr>Bookman Old Style</vt:lpstr>
      <vt:lpstr>Calibri</vt:lpstr>
      <vt:lpstr>Franklin Gothic Book</vt:lpstr>
      <vt:lpstr>Custom</vt:lpstr>
      <vt:lpstr>Hospitality       Analysis</vt:lpstr>
      <vt:lpstr>CONTENTS :</vt:lpstr>
      <vt:lpstr>Why Hospitality Analysis ?</vt:lpstr>
      <vt:lpstr>METRICS :</vt:lpstr>
      <vt:lpstr>           KPI’s</vt:lpstr>
      <vt:lpstr>EXCEL DASHBOARD</vt:lpstr>
      <vt:lpstr>POWER BI DASHBOARD</vt:lpstr>
      <vt:lpstr>TABLEAU DASHBOARD</vt:lpstr>
      <vt:lpstr>CONCLUSIONS: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Bhairav Rane</dc:creator>
  <cp:lastModifiedBy>Kumar Shankar</cp:lastModifiedBy>
  <cp:revision>14</cp:revision>
  <dcterms:created xsi:type="dcterms:W3CDTF">2024-03-13T06:43:50Z</dcterms:created>
  <dcterms:modified xsi:type="dcterms:W3CDTF">2025-02-13T13:35:16Z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