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20" r:id="rId2"/>
  </p:sldMasterIdLst>
  <p:notesMasterIdLst>
    <p:notesMasterId r:id="rId23"/>
  </p:notesMasterIdLst>
  <p:sldIdLst>
    <p:sldId id="256" r:id="rId3"/>
    <p:sldId id="257" r:id="rId4"/>
    <p:sldId id="265" r:id="rId5"/>
    <p:sldId id="266" r:id="rId6"/>
    <p:sldId id="261" r:id="rId7"/>
    <p:sldId id="260" r:id="rId8"/>
    <p:sldId id="262" r:id="rId9"/>
    <p:sldId id="263" r:id="rId10"/>
    <p:sldId id="278" r:id="rId11"/>
    <p:sldId id="277" r:id="rId12"/>
    <p:sldId id="267" r:id="rId13"/>
    <p:sldId id="268" r:id="rId14"/>
    <p:sldId id="269" r:id="rId15"/>
    <p:sldId id="270" r:id="rId16"/>
    <p:sldId id="279" r:id="rId17"/>
    <p:sldId id="271"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5A2C6-AD97-A346-A8BA-04CA099F33A5}" type="datetimeFigureOut">
              <a:rPr lang="en-US" smtClean="0"/>
              <a:t>4/12/19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D16D3-8A06-324D-A2ED-618F517EAF6C}" type="slidenum">
              <a:rPr lang="en-US" smtClean="0"/>
              <a:t>‹#›</a:t>
            </a:fld>
            <a:endParaRPr lang="en-US"/>
          </a:p>
        </p:txBody>
      </p:sp>
    </p:spTree>
    <p:extLst>
      <p:ext uri="{BB962C8B-B14F-4D97-AF65-F5344CB8AC3E}">
        <p14:creationId xmlns:p14="http://schemas.microsoft.com/office/powerpoint/2010/main" val="84253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D16D3-8A06-324D-A2ED-618F517EAF6C}" type="slidenum">
              <a:rPr lang="en-US" smtClean="0"/>
              <a:t>7</a:t>
            </a:fld>
            <a:endParaRPr lang="en-US"/>
          </a:p>
        </p:txBody>
      </p:sp>
    </p:spTree>
    <p:extLst>
      <p:ext uri="{BB962C8B-B14F-4D97-AF65-F5344CB8AC3E}">
        <p14:creationId xmlns:p14="http://schemas.microsoft.com/office/powerpoint/2010/main" val="139791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A85EF6-380D-D145-A6C7-62F13FA30A82}" type="slidenum">
              <a:rPr lang="en-US" smtClean="0"/>
              <a:t>11</a:t>
            </a:fld>
            <a:endParaRPr lang="en-US"/>
          </a:p>
        </p:txBody>
      </p:sp>
    </p:spTree>
    <p:extLst>
      <p:ext uri="{BB962C8B-B14F-4D97-AF65-F5344CB8AC3E}">
        <p14:creationId xmlns:p14="http://schemas.microsoft.com/office/powerpoint/2010/main" val="65361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A85EF6-380D-D145-A6C7-62F13FA30A82}" type="slidenum">
              <a:rPr lang="en-US" smtClean="0"/>
              <a:t>12</a:t>
            </a:fld>
            <a:endParaRPr lang="en-US"/>
          </a:p>
        </p:txBody>
      </p:sp>
    </p:spTree>
    <p:extLst>
      <p:ext uri="{BB962C8B-B14F-4D97-AF65-F5344CB8AC3E}">
        <p14:creationId xmlns:p14="http://schemas.microsoft.com/office/powerpoint/2010/main" val="178028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EA85EF6-380D-D145-A6C7-62F13FA30A82}" type="slidenum">
              <a:rPr lang="en-US" smtClean="0"/>
              <a:t>19</a:t>
            </a:fld>
            <a:endParaRPr lang="en-US"/>
          </a:p>
        </p:txBody>
      </p:sp>
    </p:spTree>
    <p:extLst>
      <p:ext uri="{BB962C8B-B14F-4D97-AF65-F5344CB8AC3E}">
        <p14:creationId xmlns:p14="http://schemas.microsoft.com/office/powerpoint/2010/main" val="11722416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EA9457E-EC68-094C-A5D0-7088257C0F77}" type="slidenum">
              <a:rPr lang="en-US" smtClean="0"/>
              <a:t>‹#›</a:t>
            </a:fld>
            <a:endParaRPr lang="en-US"/>
          </a:p>
        </p:txBody>
      </p:sp>
    </p:spTree>
    <p:extLst>
      <p:ext uri="{BB962C8B-B14F-4D97-AF65-F5344CB8AC3E}">
        <p14:creationId xmlns:p14="http://schemas.microsoft.com/office/powerpoint/2010/main" val="329417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426268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565759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76CB3-6E05-3941-BF39-3F99F71EE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E63B6A-7C72-4843-B3CF-BD856417A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4D084DE-0522-444B-A03B-84A677EB8ADB}"/>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502CD893-AD21-5C41-A62D-FA477D39B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D41D46F-D5E5-B44E-B0A3-1A5734B715E2}"/>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415168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3FE33C-9005-2A4A-A28D-1B4BBC0DC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788C795-C339-C849-ADD0-957338112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92F4777-CE51-D143-AFAC-0F7D32D0C982}"/>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8DC837A3-62F5-8D41-8D01-F17F58642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EA87F3-36F0-4E44-A3EC-DFA28265AFB4}"/>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889068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8EF9AA-C0C0-204C-85A4-4A8020327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8DB253C-6CD6-FA49-B737-1BFB90981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EB3B2D2-E18A-F640-B7E0-31E500C9CA4A}"/>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2D491F16-D1EA-AD42-A58A-EDEF7430C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52E96A7-79BB-6F46-B235-04FD32F328CE}"/>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1654954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46802-2D86-8543-8DED-C2B618BFA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FC65DCD-96AE-1347-B95B-134F504D0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44027A3-3F66-1A4C-8D2F-C96D7C76C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724CD68-9591-CF43-9D05-6006C40EBE3D}"/>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6" name="Footer Placeholder 5">
            <a:extLst>
              <a:ext uri="{FF2B5EF4-FFF2-40B4-BE49-F238E27FC236}">
                <a16:creationId xmlns="" xmlns:a16="http://schemas.microsoft.com/office/drawing/2014/main" id="{30641D61-9372-2E4A-A7AE-783908943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B5AA3EC-AA0B-EE4F-AE6F-4EA7C54693CA}"/>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95579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B44172-4C6B-A94B-9B3D-774BBD370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96C0DF4-3B0B-EA4D-B0FC-373FCC081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D4FDC75-9D83-544E-BB0E-EAB831BC1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CA63F7C-CE12-8C45-A420-D8BED801A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5192503-CF6D-544B-A417-9AFBF06D87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92E6A5-A260-A64D-B2F9-F4E76378D14C}"/>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8" name="Footer Placeholder 7">
            <a:extLst>
              <a:ext uri="{FF2B5EF4-FFF2-40B4-BE49-F238E27FC236}">
                <a16:creationId xmlns="" xmlns:a16="http://schemas.microsoft.com/office/drawing/2014/main" id="{39215E5E-C499-5347-BC2C-7268BB205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BE9F2A3-DE73-0645-80A8-8DCF849DF8B6}"/>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0935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6DB42E-113D-9C4C-85E6-245B95E771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B999B71-0E78-AB4E-BAD9-A2822D1CABB3}"/>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4" name="Footer Placeholder 3">
            <a:extLst>
              <a:ext uri="{FF2B5EF4-FFF2-40B4-BE49-F238E27FC236}">
                <a16:creationId xmlns="" xmlns:a16="http://schemas.microsoft.com/office/drawing/2014/main" id="{0351172D-3967-0C4B-9B80-7B43B82F8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6DE6AC3-0FDC-824E-9DFE-A21CFAC4BD16}"/>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96792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BB1A9D6-8B5C-EC4A-A9D8-87FE3A32D2C4}"/>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3" name="Footer Placeholder 2">
            <a:extLst>
              <a:ext uri="{FF2B5EF4-FFF2-40B4-BE49-F238E27FC236}">
                <a16:creationId xmlns="" xmlns:a16="http://schemas.microsoft.com/office/drawing/2014/main" id="{9F332B59-B52C-A643-9636-8FC09910FE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9259518-F76A-DA43-9EE0-E3D3078604D5}"/>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1447589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67AFE8-AB58-7044-B82C-A69ED73B8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60DA518-3FE3-A44C-B09F-4EC547C9C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D0697E3-39ED-2048-9F1A-94B451F3D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1F006BA-DF5F-6847-ADB5-AAF61438C2BB}"/>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6" name="Footer Placeholder 5">
            <a:extLst>
              <a:ext uri="{FF2B5EF4-FFF2-40B4-BE49-F238E27FC236}">
                <a16:creationId xmlns="" xmlns:a16="http://schemas.microsoft.com/office/drawing/2014/main" id="{2D35D3B0-3C25-FF40-8953-DA2AF1229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F3209E2-17A6-7F48-B65A-4B28550D8628}"/>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75632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1824871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1F406-A5A8-9940-A5E4-293ED4A9D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3085D50-B304-CD4E-A1A6-7F9CAE818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2A699EA-9222-134B-BF2D-E9031559A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C28E03F-8989-C147-B989-6DFDE98B8A4B}"/>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6" name="Footer Placeholder 5">
            <a:extLst>
              <a:ext uri="{FF2B5EF4-FFF2-40B4-BE49-F238E27FC236}">
                <a16:creationId xmlns="" xmlns:a16="http://schemas.microsoft.com/office/drawing/2014/main" id="{4DFD2F7B-1BF9-B849-9655-A59A7FAF7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0E893A8-0E71-3B42-A382-D07DFE30DF16}"/>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647484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19C31-4387-3741-A6BB-F63E9BB81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9921597-CE7A-C641-8A9F-0BAA555C3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167170-F047-AD4C-9297-DF9FCE54D121}"/>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81262B7C-1A11-2747-BE39-1580613D2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21EAE5-797B-F74E-8D6C-F68FAEF7D16D}"/>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3112990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F1688CE-7E30-AF4A-8AC3-1765F27C9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98660BD-0591-CD41-8241-D9F20E7B7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740726-B8AC-2E49-B7D4-081D96614DE6}"/>
              </a:ext>
            </a:extLst>
          </p:cNvPr>
          <p:cNvSpPr>
            <a:spLocks noGrp="1"/>
          </p:cNvSpPr>
          <p:nvPr>
            <p:ph type="dt" sz="half" idx="10"/>
          </p:nvPr>
        </p:nvSpPr>
        <p:spPr/>
        <p:txBody>
          <a:body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5ACFA64F-A0D1-CF45-ADEE-18216AD7B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A87B40-7521-1C4C-AB6B-80BCA602B814}"/>
              </a:ext>
            </a:extLst>
          </p:cNvPr>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3980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1AA1F65-726D-F94D-A57F-3F7A6F2654C6}" type="datetimeFigureOut">
              <a:rPr lang="en-US" smtClean="0"/>
              <a:t>4/12/19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EA9457E-EC68-094C-A5D0-7088257C0F77}" type="slidenum">
              <a:rPr lang="en-US" smtClean="0"/>
              <a:t>‹#›</a:t>
            </a:fld>
            <a:endParaRPr lang="en-US"/>
          </a:p>
        </p:txBody>
      </p:sp>
    </p:spTree>
    <p:extLst>
      <p:ext uri="{BB962C8B-B14F-4D97-AF65-F5344CB8AC3E}">
        <p14:creationId xmlns:p14="http://schemas.microsoft.com/office/powerpoint/2010/main" val="229634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AA1F65-726D-F94D-A57F-3F7A6F2654C6}"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19107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AA1F65-726D-F94D-A57F-3F7A6F2654C6}" type="datetimeFigureOut">
              <a:rPr lang="en-US" smtClean="0"/>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9457E-EC68-094C-A5D0-7088257C0F7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5102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AA1F65-726D-F94D-A57F-3F7A6F2654C6}" type="datetimeFigureOut">
              <a:rPr lang="en-US" smtClean="0"/>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9457E-EC68-094C-A5D0-7088257C0F77}"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941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A1F65-726D-F94D-A57F-3F7A6F2654C6}" type="datetimeFigureOut">
              <a:rPr lang="en-US" smtClean="0"/>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55250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A1F65-726D-F94D-A57F-3F7A6F2654C6}"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27915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A1F65-726D-F94D-A57F-3F7A6F2654C6}" type="datetimeFigureOut">
              <a:rPr lang="en-US" smtClean="0"/>
              <a:t>4/12/19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EA9457E-EC68-094C-A5D0-7088257C0F77}" type="slidenum">
              <a:rPr lang="en-US" smtClean="0"/>
              <a:t>‹#›</a:t>
            </a:fld>
            <a:endParaRPr lang="en-US"/>
          </a:p>
        </p:txBody>
      </p:sp>
    </p:spTree>
    <p:extLst>
      <p:ext uri="{BB962C8B-B14F-4D97-AF65-F5344CB8AC3E}">
        <p14:creationId xmlns:p14="http://schemas.microsoft.com/office/powerpoint/2010/main" val="589557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1AA1F65-726D-F94D-A57F-3F7A6F2654C6}" type="datetimeFigureOut">
              <a:rPr lang="en-US" smtClean="0"/>
              <a:t>4/12/19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EA9457E-EC68-094C-A5D0-7088257C0F77}" type="slidenum">
              <a:rPr lang="en-US" smtClean="0"/>
              <a:t>‹#›</a:t>
            </a:fld>
            <a:endParaRPr lang="en-US"/>
          </a:p>
        </p:txBody>
      </p:sp>
    </p:spTree>
    <p:extLst>
      <p:ext uri="{BB962C8B-B14F-4D97-AF65-F5344CB8AC3E}">
        <p14:creationId xmlns:p14="http://schemas.microsoft.com/office/powerpoint/2010/main" val="38529422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25D211-4246-C746-BBD0-A17E6D1AB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308BD3E-002E-4F4B-989B-60A5730F5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A065E89-40A0-B944-A2A0-E09DF1E3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A1F65-726D-F94D-A57F-3F7A6F2654C6}" type="datetimeFigureOut">
              <a:rPr lang="en-US" smtClean="0"/>
              <a:t>4/12/19</a:t>
            </a:fld>
            <a:endParaRPr lang="en-US"/>
          </a:p>
        </p:txBody>
      </p:sp>
      <p:sp>
        <p:nvSpPr>
          <p:cNvPr id="5" name="Footer Placeholder 4">
            <a:extLst>
              <a:ext uri="{FF2B5EF4-FFF2-40B4-BE49-F238E27FC236}">
                <a16:creationId xmlns="" xmlns:a16="http://schemas.microsoft.com/office/drawing/2014/main" id="{5B7A9993-4F1B-9042-BB26-3BB56C01A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FDFAFCC-A90A-0C49-ABDA-0E9750D30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9457E-EC68-094C-A5D0-7088257C0F77}" type="slidenum">
              <a:rPr lang="en-US" smtClean="0"/>
              <a:t>‹#›</a:t>
            </a:fld>
            <a:endParaRPr lang="en-US"/>
          </a:p>
        </p:txBody>
      </p:sp>
    </p:spTree>
    <p:extLst>
      <p:ext uri="{BB962C8B-B14F-4D97-AF65-F5344CB8AC3E}">
        <p14:creationId xmlns:p14="http://schemas.microsoft.com/office/powerpoint/2010/main" val="37693376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5.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9.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kaggle.com/yelp-dataset/yelp-dataset/version/3" TargetMode="Externa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emf"/><Relationship Id="rId3"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 Id="rId3"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8156" y="1432223"/>
            <a:ext cx="5965470" cy="3357976"/>
          </a:xfrm>
        </p:spPr>
        <p:txBody>
          <a:bodyPr anchor="ctr">
            <a:normAutofit/>
          </a:bodyPr>
          <a:lstStyle/>
          <a:p>
            <a:r>
              <a:rPr lang="en-US" sz="7400"/>
              <a:t>Restaurant review analysis on Yelp data</a:t>
            </a:r>
          </a:p>
        </p:txBody>
      </p:sp>
      <p:sp>
        <p:nvSpPr>
          <p:cNvPr id="3" name="Subtitle 2"/>
          <p:cNvSpPr>
            <a:spLocks noGrp="1"/>
          </p:cNvSpPr>
          <p:nvPr>
            <p:ph type="subTitle" idx="1"/>
          </p:nvPr>
        </p:nvSpPr>
        <p:spPr>
          <a:xfrm>
            <a:off x="2388393" y="4790199"/>
            <a:ext cx="7415213" cy="1156443"/>
          </a:xfrm>
        </p:spPr>
        <p:txBody>
          <a:bodyPr>
            <a:normAutofit/>
          </a:bodyPr>
          <a:lstStyle/>
          <a:p>
            <a:r>
              <a:rPr lang="en-US" sz="3000" dirty="0" err="1">
                <a:solidFill>
                  <a:srgbClr val="000000"/>
                </a:solidFill>
              </a:rPr>
              <a:t>Sayan</a:t>
            </a:r>
            <a:r>
              <a:rPr lang="en-US" sz="3000" dirty="0">
                <a:solidFill>
                  <a:srgbClr val="000000"/>
                </a:solidFill>
              </a:rPr>
              <a:t> Biswas · Sneha Agarwal </a:t>
            </a:r>
          </a:p>
          <a:p>
            <a:r>
              <a:rPr lang="en-US" sz="3000" dirty="0">
                <a:solidFill>
                  <a:srgbClr val="000000"/>
                </a:solidFill>
              </a:rPr>
              <a:t>Omkar Reddy · Varun Jagadeesh</a:t>
            </a:r>
          </a:p>
        </p:txBody>
      </p:sp>
      <p:pic>
        <p:nvPicPr>
          <p:cNvPr id="5" name="Picture 4">
            <a:extLst>
              <a:ext uri="{FF2B5EF4-FFF2-40B4-BE49-F238E27FC236}">
                <a16:creationId xmlns="" xmlns:a16="http://schemas.microsoft.com/office/drawing/2014/main" id="{13072D4B-B11C-A643-A708-7CF76E1AFC3B}"/>
              </a:ext>
            </a:extLst>
          </p:cNvPr>
          <p:cNvPicPr>
            <a:picLocks noChangeAspect="1"/>
          </p:cNvPicPr>
          <p:nvPr/>
        </p:nvPicPr>
        <p:blipFill>
          <a:blip r:embed="rId2"/>
          <a:stretch>
            <a:fillRect/>
          </a:stretch>
        </p:blipFill>
        <p:spPr>
          <a:xfrm>
            <a:off x="7855117" y="2317043"/>
            <a:ext cx="3416725" cy="2186704"/>
          </a:xfrm>
          <a:prstGeom prst="rect">
            <a:avLst/>
          </a:prstGeom>
        </p:spPr>
      </p:pic>
    </p:spTree>
    <p:extLst>
      <p:ext uri="{BB962C8B-B14F-4D97-AF65-F5344CB8AC3E}">
        <p14:creationId xmlns:p14="http://schemas.microsoft.com/office/powerpoint/2010/main" val="1717703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 Positive and Negative reviews of Restaurants - Approach</a:t>
            </a:r>
          </a:p>
        </p:txBody>
      </p:sp>
      <p:sp>
        <p:nvSpPr>
          <p:cNvPr id="5" name="TextBox 4"/>
          <p:cNvSpPr txBox="1"/>
          <p:nvPr/>
        </p:nvSpPr>
        <p:spPr>
          <a:xfrm>
            <a:off x="938151" y="1864426"/>
            <a:ext cx="10415649" cy="3416320"/>
          </a:xfrm>
          <a:prstGeom prst="rect">
            <a:avLst/>
          </a:prstGeom>
          <a:noFill/>
        </p:spPr>
        <p:txBody>
          <a:bodyPr wrap="square" rtlCol="0">
            <a:spAutoFit/>
          </a:bodyPr>
          <a:lstStyle/>
          <a:p>
            <a:pPr marL="285750" indent="-285750">
              <a:lnSpc>
                <a:spcPct val="150000"/>
              </a:lnSpc>
              <a:buFont typeface="Arial" charset="0"/>
              <a:buChar char="•"/>
            </a:pPr>
            <a:r>
              <a:rPr lang="en-US" dirty="0"/>
              <a:t>Considered only English </a:t>
            </a:r>
            <a:r>
              <a:rPr lang="en-US" dirty="0" smtClean="0"/>
              <a:t>language</a:t>
            </a:r>
          </a:p>
          <a:p>
            <a:pPr marL="285750" indent="-285750">
              <a:lnSpc>
                <a:spcPct val="150000"/>
              </a:lnSpc>
              <a:buFont typeface="Arial" charset="0"/>
              <a:buChar char="•"/>
            </a:pPr>
            <a:r>
              <a:rPr lang="en-US" dirty="0" smtClean="0"/>
              <a:t>Replaced contractions</a:t>
            </a:r>
          </a:p>
          <a:p>
            <a:pPr marL="285750" indent="-285750">
              <a:lnSpc>
                <a:spcPct val="150000"/>
              </a:lnSpc>
              <a:buFont typeface="Arial" charset="0"/>
              <a:buChar char="•"/>
            </a:pPr>
            <a:r>
              <a:rPr lang="en-US" dirty="0" smtClean="0"/>
              <a:t>Removed </a:t>
            </a:r>
            <a:r>
              <a:rPr lang="en-US" dirty="0"/>
              <a:t>stop words from the </a:t>
            </a:r>
            <a:r>
              <a:rPr lang="en-US" dirty="0" smtClean="0"/>
              <a:t>reviews</a:t>
            </a:r>
          </a:p>
          <a:p>
            <a:pPr marL="285750" indent="-285750">
              <a:lnSpc>
                <a:spcPct val="150000"/>
              </a:lnSpc>
              <a:buFont typeface="Arial" charset="0"/>
              <a:buChar char="•"/>
            </a:pPr>
            <a:r>
              <a:rPr lang="en-US" dirty="0"/>
              <a:t>Considered the context of sentence - negation words such as “</a:t>
            </a:r>
            <a:r>
              <a:rPr lang="en-US" dirty="0" smtClean="0"/>
              <a:t>not, never”</a:t>
            </a:r>
          </a:p>
          <a:p>
            <a:pPr marL="285750" indent="-285750">
              <a:lnSpc>
                <a:spcPct val="150000"/>
              </a:lnSpc>
              <a:buFont typeface="Arial" charset="0"/>
              <a:buChar char="•"/>
            </a:pPr>
            <a:r>
              <a:rPr lang="en-US" dirty="0"/>
              <a:t>Tokenized reviews into </a:t>
            </a:r>
            <a:r>
              <a:rPr lang="en-US" dirty="0" smtClean="0"/>
              <a:t>Bigrams</a:t>
            </a:r>
          </a:p>
          <a:p>
            <a:pPr marL="285750" indent="-285750">
              <a:lnSpc>
                <a:spcPct val="150000"/>
              </a:lnSpc>
              <a:buFont typeface="Arial" charset="0"/>
              <a:buChar char="•"/>
            </a:pPr>
            <a:r>
              <a:rPr lang="en-US" dirty="0"/>
              <a:t>Lexicon used – </a:t>
            </a:r>
            <a:r>
              <a:rPr lang="en-US" dirty="0" err="1" smtClean="0"/>
              <a:t>hash_sentiment_senticnet</a:t>
            </a:r>
            <a:endParaRPr lang="en-US" dirty="0" smtClean="0"/>
          </a:p>
          <a:p>
            <a:pPr marL="285750" indent="-285750">
              <a:lnSpc>
                <a:spcPct val="150000"/>
              </a:lnSpc>
              <a:buFont typeface="Arial" charset="0"/>
              <a:buChar char="•"/>
            </a:pPr>
            <a:r>
              <a:rPr lang="en-US" dirty="0"/>
              <a:t>Assigned scores to tokenized </a:t>
            </a:r>
            <a:r>
              <a:rPr lang="en-US" dirty="0" smtClean="0"/>
              <a:t>words</a:t>
            </a:r>
          </a:p>
          <a:p>
            <a:pPr marL="285750" indent="-285750">
              <a:lnSpc>
                <a:spcPct val="150000"/>
              </a:lnSpc>
              <a:buFont typeface="Arial" charset="0"/>
              <a:buChar char="•"/>
            </a:pPr>
            <a:r>
              <a:rPr lang="en-US" dirty="0"/>
              <a:t>Summarized the scores and took average for each review</a:t>
            </a:r>
            <a:endParaRPr lang="en-US" dirty="0" smtClean="0"/>
          </a:p>
        </p:txBody>
      </p:sp>
    </p:spTree>
    <p:extLst>
      <p:ext uri="{BB962C8B-B14F-4D97-AF65-F5344CB8AC3E}">
        <p14:creationId xmlns:p14="http://schemas.microsoft.com/office/powerpoint/2010/main" val="1743377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8258"/>
            <a:ext cx="10515600" cy="751156"/>
          </a:xfrm>
        </p:spPr>
        <p:txBody>
          <a:bodyPr>
            <a:normAutofit/>
          </a:bodyPr>
          <a:lstStyle/>
          <a:p>
            <a:r>
              <a:rPr lang="en-US" dirty="0" smtClean="0"/>
              <a:t>Is overall star rating intuitive enough?</a:t>
            </a:r>
            <a:endParaRPr lang="en-US" dirty="0"/>
          </a:p>
        </p:txBody>
      </p:sp>
      <p:sp>
        <p:nvSpPr>
          <p:cNvPr id="3" name="TextBox 2"/>
          <p:cNvSpPr txBox="1"/>
          <p:nvPr/>
        </p:nvSpPr>
        <p:spPr>
          <a:xfrm>
            <a:off x="862261" y="1683509"/>
            <a:ext cx="10521538" cy="2585323"/>
          </a:xfrm>
          <a:prstGeom prst="rect">
            <a:avLst/>
          </a:prstGeom>
          <a:noFill/>
        </p:spPr>
        <p:txBody>
          <a:bodyPr wrap="square" rtlCol="0">
            <a:spAutoFit/>
          </a:bodyPr>
          <a:lstStyle/>
          <a:p>
            <a:pPr marL="285750" indent="-285750">
              <a:lnSpc>
                <a:spcPct val="150000"/>
              </a:lnSpc>
              <a:buFont typeface="Arial" charset="0"/>
              <a:buChar char="•"/>
            </a:pPr>
            <a:r>
              <a:rPr lang="en-US" dirty="0" smtClean="0"/>
              <a:t>We wanted to estimate an individual rating for each of the aspects like food, service, ambience and likelihood of  going back to the restaurant. </a:t>
            </a:r>
          </a:p>
          <a:p>
            <a:pPr marL="285750" indent="-285750">
              <a:lnSpc>
                <a:spcPct val="150000"/>
              </a:lnSpc>
              <a:buFont typeface="Arial" charset="0"/>
              <a:buChar char="•"/>
            </a:pPr>
            <a:r>
              <a:rPr lang="en-US" dirty="0" smtClean="0"/>
              <a:t>We segregated the reviews into different aspects by topic modelling using Guided Latent </a:t>
            </a:r>
            <a:r>
              <a:rPr lang="en-US" dirty="0" err="1" smtClean="0"/>
              <a:t>Dirichlet</a:t>
            </a:r>
            <a:r>
              <a:rPr lang="en-US" dirty="0" smtClean="0"/>
              <a:t> Allocation.</a:t>
            </a:r>
          </a:p>
          <a:p>
            <a:pPr marL="285750" indent="-285750">
              <a:lnSpc>
                <a:spcPct val="150000"/>
              </a:lnSpc>
              <a:buFont typeface="Arial" charset="0"/>
              <a:buChar char="•"/>
            </a:pPr>
            <a:r>
              <a:rPr lang="en-US" dirty="0" smtClean="0"/>
              <a:t>Latent </a:t>
            </a:r>
            <a:r>
              <a:rPr lang="en-US" dirty="0" err="1" smtClean="0"/>
              <a:t>Dirichlet</a:t>
            </a:r>
            <a:r>
              <a:rPr lang="en-US" dirty="0" smtClean="0"/>
              <a:t> Allocation(LDA) is an unsupervised clustering model which uses conditional probabilities to segregate a document into topics and words into topics.</a:t>
            </a:r>
          </a:p>
        </p:txBody>
      </p:sp>
    </p:spTree>
    <p:extLst>
      <p:ext uri="{BB962C8B-B14F-4D97-AF65-F5344CB8AC3E}">
        <p14:creationId xmlns:p14="http://schemas.microsoft.com/office/powerpoint/2010/main" val="2116345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127"/>
            <a:ext cx="10515600" cy="751156"/>
          </a:xfrm>
        </p:spPr>
        <p:txBody>
          <a:bodyPr>
            <a:normAutofit/>
          </a:bodyPr>
          <a:lstStyle/>
          <a:p>
            <a:r>
              <a:rPr lang="en-US" dirty="0" smtClean="0"/>
              <a:t>Aspect wise rating of reviews - Approach</a:t>
            </a:r>
            <a:endParaRPr lang="en-US" dirty="0"/>
          </a:p>
        </p:txBody>
      </p:sp>
      <p:sp>
        <p:nvSpPr>
          <p:cNvPr id="3" name="TextBox 2"/>
          <p:cNvSpPr txBox="1"/>
          <p:nvPr/>
        </p:nvSpPr>
        <p:spPr>
          <a:xfrm>
            <a:off x="862261" y="1588506"/>
            <a:ext cx="10521538" cy="3000821"/>
          </a:xfrm>
          <a:prstGeom prst="rect">
            <a:avLst/>
          </a:prstGeom>
          <a:noFill/>
        </p:spPr>
        <p:txBody>
          <a:bodyPr wrap="square" rtlCol="0">
            <a:spAutoFit/>
          </a:bodyPr>
          <a:lstStyle/>
          <a:p>
            <a:pPr marL="285750" indent="-285750">
              <a:lnSpc>
                <a:spcPct val="150000"/>
              </a:lnSpc>
              <a:buFont typeface="Arial" charset="0"/>
              <a:buChar char="•"/>
            </a:pPr>
            <a:r>
              <a:rPr lang="en-US" dirty="0" smtClean="0"/>
              <a:t>We took each review and then divided them into sentences. </a:t>
            </a:r>
          </a:p>
          <a:p>
            <a:pPr marL="285750" indent="-285750">
              <a:lnSpc>
                <a:spcPct val="150000"/>
              </a:lnSpc>
              <a:buFont typeface="Arial" charset="0"/>
              <a:buChar char="•"/>
            </a:pPr>
            <a:r>
              <a:rPr lang="en-US" dirty="0" smtClean="0"/>
              <a:t>From each sentence we filtered out digits and customized stop words. </a:t>
            </a:r>
          </a:p>
          <a:p>
            <a:pPr marL="285750" indent="-285750">
              <a:lnSpc>
                <a:spcPct val="150000"/>
              </a:lnSpc>
              <a:buFont typeface="Arial" charset="0"/>
              <a:buChar char="•"/>
            </a:pPr>
            <a:r>
              <a:rPr lang="en-US" dirty="0" smtClean="0"/>
              <a:t>We tokenized the sentences into unigrams, lemmatized the unigrams and counted their frequency to create a Document Term Matrix.</a:t>
            </a:r>
          </a:p>
          <a:p>
            <a:pPr marL="285750" indent="-285750">
              <a:lnSpc>
                <a:spcPct val="150000"/>
              </a:lnSpc>
              <a:buFont typeface="Arial" charset="0"/>
              <a:buChar char="•"/>
            </a:pPr>
            <a:r>
              <a:rPr lang="en-US" dirty="0" smtClean="0"/>
              <a:t>We initially adopted the generic Latent </a:t>
            </a:r>
            <a:r>
              <a:rPr lang="en-US" dirty="0" err="1" smtClean="0"/>
              <a:t>Dirichlet</a:t>
            </a:r>
            <a:r>
              <a:rPr lang="en-US" dirty="0" smtClean="0"/>
              <a:t> Allocation model provided by R. </a:t>
            </a:r>
          </a:p>
          <a:p>
            <a:pPr marL="285750" indent="-285750">
              <a:lnSpc>
                <a:spcPct val="150000"/>
              </a:lnSpc>
              <a:buFont typeface="Arial" charset="0"/>
              <a:buChar char="•"/>
            </a:pPr>
            <a:r>
              <a:rPr lang="en-US" dirty="0" smtClean="0"/>
              <a:t>We treated each sentence as a document while building LDA model. </a:t>
            </a:r>
          </a:p>
          <a:p>
            <a:pPr marL="285750" indent="-285750">
              <a:lnSpc>
                <a:spcPct val="150000"/>
              </a:lnSpc>
              <a:buFont typeface="Arial" charset="0"/>
              <a:buChar char="•"/>
            </a:pPr>
            <a:r>
              <a:rPr lang="en-US" dirty="0" smtClean="0"/>
              <a:t>The results were not quite significant.</a:t>
            </a:r>
          </a:p>
        </p:txBody>
      </p:sp>
    </p:spTree>
    <p:extLst>
      <p:ext uri="{BB962C8B-B14F-4D97-AF65-F5344CB8AC3E}">
        <p14:creationId xmlns:p14="http://schemas.microsoft.com/office/powerpoint/2010/main" val="1413532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Guided LDA</a:t>
            </a:r>
            <a:endParaRPr lang="en-US" dirty="0"/>
          </a:p>
        </p:txBody>
      </p:sp>
      <p:sp>
        <p:nvSpPr>
          <p:cNvPr id="3" name="TextBox 2"/>
          <p:cNvSpPr txBox="1"/>
          <p:nvPr/>
        </p:nvSpPr>
        <p:spPr>
          <a:xfrm>
            <a:off x="838200" y="1690688"/>
            <a:ext cx="10948988" cy="3139321"/>
          </a:xfrm>
          <a:prstGeom prst="rect">
            <a:avLst/>
          </a:prstGeom>
          <a:noFill/>
        </p:spPr>
        <p:txBody>
          <a:bodyPr wrap="square" rtlCol="0">
            <a:spAutoFit/>
          </a:bodyPr>
          <a:lstStyle/>
          <a:p>
            <a:pPr marL="285750" indent="-285750">
              <a:lnSpc>
                <a:spcPct val="150000"/>
              </a:lnSpc>
              <a:buFont typeface="Arial" charset="0"/>
              <a:buChar char="•"/>
            </a:pPr>
            <a:r>
              <a:rPr lang="en-US" dirty="0" smtClean="0"/>
              <a:t>To improve the accuracy of the topics and decrease the intersection of words between the topics, we adopted the guided LDA model. </a:t>
            </a:r>
          </a:p>
          <a:p>
            <a:pPr marL="285750" indent="-285750">
              <a:lnSpc>
                <a:spcPct val="150000"/>
              </a:lnSpc>
              <a:buFont typeface="Arial" charset="0"/>
              <a:buChar char="•"/>
            </a:pPr>
            <a:r>
              <a:rPr lang="en-US" dirty="0" smtClean="0"/>
              <a:t>Each topic is seeded with a list of words belonging to that topic.</a:t>
            </a:r>
          </a:p>
          <a:p>
            <a:pPr marL="285750" indent="-285750">
              <a:lnSpc>
                <a:spcPct val="150000"/>
              </a:lnSpc>
              <a:buFont typeface="Arial" charset="0"/>
              <a:buChar char="•"/>
            </a:pPr>
            <a:r>
              <a:rPr lang="en-US" dirty="0"/>
              <a:t>A</a:t>
            </a:r>
            <a:r>
              <a:rPr lang="en-US" dirty="0" smtClean="0"/>
              <a:t>s a result LDA biases the model by assigning highest probabilities to these words towards their respective topics.</a:t>
            </a:r>
          </a:p>
          <a:p>
            <a:pPr marL="285750" indent="-285750">
              <a:lnSpc>
                <a:spcPct val="150000"/>
              </a:lnSpc>
              <a:buFont typeface="Arial" charset="0"/>
              <a:buChar char="•"/>
            </a:pPr>
            <a:r>
              <a:rPr lang="en-US" dirty="0"/>
              <a:t>A</a:t>
            </a:r>
            <a:r>
              <a:rPr lang="en-US" dirty="0" smtClean="0"/>
              <a:t>ll the co-related words are also assigned with relative probabilities.</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344831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normAutofit/>
          </a:bodyPr>
          <a:lstStyle/>
          <a:p>
            <a:pPr algn="ctr"/>
            <a:r>
              <a:rPr lang="en-US" sz="4000" dirty="0" smtClean="0"/>
              <a:t>Segregated aspects after topic modelling</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27" y="1267326"/>
            <a:ext cx="8077200" cy="5193631"/>
          </a:xfrm>
          <a:prstGeom prst="rect">
            <a:avLst/>
          </a:prstGeom>
        </p:spPr>
      </p:pic>
    </p:spTree>
    <p:extLst>
      <p:ext uri="{BB962C8B-B14F-4D97-AF65-F5344CB8AC3E}">
        <p14:creationId xmlns:p14="http://schemas.microsoft.com/office/powerpoint/2010/main" val="1868004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Approach for calculating individual review sentiment</a:t>
            </a:r>
            <a:endParaRPr lang="en-US" sz="4000" dirty="0"/>
          </a:p>
        </p:txBody>
      </p:sp>
      <p:pic>
        <p:nvPicPr>
          <p:cNvPr id="4" name="Picture 3"/>
          <p:cNvPicPr>
            <a:picLocks noChangeAspect="1"/>
          </p:cNvPicPr>
          <p:nvPr/>
        </p:nvPicPr>
        <p:blipFill>
          <a:blip r:embed="rId2"/>
          <a:stretch>
            <a:fillRect/>
          </a:stretch>
        </p:blipFill>
        <p:spPr>
          <a:xfrm>
            <a:off x="605642" y="1905000"/>
            <a:ext cx="10748158" cy="3510148"/>
          </a:xfrm>
          <a:prstGeom prst="rect">
            <a:avLst/>
          </a:prstGeom>
        </p:spPr>
      </p:pic>
    </p:spTree>
    <p:extLst>
      <p:ext uri="{BB962C8B-B14F-4D97-AF65-F5344CB8AC3E}">
        <p14:creationId xmlns:p14="http://schemas.microsoft.com/office/powerpoint/2010/main" val="194919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Aspect based sentiment score for each restaurant</a:t>
            </a:r>
            <a:endParaRPr lang="en-US" sz="4000" dirty="0"/>
          </a:p>
        </p:txBody>
      </p:sp>
      <p:pic>
        <p:nvPicPr>
          <p:cNvPr id="3" name="Picture 2"/>
          <p:cNvPicPr>
            <a:picLocks noChangeAspect="1"/>
          </p:cNvPicPr>
          <p:nvPr/>
        </p:nvPicPr>
        <p:blipFill>
          <a:blip r:embed="rId2"/>
          <a:stretch>
            <a:fillRect/>
          </a:stretch>
        </p:blipFill>
        <p:spPr>
          <a:xfrm>
            <a:off x="838200" y="1690688"/>
            <a:ext cx="10515600" cy="4369235"/>
          </a:xfrm>
          <a:prstGeom prst="rect">
            <a:avLst/>
          </a:prstGeom>
        </p:spPr>
      </p:pic>
    </p:spTree>
    <p:extLst>
      <p:ext uri="{BB962C8B-B14F-4D97-AF65-F5344CB8AC3E}">
        <p14:creationId xmlns:p14="http://schemas.microsoft.com/office/powerpoint/2010/main" val="629667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443"/>
          </a:xfrm>
        </p:spPr>
        <p:txBody>
          <a:bodyPr>
            <a:normAutofit fontScale="90000"/>
          </a:bodyPr>
          <a:lstStyle/>
          <a:p>
            <a:pPr algn="ctr"/>
            <a:r>
              <a:rPr lang="en-US" dirty="0" smtClean="0"/>
              <a:t>Aspect Rating distribution for each rating</a:t>
            </a:r>
            <a:endParaRPr lang="en-US" dirty="0"/>
          </a:p>
        </p:txBody>
      </p:sp>
      <p:pic>
        <p:nvPicPr>
          <p:cNvPr id="4" name="Picture 3"/>
          <p:cNvPicPr>
            <a:picLocks noChangeAspect="1"/>
          </p:cNvPicPr>
          <p:nvPr/>
        </p:nvPicPr>
        <p:blipFill>
          <a:blip r:embed="rId2"/>
          <a:stretch>
            <a:fillRect/>
          </a:stretch>
        </p:blipFill>
        <p:spPr>
          <a:xfrm>
            <a:off x="1524000" y="1061696"/>
            <a:ext cx="9144000" cy="5193632"/>
          </a:xfrm>
          <a:prstGeom prst="rect">
            <a:avLst/>
          </a:prstGeom>
        </p:spPr>
      </p:pic>
    </p:spTree>
    <p:extLst>
      <p:ext uri="{BB962C8B-B14F-4D97-AF65-F5344CB8AC3E}">
        <p14:creationId xmlns:p14="http://schemas.microsoft.com/office/powerpoint/2010/main" val="279257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normAutofit/>
          </a:bodyPr>
          <a:lstStyle/>
          <a:p>
            <a:pPr algn="ctr"/>
            <a:r>
              <a:rPr lang="en-US" dirty="0" smtClean="0"/>
              <a:t>Most mentioned dishes</a:t>
            </a:r>
            <a:endParaRPr lang="en-US" dirty="0"/>
          </a:p>
        </p:txBody>
      </p:sp>
      <p:pic>
        <p:nvPicPr>
          <p:cNvPr id="4" name="Picture 3"/>
          <p:cNvPicPr>
            <a:picLocks noChangeAspect="1"/>
          </p:cNvPicPr>
          <p:nvPr/>
        </p:nvPicPr>
        <p:blipFill>
          <a:blip r:embed="rId2"/>
          <a:stretch>
            <a:fillRect/>
          </a:stretch>
        </p:blipFill>
        <p:spPr>
          <a:xfrm>
            <a:off x="906379" y="1235034"/>
            <a:ext cx="10379242" cy="5166571"/>
          </a:xfrm>
          <a:prstGeom prst="rect">
            <a:avLst/>
          </a:prstGeom>
        </p:spPr>
      </p:pic>
    </p:spTree>
    <p:extLst>
      <p:ext uri="{BB962C8B-B14F-4D97-AF65-F5344CB8AC3E}">
        <p14:creationId xmlns:p14="http://schemas.microsoft.com/office/powerpoint/2010/main" val="1722813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8663"/>
          </a:xfrm>
        </p:spPr>
        <p:txBody>
          <a:bodyPr/>
          <a:lstStyle/>
          <a:p>
            <a:r>
              <a:rPr lang="en-US" dirty="0" smtClean="0"/>
              <a:t>Scope for improvement:</a:t>
            </a:r>
            <a:endParaRPr lang="en-US" dirty="0"/>
          </a:p>
        </p:txBody>
      </p:sp>
      <p:sp>
        <p:nvSpPr>
          <p:cNvPr id="3" name="TextBox 2"/>
          <p:cNvSpPr txBox="1"/>
          <p:nvPr/>
        </p:nvSpPr>
        <p:spPr>
          <a:xfrm>
            <a:off x="834189" y="1636294"/>
            <a:ext cx="10523622" cy="4108817"/>
          </a:xfrm>
          <a:prstGeom prst="rect">
            <a:avLst/>
          </a:prstGeom>
          <a:noFill/>
        </p:spPr>
        <p:txBody>
          <a:bodyPr wrap="square" rtlCol="0">
            <a:spAutoFit/>
          </a:bodyPr>
          <a:lstStyle/>
          <a:p>
            <a:pPr marL="285750" indent="-285750">
              <a:lnSpc>
                <a:spcPct val="150000"/>
              </a:lnSpc>
              <a:buFont typeface="Arial" charset="0"/>
              <a:buChar char="•"/>
            </a:pPr>
            <a:r>
              <a:rPr lang="en-US" dirty="0"/>
              <a:t>The guided LDA sometimes assigns wrong topics to a document(a sentence) due to presence of </a:t>
            </a:r>
            <a:r>
              <a:rPr lang="en-US" dirty="0" smtClean="0"/>
              <a:t>ambiguous </a:t>
            </a:r>
            <a:r>
              <a:rPr lang="en-US" dirty="0"/>
              <a:t>words like </a:t>
            </a:r>
            <a:r>
              <a:rPr lang="en-US" dirty="0" smtClean="0"/>
              <a:t>amazing etc. </a:t>
            </a:r>
            <a:endParaRPr lang="en-US" dirty="0"/>
          </a:p>
          <a:p>
            <a:pPr marL="285750" indent="-285750">
              <a:lnSpc>
                <a:spcPct val="150000"/>
              </a:lnSpc>
              <a:buFont typeface="Arial" charset="0"/>
              <a:buChar char="•"/>
            </a:pPr>
            <a:r>
              <a:rPr lang="en-US" dirty="0"/>
              <a:t>The word </a:t>
            </a:r>
            <a:r>
              <a:rPr lang="en-US" dirty="0" smtClean="0"/>
              <a:t>“amazing” </a:t>
            </a:r>
            <a:r>
              <a:rPr lang="en-US" dirty="0"/>
              <a:t>can be present in </a:t>
            </a:r>
            <a:r>
              <a:rPr lang="en-US" dirty="0" smtClean="0"/>
              <a:t>food context, “amazing burgers ” </a:t>
            </a:r>
            <a:r>
              <a:rPr lang="en-US" dirty="0"/>
              <a:t>or in </a:t>
            </a:r>
            <a:r>
              <a:rPr lang="en-US" dirty="0" smtClean="0"/>
              <a:t>service context, “amazing </a:t>
            </a:r>
            <a:r>
              <a:rPr lang="en-US" dirty="0"/>
              <a:t>service”, depending on the frequency of appearance in different contexts it might belong to “food” topic or “service” topic. </a:t>
            </a:r>
          </a:p>
          <a:p>
            <a:pPr marL="285750" indent="-285750">
              <a:lnSpc>
                <a:spcPct val="150000"/>
              </a:lnSpc>
              <a:buFont typeface="Arial" charset="0"/>
              <a:buChar char="•"/>
            </a:pPr>
            <a:r>
              <a:rPr lang="en-US" dirty="0"/>
              <a:t>While calculating the sentiment for reviews to classify into top 10 positive and negative reviews we were always limited by the number of words available in the lexicons.</a:t>
            </a:r>
          </a:p>
          <a:p>
            <a:pPr marL="285750" indent="-285750">
              <a:lnSpc>
                <a:spcPct val="150000"/>
              </a:lnSpc>
              <a:buFont typeface="Arial" charset="0"/>
              <a:buChar char="•"/>
            </a:pPr>
            <a:r>
              <a:rPr lang="en-US" dirty="0"/>
              <a:t>If the word in the review is not present in a lexicon then we are missing the sentiment of the word thus lacking in creating the sentiment of the review.</a:t>
            </a:r>
          </a:p>
          <a:p>
            <a:endParaRPr lang="en-US" dirty="0"/>
          </a:p>
        </p:txBody>
      </p:sp>
    </p:spTree>
    <p:extLst>
      <p:ext uri="{BB962C8B-B14F-4D97-AF65-F5344CB8AC3E}">
        <p14:creationId xmlns:p14="http://schemas.microsoft.com/office/powerpoint/2010/main" val="19147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Yelp?</a:t>
            </a:r>
          </a:p>
        </p:txBody>
      </p:sp>
      <p:sp>
        <p:nvSpPr>
          <p:cNvPr id="3" name="Content Placeholder 2"/>
          <p:cNvSpPr>
            <a:spLocks noGrp="1"/>
          </p:cNvSpPr>
          <p:nvPr>
            <p:ph idx="1"/>
          </p:nvPr>
        </p:nvSpPr>
        <p:spPr>
          <a:xfrm>
            <a:off x="1069848" y="2320412"/>
            <a:ext cx="10058400" cy="3851787"/>
          </a:xfrm>
        </p:spPr>
        <p:txBody>
          <a:bodyPr>
            <a:normAutofit/>
          </a:bodyPr>
          <a:lstStyle/>
          <a:p>
            <a:r>
              <a:rPr lang="en-US" dirty="0"/>
              <a:t>Yelp is an online business directory where enterprises can get listed and be found. Customers can find them, contact them and rate them. The combination of all these things makes Yelp very useful indeed.</a:t>
            </a:r>
          </a:p>
          <a:p>
            <a:r>
              <a:rPr lang="en-US" dirty="0"/>
              <a:t>It is a popular social networking </a:t>
            </a:r>
            <a:r>
              <a:rPr lang="en-US" dirty="0" smtClean="0"/>
              <a:t>site </a:t>
            </a:r>
            <a:r>
              <a:rPr lang="en-US" dirty="0"/>
              <a:t>that focuses on reviewing businesses and sharing information about them.</a:t>
            </a:r>
          </a:p>
        </p:txBody>
      </p:sp>
    </p:spTree>
    <p:extLst>
      <p:ext uri="{BB962C8B-B14F-4D97-AF65-F5344CB8AC3E}">
        <p14:creationId xmlns:p14="http://schemas.microsoft.com/office/powerpoint/2010/main" val="1998230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21000" y="1441450"/>
            <a:ext cx="6350000" cy="3975100"/>
          </a:xfrm>
          <a:prstGeom prst="rect">
            <a:avLst/>
          </a:prstGeom>
        </p:spPr>
      </p:pic>
    </p:spTree>
    <p:extLst>
      <p:ext uri="{BB962C8B-B14F-4D97-AF65-F5344CB8AC3E}">
        <p14:creationId xmlns:p14="http://schemas.microsoft.com/office/powerpoint/2010/main" val="1092993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D5781-855B-284D-8F1A-D072FC7CAD2F}"/>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 xmlns:a16="http://schemas.microsoft.com/office/drawing/2014/main" id="{5A9CB645-F0E3-CB4F-9E61-19DD3C53EF24}"/>
              </a:ext>
            </a:extLst>
          </p:cNvPr>
          <p:cNvSpPr>
            <a:spLocks noGrp="1"/>
          </p:cNvSpPr>
          <p:nvPr>
            <p:ph idx="1"/>
          </p:nvPr>
        </p:nvSpPr>
        <p:spPr/>
        <p:txBody>
          <a:bodyPr/>
          <a:lstStyle/>
          <a:p>
            <a:r>
              <a:rPr lang="en-IN" sz="2000" dirty="0"/>
              <a:t>Data Source - </a:t>
            </a:r>
            <a:r>
              <a:rPr lang="en-IN" sz="2000" dirty="0">
                <a:hlinkClick r:id="rId2">
                  <a:extLst>
                    <a:ext uri="{A12FA001-AC4F-418D-AE19-62706E023703}">
                      <ahyp:hlinkClr xmlns="" xmlns:ahyp="http://schemas.microsoft.com/office/drawing/2018/hyperlinkcolor" val="tx"/>
                    </a:ext>
                  </a:extLst>
                </a:hlinkClick>
              </a:rPr>
              <a:t>https://</a:t>
            </a:r>
            <a:r>
              <a:rPr lang="en-IN" sz="2000" dirty="0" smtClean="0">
                <a:hlinkClick r:id="rId2">
                  <a:extLst>
                    <a:ext uri="{A12FA001-AC4F-418D-AE19-62706E023703}">
                      <ahyp:hlinkClr xmlns="" xmlns:ahyp="http://schemas.microsoft.com/office/drawing/2018/hyperlinkcolor" val="tx"/>
                    </a:ext>
                  </a:extLst>
                </a:hlinkClick>
              </a:rPr>
              <a:t>www.kaggle.com/yelp-dataset/yelp-dataset/version/3</a:t>
            </a:r>
            <a:endParaRPr lang="en-IN" sz="2000" dirty="0" smtClean="0"/>
          </a:p>
          <a:p>
            <a:r>
              <a:rPr lang="en-IN" sz="2000" dirty="0" smtClean="0"/>
              <a:t>In total, there are 5,200,000 user reviews, information on 174,000 business. We are focusing on two tables which are business and review table.</a:t>
            </a:r>
          </a:p>
          <a:p>
            <a:pPr marL="0" indent="0">
              <a:buNone/>
            </a:pPr>
            <a:endParaRPr lang="en-IN" dirty="0"/>
          </a:p>
          <a:p>
            <a:pPr marL="0" indent="0">
              <a:buNone/>
            </a:pPr>
            <a:r>
              <a:rPr lang="en-IN" dirty="0"/>
              <a:t/>
            </a:r>
            <a:br>
              <a:rPr lang="en-IN" dirty="0"/>
            </a:br>
            <a:endParaRPr lang="en-US" dirty="0"/>
          </a:p>
        </p:txBody>
      </p:sp>
      <p:pic>
        <p:nvPicPr>
          <p:cNvPr id="5" name="Picture 4" descr="A screenshot of a cell phone&#10;&#10;Description automatically generated">
            <a:extLst>
              <a:ext uri="{FF2B5EF4-FFF2-40B4-BE49-F238E27FC236}">
                <a16:creationId xmlns="" xmlns:a16="http://schemas.microsoft.com/office/drawing/2014/main" id="{66950373-E52A-EA4D-8A42-6F709CAFD345}"/>
              </a:ext>
            </a:extLst>
          </p:cNvPr>
          <p:cNvPicPr>
            <a:picLocks noChangeAspect="1"/>
          </p:cNvPicPr>
          <p:nvPr/>
        </p:nvPicPr>
        <p:blipFill>
          <a:blip r:embed="rId3"/>
          <a:stretch>
            <a:fillRect/>
          </a:stretch>
        </p:blipFill>
        <p:spPr>
          <a:xfrm>
            <a:off x="1740723" y="3210608"/>
            <a:ext cx="8128000" cy="2705100"/>
          </a:xfrm>
          <a:prstGeom prst="rect">
            <a:avLst/>
          </a:prstGeom>
        </p:spPr>
      </p:pic>
    </p:spTree>
    <p:extLst>
      <p:ext uri="{BB962C8B-B14F-4D97-AF65-F5344CB8AC3E}">
        <p14:creationId xmlns:p14="http://schemas.microsoft.com/office/powerpoint/2010/main" val="4052644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40CC4-3AF0-4E48-B19E-8D1E4D62F92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 xmlns:a16="http://schemas.microsoft.com/office/drawing/2014/main" id="{B54052B8-4DA1-194C-879C-903F2356F3AD}"/>
              </a:ext>
            </a:extLst>
          </p:cNvPr>
          <p:cNvSpPr>
            <a:spLocks noGrp="1"/>
          </p:cNvSpPr>
          <p:nvPr>
            <p:ph idx="1"/>
          </p:nvPr>
        </p:nvSpPr>
        <p:spPr/>
        <p:txBody>
          <a:bodyPr/>
          <a:lstStyle/>
          <a:p>
            <a:r>
              <a:rPr lang="en-IN" dirty="0"/>
              <a:t>Find top positive and negative reviews for restaurants </a:t>
            </a:r>
          </a:p>
          <a:p>
            <a:r>
              <a:rPr lang="en-IN" dirty="0"/>
              <a:t>Provide Aspect rating for restaurants</a:t>
            </a:r>
          </a:p>
          <a:p>
            <a:r>
              <a:rPr lang="en-IN" dirty="0"/>
              <a:t>Recommend most mentioned dishes </a:t>
            </a:r>
            <a:r>
              <a:rPr lang="en-IN" dirty="0" smtClean="0"/>
              <a:t>for each restaurants</a:t>
            </a:r>
            <a:endParaRPr lang="en-IN" dirty="0"/>
          </a:p>
          <a:p>
            <a:r>
              <a:rPr lang="en-IN" dirty="0"/>
              <a:t>Interactive visualization using </a:t>
            </a:r>
            <a:r>
              <a:rPr lang="en-IN" dirty="0" smtClean="0"/>
              <a:t>Shiny application</a:t>
            </a:r>
            <a:endParaRPr lang="en-IN" dirty="0"/>
          </a:p>
          <a:p>
            <a:endParaRPr lang="en-US" dirty="0"/>
          </a:p>
        </p:txBody>
      </p:sp>
    </p:spTree>
    <p:extLst>
      <p:ext uri="{BB962C8B-B14F-4D97-AF65-F5344CB8AC3E}">
        <p14:creationId xmlns:p14="http://schemas.microsoft.com/office/powerpoint/2010/main" val="272274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97" y="77449"/>
            <a:ext cx="10515600" cy="1325563"/>
          </a:xfrm>
        </p:spPr>
        <p:txBody>
          <a:bodyPr>
            <a:normAutofit/>
          </a:bodyPr>
          <a:lstStyle/>
          <a:p>
            <a:r>
              <a:rPr lang="en-US" dirty="0"/>
              <a:t>Let’s explore Businesses across cities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097" y="1403012"/>
            <a:ext cx="9144000" cy="5298896"/>
          </a:xfrm>
          <a:prstGeom prst="rect">
            <a:avLst/>
          </a:prstGeom>
        </p:spPr>
      </p:pic>
    </p:spTree>
    <p:extLst>
      <p:ext uri="{BB962C8B-B14F-4D97-AF65-F5344CB8AC3E}">
        <p14:creationId xmlns:p14="http://schemas.microsoft.com/office/powerpoint/2010/main" val="542834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700212"/>
          </a:xfrm>
        </p:spPr>
        <p:txBody>
          <a:bodyPr>
            <a:normAutofit/>
          </a:bodyPr>
          <a:lstStyle/>
          <a:p>
            <a:r>
              <a:rPr lang="en-US" sz="4200" dirty="0"/>
              <a:t>What kind of businesses are listed on Yelp?</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90" y="1347850"/>
            <a:ext cx="9144000" cy="5388796"/>
          </a:xfrm>
          <a:prstGeom prst="rect">
            <a:avLst/>
          </a:prstGeom>
        </p:spPr>
      </p:pic>
    </p:spTree>
    <p:extLst>
      <p:ext uri="{BB962C8B-B14F-4D97-AF65-F5344CB8AC3E}">
        <p14:creationId xmlns:p14="http://schemas.microsoft.com/office/powerpoint/2010/main" val="6437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649" y="159642"/>
            <a:ext cx="10515600" cy="1325563"/>
          </a:xfrm>
        </p:spPr>
        <p:txBody>
          <a:bodyPr>
            <a:normAutofit/>
          </a:bodyPr>
          <a:lstStyle/>
          <a:p>
            <a:r>
              <a:rPr lang="en-US" sz="4000" dirty="0"/>
              <a:t>Distribution of </a:t>
            </a:r>
            <a:r>
              <a:rPr lang="en-US" sz="4000" dirty="0" smtClean="0"/>
              <a:t>rating </a:t>
            </a:r>
            <a:r>
              <a:rPr lang="en-US" sz="4000" dirty="0"/>
              <a:t>across Restaurants in Vegas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832" y="1246908"/>
            <a:ext cx="9144000" cy="5465737"/>
          </a:xfrm>
          <a:prstGeom prst="rect">
            <a:avLst/>
          </a:prstGeom>
        </p:spPr>
      </p:pic>
    </p:spTree>
    <p:extLst>
      <p:ext uri="{BB962C8B-B14F-4D97-AF65-F5344CB8AC3E}">
        <p14:creationId xmlns:p14="http://schemas.microsoft.com/office/powerpoint/2010/main" val="1427197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481" y="304537"/>
            <a:ext cx="10058400" cy="1609344"/>
          </a:xfrm>
        </p:spPr>
        <p:txBody>
          <a:bodyPr/>
          <a:lstStyle/>
          <a:p>
            <a:pPr algn="ctr"/>
            <a:r>
              <a:rPr lang="en-US" dirty="0"/>
              <a:t>Distribution of review count</a:t>
            </a:r>
          </a:p>
        </p:txBody>
      </p:sp>
      <p:sp>
        <p:nvSpPr>
          <p:cNvPr id="11" name="TextBox 10"/>
          <p:cNvSpPr txBox="1"/>
          <p:nvPr/>
        </p:nvSpPr>
        <p:spPr>
          <a:xfrm rot="16200000">
            <a:off x="4243506" y="3508849"/>
            <a:ext cx="3547100" cy="523220"/>
          </a:xfrm>
          <a:prstGeom prst="rect">
            <a:avLst/>
          </a:prstGeom>
          <a:noFill/>
        </p:spPr>
        <p:txBody>
          <a:bodyPr wrap="square" rtlCol="0">
            <a:spAutoFit/>
          </a:bodyPr>
          <a:lstStyle/>
          <a:p>
            <a:r>
              <a:rPr lang="en-US" sz="2800" dirty="0"/>
              <a:t>Name of Restaurants </a:t>
            </a:r>
          </a:p>
        </p:txBody>
      </p:sp>
      <p:sp>
        <p:nvSpPr>
          <p:cNvPr id="12" name="TextBox 11"/>
          <p:cNvSpPr txBox="1"/>
          <p:nvPr/>
        </p:nvSpPr>
        <p:spPr>
          <a:xfrm>
            <a:off x="655236" y="5775175"/>
            <a:ext cx="3252072" cy="400110"/>
          </a:xfrm>
          <a:prstGeom prst="rect">
            <a:avLst/>
          </a:prstGeom>
          <a:noFill/>
        </p:spPr>
        <p:txBody>
          <a:bodyPr wrap="square" rtlCol="0">
            <a:spAutoFit/>
          </a:bodyPr>
          <a:lstStyle/>
          <a:p>
            <a:r>
              <a:rPr lang="en-US" sz="2000" dirty="0"/>
              <a:t>Review Count</a:t>
            </a:r>
          </a:p>
        </p:txBody>
      </p:sp>
      <p:sp>
        <p:nvSpPr>
          <p:cNvPr id="13" name="TextBox 12"/>
          <p:cNvSpPr txBox="1"/>
          <p:nvPr/>
        </p:nvSpPr>
        <p:spPr>
          <a:xfrm>
            <a:off x="9577550" y="5775175"/>
            <a:ext cx="3252072" cy="400110"/>
          </a:xfrm>
          <a:prstGeom prst="rect">
            <a:avLst/>
          </a:prstGeom>
          <a:noFill/>
        </p:spPr>
        <p:txBody>
          <a:bodyPr wrap="square" rtlCol="0">
            <a:spAutoFit/>
          </a:bodyPr>
          <a:lstStyle/>
          <a:p>
            <a:r>
              <a:rPr lang="en-US" sz="2000" dirty="0"/>
              <a:t>Review Count</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279" y="2216380"/>
            <a:ext cx="5486400" cy="365760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91" y="2216380"/>
            <a:ext cx="5486400" cy="3657600"/>
          </a:xfrm>
          <a:prstGeom prst="rect">
            <a:avLst/>
          </a:prstGeom>
        </p:spPr>
      </p:pic>
      <p:sp>
        <p:nvSpPr>
          <p:cNvPr id="19" name="TextBox 18"/>
          <p:cNvSpPr txBox="1"/>
          <p:nvPr/>
        </p:nvSpPr>
        <p:spPr>
          <a:xfrm>
            <a:off x="448023" y="1700996"/>
            <a:ext cx="2174789" cy="523220"/>
          </a:xfrm>
          <a:prstGeom prst="rect">
            <a:avLst/>
          </a:prstGeom>
          <a:noFill/>
        </p:spPr>
        <p:txBody>
          <a:bodyPr wrap="square" rtlCol="0">
            <a:spAutoFit/>
          </a:bodyPr>
          <a:lstStyle/>
          <a:p>
            <a:r>
              <a:rPr lang="en-US" sz="2800" dirty="0"/>
              <a:t>High Rated</a:t>
            </a:r>
          </a:p>
        </p:txBody>
      </p:sp>
      <p:sp>
        <p:nvSpPr>
          <p:cNvPr id="20" name="TextBox 19"/>
          <p:cNvSpPr txBox="1"/>
          <p:nvPr/>
        </p:nvSpPr>
        <p:spPr>
          <a:xfrm>
            <a:off x="9577550" y="1693160"/>
            <a:ext cx="2174789" cy="523220"/>
          </a:xfrm>
          <a:prstGeom prst="rect">
            <a:avLst/>
          </a:prstGeom>
          <a:noFill/>
        </p:spPr>
        <p:txBody>
          <a:bodyPr wrap="square" rtlCol="0">
            <a:spAutoFit/>
          </a:bodyPr>
          <a:lstStyle/>
          <a:p>
            <a:r>
              <a:rPr lang="en-US" sz="2800" dirty="0"/>
              <a:t>Low Rated</a:t>
            </a:r>
          </a:p>
        </p:txBody>
      </p:sp>
    </p:spTree>
    <p:extLst>
      <p:ext uri="{BB962C8B-B14F-4D97-AF65-F5344CB8AC3E}">
        <p14:creationId xmlns:p14="http://schemas.microsoft.com/office/powerpoint/2010/main" val="1937703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3254"/>
            <a:ext cx="10515600" cy="1062983"/>
          </a:xfrm>
        </p:spPr>
        <p:txBody>
          <a:bodyPr>
            <a:normAutofit fontScale="90000"/>
          </a:bodyPr>
          <a:lstStyle/>
          <a:p>
            <a:pPr algn="ctr"/>
            <a:r>
              <a:rPr lang="en-US" sz="4000" dirty="0" smtClean="0"/>
              <a:t>Looking at review count distribution across star category per restaurant</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3" y="2226555"/>
            <a:ext cx="5486400" cy="3657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595" y="2226555"/>
            <a:ext cx="5486400" cy="3657600"/>
          </a:xfrm>
          <a:prstGeom prst="rect">
            <a:avLst/>
          </a:prstGeom>
        </p:spPr>
      </p:pic>
    </p:spTree>
    <p:extLst>
      <p:ext uri="{BB962C8B-B14F-4D97-AF65-F5344CB8AC3E}">
        <p14:creationId xmlns:p14="http://schemas.microsoft.com/office/powerpoint/2010/main" val="75145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{7258FAC5-5D40-FD4F-9071-3DACAA01D393}tf10001070</Template>
  <TotalTime>97</TotalTime>
  <Words>633</Words>
  <Application>Microsoft Macintosh PowerPoint</Application>
  <PresentationFormat>Widescreen</PresentationFormat>
  <Paragraphs>65</Paragraphs>
  <Slides>20</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Calibri</vt:lpstr>
      <vt:lpstr>Calibri Light</vt:lpstr>
      <vt:lpstr>Rockwell</vt:lpstr>
      <vt:lpstr>Rockwell Condensed</vt:lpstr>
      <vt:lpstr>Rockwell Extra Bold</vt:lpstr>
      <vt:lpstr>Wingdings</vt:lpstr>
      <vt:lpstr>Arial</vt:lpstr>
      <vt:lpstr>Wood Type</vt:lpstr>
      <vt:lpstr>Office Theme</vt:lpstr>
      <vt:lpstr>Restaurant review analysis on Yelp data</vt:lpstr>
      <vt:lpstr>What is Yelp?</vt:lpstr>
      <vt:lpstr>Dataset Description</vt:lpstr>
      <vt:lpstr>Objectives</vt:lpstr>
      <vt:lpstr>Let’s explore Businesses across cities</vt:lpstr>
      <vt:lpstr>What kind of businesses are listed on Yelp?</vt:lpstr>
      <vt:lpstr>Distribution of rating across Restaurants in Vegas</vt:lpstr>
      <vt:lpstr>Distribution of review count</vt:lpstr>
      <vt:lpstr>Looking at review count distribution across star category per restaurant</vt:lpstr>
      <vt:lpstr>Top Positive and Negative reviews of Restaurants - Approach</vt:lpstr>
      <vt:lpstr>Is overall star rating intuitive enough?</vt:lpstr>
      <vt:lpstr>Aspect wise rating of reviews - Approach</vt:lpstr>
      <vt:lpstr>Guided LDA</vt:lpstr>
      <vt:lpstr>Segregated aspects after topic modelling</vt:lpstr>
      <vt:lpstr>Approach for calculating individual review sentiment</vt:lpstr>
      <vt:lpstr>Aspect based sentiment score for each restaurant</vt:lpstr>
      <vt:lpstr>Aspect Rating distribution for each rating</vt:lpstr>
      <vt:lpstr>Most mentioned dishes</vt:lpstr>
      <vt:lpstr>Scope for improvement:</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review analysis on Yelp data</dc:title>
  <dc:creator>Varun Jagadeesh</dc:creator>
  <cp:lastModifiedBy>Sneha Agarwal</cp:lastModifiedBy>
  <cp:revision>16</cp:revision>
  <dcterms:created xsi:type="dcterms:W3CDTF">2019-04-12T02:03:40Z</dcterms:created>
  <dcterms:modified xsi:type="dcterms:W3CDTF">2019-04-12T04:02:54Z</dcterms:modified>
</cp:coreProperties>
</file>