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66" r:id="rId5"/>
    <p:sldId id="257" r:id="rId6"/>
    <p:sldId id="258" r:id="rId7"/>
    <p:sldId id="259" r:id="rId8"/>
    <p:sldId id="260" r:id="rId9"/>
    <p:sldId id="261" r:id="rId10"/>
    <p:sldId id="262"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44" autoAdjust="0"/>
  </p:normalViewPr>
  <p:slideViewPr>
    <p:cSldViewPr snapToGrid="0">
      <p:cViewPr varScale="1">
        <p:scale>
          <a:sx n="79" d="100"/>
          <a:sy n="79" d="100"/>
        </p:scale>
        <p:origin x="120" y="3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1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90D19F-9EE3-43D8-9670-6A58E05C31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0D55E1F-C225-46B0-8D02-A7F01D1EEC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26D841-7B3C-47AF-987F-072B4B4DB2FC}" type="datetimeFigureOut">
              <a:rPr lang="en-US" smtClean="0"/>
              <a:t>7/24/2023</a:t>
            </a:fld>
            <a:endParaRPr lang="en-US" dirty="0"/>
          </a:p>
        </p:txBody>
      </p:sp>
      <p:sp>
        <p:nvSpPr>
          <p:cNvPr id="4" name="Footer Placeholder 3">
            <a:extLst>
              <a:ext uri="{FF2B5EF4-FFF2-40B4-BE49-F238E27FC236}">
                <a16:creationId xmlns:a16="http://schemas.microsoft.com/office/drawing/2014/main" id="{52CF677B-DDC3-4004-9B1B-95E07E15D2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AD43975-40E2-4F98-BE43-D14876F362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BC8066-2EF6-4176-9ACB-F71BDAE9FFED}" type="slidenum">
              <a:rPr lang="en-US" smtClean="0"/>
              <a:t>‹#›</a:t>
            </a:fld>
            <a:endParaRPr lang="en-US" dirty="0"/>
          </a:p>
        </p:txBody>
      </p:sp>
    </p:spTree>
    <p:extLst>
      <p:ext uri="{BB962C8B-B14F-4D97-AF65-F5344CB8AC3E}">
        <p14:creationId xmlns:p14="http://schemas.microsoft.com/office/powerpoint/2010/main" val="25140328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E7DBF-46FE-4FD5-AC56-18193FB86556}" type="datetimeFigureOut">
              <a:rPr lang="en-US" noProof="0" smtClean="0"/>
              <a:t>7/24/2023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54082-0EDA-40C0-B23E-AB88047B2438}" type="slidenum">
              <a:rPr lang="en-US" noProof="0" smtClean="0"/>
              <a:t>‹#›</a:t>
            </a:fld>
            <a:endParaRPr lang="en-US" noProof="0" dirty="0"/>
          </a:p>
        </p:txBody>
      </p:sp>
    </p:spTree>
    <p:extLst>
      <p:ext uri="{BB962C8B-B14F-4D97-AF65-F5344CB8AC3E}">
        <p14:creationId xmlns:p14="http://schemas.microsoft.com/office/powerpoint/2010/main" val="2625093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A54082-0EDA-40C0-B23E-AB88047B2438}" type="slidenum">
              <a:rPr lang="en-US" smtClean="0"/>
              <a:t>2</a:t>
            </a:fld>
            <a:endParaRPr lang="en-US" dirty="0"/>
          </a:p>
        </p:txBody>
      </p:sp>
    </p:spTree>
    <p:extLst>
      <p:ext uri="{BB962C8B-B14F-4D97-AF65-F5344CB8AC3E}">
        <p14:creationId xmlns:p14="http://schemas.microsoft.com/office/powerpoint/2010/main" val="2422518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75420" y="2493085"/>
            <a:ext cx="4971618" cy="2033753"/>
          </a:xfrm>
        </p:spPr>
        <p:txBody>
          <a:bodyPr anchor="ctr">
            <a:normAutofit/>
          </a:bodyPr>
          <a:lstStyle>
            <a:lvl1pPr algn="r">
              <a:defRPr sz="3600"/>
            </a:lvl1pPr>
          </a:lstStyle>
          <a:p>
            <a:r>
              <a:rPr lang="en-US" dirty="0"/>
              <a:t>Title</a:t>
            </a:r>
          </a:p>
        </p:txBody>
      </p:sp>
      <p:sp>
        <p:nvSpPr>
          <p:cNvPr id="3" name="Subtitle 2"/>
          <p:cNvSpPr>
            <a:spLocks noGrp="1"/>
          </p:cNvSpPr>
          <p:nvPr>
            <p:ph type="subTitle" idx="1" hasCustomPrompt="1"/>
          </p:nvPr>
        </p:nvSpPr>
        <p:spPr>
          <a:xfrm>
            <a:off x="6569348" y="2493085"/>
            <a:ext cx="4984220" cy="2033752"/>
          </a:xfrm>
        </p:spPr>
        <p:txBody>
          <a:bodyPr anchor="ctr">
            <a:normAutofit/>
          </a:bodyPr>
          <a:lstStyle>
            <a:lvl1pPr marL="0" indent="0" algn="l">
              <a:buNone/>
              <a:defRPr sz="18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cxnSp>
        <p:nvCxnSpPr>
          <p:cNvPr id="8" name="Straight Connector 7"/>
          <p:cNvCxnSpPr/>
          <p:nvPr userDrawn="1"/>
        </p:nvCxnSpPr>
        <p:spPr>
          <a:xfrm>
            <a:off x="6108192" y="2842697"/>
            <a:ext cx="0" cy="1334530"/>
          </a:xfrm>
          <a:prstGeom prst="line">
            <a:avLst/>
          </a:prstGeom>
          <a:ln w="889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Rectangle 8" descr="Color filled rectangle borde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descr="Color filled rectangle borde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descr="Color filled rectangle borde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descr="Color filled rectangle borde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97708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99551F-0685-470A-A63A-F808D54B9B6A}" type="datetimeFigureOut">
              <a:rPr lang="en-US" smtClean="0"/>
              <a:t>7/24/2023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552183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99551F-0685-470A-A63A-F808D54B9B6A}" type="datetimeFigureOut">
              <a:rPr lang="en-US" smtClean="0"/>
              <a:t>7/24/2023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2313247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99551F-0685-470A-A63A-F808D54B9B6A}" type="datetimeFigureOut">
              <a:rPr lang="en-US" smtClean="0"/>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260751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99551F-0685-470A-A63A-F808D54B9B6A}" type="datetimeFigureOut">
              <a:rPr lang="en-US" smtClean="0"/>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926822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1610211"/>
            <a:ext cx="6934201" cy="965477"/>
          </a:xfrm>
        </p:spPr>
        <p:txBody>
          <a:bodyPr/>
          <a:lstStyle>
            <a:lvl1pPr>
              <a:defRPr/>
            </a:lvl1pPr>
          </a:lstStyle>
          <a:p>
            <a:r>
              <a:rPr lang="en-US" dirty="0"/>
              <a:t>Title</a:t>
            </a:r>
          </a:p>
        </p:txBody>
      </p:sp>
      <p:sp>
        <p:nvSpPr>
          <p:cNvPr id="3" name="Content Placeholder 2"/>
          <p:cNvSpPr>
            <a:spLocks noGrp="1"/>
          </p:cNvSpPr>
          <p:nvPr>
            <p:ph idx="1" hasCustomPrompt="1"/>
          </p:nvPr>
        </p:nvSpPr>
        <p:spPr>
          <a:xfrm>
            <a:off x="838201" y="2727433"/>
            <a:ext cx="6934200" cy="2585545"/>
          </a:xfrm>
        </p:spPr>
        <p:txBody>
          <a:bodyPr>
            <a:normAutofit/>
          </a:bodyPr>
          <a:lstStyle>
            <a:lvl1pPr marL="0" indent="0">
              <a:lnSpc>
                <a:spcPct val="110000"/>
              </a:lnSpc>
              <a:spcBef>
                <a:spcPts val="0"/>
              </a:spcBef>
              <a:spcAft>
                <a:spcPts val="1400"/>
              </a:spcAft>
              <a:buNone/>
              <a:defRPr sz="1800" baseline="0">
                <a:solidFill>
                  <a:schemeClr val="tx1">
                    <a:lumMod val="85000"/>
                    <a:lumOff val="15000"/>
                  </a:schemeClr>
                </a:solidFill>
              </a:defRPr>
            </a:lvl1pPr>
          </a:lstStyle>
          <a:p>
            <a:pPr lvl="0"/>
            <a:r>
              <a:rPr lang="en-US" dirty="0"/>
              <a:t>Body Text</a:t>
            </a:r>
          </a:p>
        </p:txBody>
      </p:sp>
      <p:sp>
        <p:nvSpPr>
          <p:cNvPr id="7" name="Rectangle 6" descr="Color filled rectangle borde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descr="Color filled rectangle borde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descr="Color filled rectangle borde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descr="Color filled rectangle borde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05919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926758" y="2380595"/>
            <a:ext cx="4748828" cy="450383"/>
          </a:xfrm>
        </p:spPr>
        <p:txBody>
          <a:bodyPr>
            <a:normAutofit/>
          </a:bodyPr>
          <a:lstStyle>
            <a:lvl1pPr marL="0" indent="0">
              <a:buNone/>
              <a:tabLst>
                <a:tab pos="850392" algn="ctr"/>
                <a:tab pos="1545336" algn="ctr"/>
                <a:tab pos="2240280" algn="ctr"/>
                <a:tab pos="2926080" algn="ctr"/>
                <a:tab pos="3621024" algn="ctr"/>
                <a:tab pos="4315968" algn="ctr"/>
              </a:tabLst>
              <a:defRPr sz="24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6558454" y="2317530"/>
            <a:ext cx="4795345" cy="4083269"/>
          </a:xfrm>
        </p:spPr>
        <p:txBody>
          <a:bodyPr>
            <a:normAutofit/>
          </a:bodyPr>
          <a:lstStyle>
            <a:lvl1pPr marL="0" indent="0">
              <a:lnSpc>
                <a:spcPct val="137000"/>
              </a:lnSpc>
              <a:spcBef>
                <a:spcPts val="0"/>
              </a:spcBef>
              <a:buNone/>
              <a:defRPr sz="1700" baseline="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grpSp>
        <p:nvGrpSpPr>
          <p:cNvPr id="23" name="Group 22" descr="Dashed lines"/>
          <p:cNvGrpSpPr/>
          <p:nvPr userDrawn="1"/>
        </p:nvGrpSpPr>
        <p:grpSpPr>
          <a:xfrm>
            <a:off x="6557963" y="2680139"/>
            <a:ext cx="4795836" cy="3565213"/>
            <a:chOff x="6557963" y="2680139"/>
            <a:chExt cx="4795836" cy="3565213"/>
          </a:xfrm>
        </p:grpSpPr>
        <p:cxnSp>
          <p:nvCxnSpPr>
            <p:cNvPr id="11" name="Straight Connector 10"/>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4" name="Rectangle 23"/>
          <p:cNvSpPr/>
          <p:nvPr userDrawn="1"/>
        </p:nvSpPr>
        <p:spPr>
          <a:xfrm>
            <a:off x="838200" y="1618737"/>
            <a:ext cx="4837386" cy="5488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Text</a:t>
            </a:r>
          </a:p>
        </p:txBody>
      </p:sp>
      <p:grpSp>
        <p:nvGrpSpPr>
          <p:cNvPr id="25" name="Group 24" descr="Circle shapes"/>
          <p:cNvGrpSpPr/>
          <p:nvPr userDrawn="1"/>
        </p:nvGrpSpPr>
        <p:grpSpPr>
          <a:xfrm>
            <a:off x="987552" y="3151398"/>
            <a:ext cx="4471416" cy="2875416"/>
            <a:chOff x="987552" y="3151398"/>
            <a:chExt cx="4471416" cy="2875416"/>
          </a:xfrm>
        </p:grpSpPr>
        <p:grpSp>
          <p:nvGrpSpPr>
            <p:cNvPr id="26" name="Group 25"/>
            <p:cNvGrpSpPr/>
            <p:nvPr/>
          </p:nvGrpSpPr>
          <p:grpSpPr>
            <a:xfrm>
              <a:off x="987552" y="3151398"/>
              <a:ext cx="4471416" cy="310901"/>
              <a:chOff x="987552" y="3151398"/>
              <a:chExt cx="4471416" cy="310901"/>
            </a:xfrm>
          </p:grpSpPr>
          <p:sp>
            <p:nvSpPr>
              <p:cNvPr id="59" name="Oval 58"/>
              <p:cNvSpPr/>
              <p:nvPr/>
            </p:nvSpPr>
            <p:spPr>
              <a:xfrm>
                <a:off x="987552" y="315140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1682496" y="315140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23774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30632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3758184"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453128" y="315139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5148072" y="315139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26"/>
            <p:cNvGrpSpPr/>
            <p:nvPr/>
          </p:nvGrpSpPr>
          <p:grpSpPr>
            <a:xfrm>
              <a:off x="987552" y="3792532"/>
              <a:ext cx="4471416" cy="310901"/>
              <a:chOff x="987552" y="3792532"/>
              <a:chExt cx="4471416" cy="310901"/>
            </a:xfrm>
          </p:grpSpPr>
          <p:sp>
            <p:nvSpPr>
              <p:cNvPr id="52" name="Oval 51"/>
              <p:cNvSpPr/>
              <p:nvPr/>
            </p:nvSpPr>
            <p:spPr>
              <a:xfrm>
                <a:off x="987552" y="379253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1682496" y="379253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23774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30632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3758184"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4453128" y="379253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5148072" y="379253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p:cNvGrpSpPr/>
            <p:nvPr/>
          </p:nvGrpSpPr>
          <p:grpSpPr>
            <a:xfrm>
              <a:off x="987552" y="4433661"/>
              <a:ext cx="4471416" cy="310901"/>
              <a:chOff x="987552" y="4433661"/>
              <a:chExt cx="4471416" cy="310901"/>
            </a:xfrm>
          </p:grpSpPr>
          <p:sp>
            <p:nvSpPr>
              <p:cNvPr id="45" name="Oval 44"/>
              <p:cNvSpPr/>
              <p:nvPr/>
            </p:nvSpPr>
            <p:spPr>
              <a:xfrm>
                <a:off x="987552" y="443366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682496" y="443366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23774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30632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3758184"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4453128" y="443366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5148072" y="4433661"/>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p:cNvGrpSpPr/>
            <p:nvPr/>
          </p:nvGrpSpPr>
          <p:grpSpPr>
            <a:xfrm>
              <a:off x="987552" y="5074788"/>
              <a:ext cx="4471416" cy="310901"/>
              <a:chOff x="987552" y="5074788"/>
              <a:chExt cx="4471416" cy="310901"/>
            </a:xfrm>
          </p:grpSpPr>
          <p:sp>
            <p:nvSpPr>
              <p:cNvPr id="38" name="Oval 37"/>
              <p:cNvSpPr/>
              <p:nvPr/>
            </p:nvSpPr>
            <p:spPr>
              <a:xfrm>
                <a:off x="987552" y="507479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1682496" y="507479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23774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30632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3758184"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4453128" y="507478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5148072" y="507478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p:cNvGrpSpPr/>
            <p:nvPr/>
          </p:nvGrpSpPr>
          <p:grpSpPr>
            <a:xfrm>
              <a:off x="987552" y="5715913"/>
              <a:ext cx="4471416" cy="310901"/>
              <a:chOff x="987552" y="5715913"/>
              <a:chExt cx="4471416" cy="310901"/>
            </a:xfrm>
          </p:grpSpPr>
          <p:sp>
            <p:nvSpPr>
              <p:cNvPr id="31" name="Oval 30"/>
              <p:cNvSpPr/>
              <p:nvPr/>
            </p:nvSpPr>
            <p:spPr>
              <a:xfrm>
                <a:off x="987552" y="571591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682496" y="571591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23774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30632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3758184"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4453128" y="571591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5148072" y="571591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2242144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896112"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4442460" y="2930778"/>
            <a:ext cx="3310128" cy="362604"/>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sp>
        <p:nvSpPr>
          <p:cNvPr id="6" name="Content Placeholder 3"/>
          <p:cNvSpPr>
            <a:spLocks noGrp="1"/>
          </p:cNvSpPr>
          <p:nvPr>
            <p:ph sz="half" idx="11" hasCustomPrompt="1"/>
          </p:nvPr>
        </p:nvSpPr>
        <p:spPr>
          <a:xfrm>
            <a:off x="7988808"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dirty="0"/>
              <a:t>Text</a:t>
            </a:r>
          </a:p>
        </p:txBody>
      </p:sp>
      <p:sp>
        <p:nvSpPr>
          <p:cNvPr id="7" name="Rectangle 6"/>
          <p:cNvSpPr/>
          <p:nvPr userDrawn="1"/>
        </p:nvSpPr>
        <p:spPr>
          <a:xfrm>
            <a:off x="813486" y="1915303"/>
            <a:ext cx="3364993" cy="7537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8" name="Rectangle 7"/>
          <p:cNvSpPr/>
          <p:nvPr userDrawn="1"/>
        </p:nvSpPr>
        <p:spPr>
          <a:xfrm>
            <a:off x="4364076" y="1915303"/>
            <a:ext cx="3364992" cy="7537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0" name="Rectangle 9"/>
          <p:cNvSpPr/>
          <p:nvPr userDrawn="1"/>
        </p:nvSpPr>
        <p:spPr>
          <a:xfrm>
            <a:off x="7914665" y="1920240"/>
            <a:ext cx="3364992" cy="7537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grpSp>
        <p:nvGrpSpPr>
          <p:cNvPr id="11" name="Group 10" descr="Circle shapes"/>
          <p:cNvGrpSpPr/>
          <p:nvPr userDrawn="1"/>
        </p:nvGrpSpPr>
        <p:grpSpPr>
          <a:xfrm>
            <a:off x="964478" y="3558746"/>
            <a:ext cx="3082157" cy="2218040"/>
            <a:chOff x="976835" y="3558746"/>
            <a:chExt cx="3082157" cy="2218040"/>
          </a:xfrm>
        </p:grpSpPr>
        <p:grpSp>
          <p:nvGrpSpPr>
            <p:cNvPr id="12" name="Group 11"/>
            <p:cNvGrpSpPr/>
            <p:nvPr/>
          </p:nvGrpSpPr>
          <p:grpSpPr>
            <a:xfrm>
              <a:off x="977464" y="3558746"/>
              <a:ext cx="3081528" cy="228600"/>
              <a:chOff x="914400" y="3558746"/>
              <a:chExt cx="3081528" cy="228600"/>
            </a:xfrm>
          </p:grpSpPr>
          <p:sp>
            <p:nvSpPr>
              <p:cNvPr id="45" name="Oval 44"/>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p:cNvGrpSpPr/>
            <p:nvPr/>
          </p:nvGrpSpPr>
          <p:grpSpPr>
            <a:xfrm>
              <a:off x="977464" y="4056106"/>
              <a:ext cx="3081528" cy="228600"/>
              <a:chOff x="914400" y="3558746"/>
              <a:chExt cx="3081528" cy="228600"/>
            </a:xfrm>
          </p:grpSpPr>
          <p:sp>
            <p:nvSpPr>
              <p:cNvPr id="38" name="Oval 37"/>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p:nvGrpSpPr>
          <p:grpSpPr>
            <a:xfrm>
              <a:off x="976835" y="4553466"/>
              <a:ext cx="3081528" cy="228600"/>
              <a:chOff x="914400" y="3558746"/>
              <a:chExt cx="3081528" cy="228600"/>
            </a:xfrm>
          </p:grpSpPr>
          <p:sp>
            <p:nvSpPr>
              <p:cNvPr id="31" name="Oval 30"/>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p:cNvGrpSpPr/>
            <p:nvPr/>
          </p:nvGrpSpPr>
          <p:grpSpPr>
            <a:xfrm>
              <a:off x="976835" y="5046565"/>
              <a:ext cx="3081528" cy="228600"/>
              <a:chOff x="914400" y="3558746"/>
              <a:chExt cx="3081528" cy="228600"/>
            </a:xfrm>
          </p:grpSpPr>
          <p:sp>
            <p:nvSpPr>
              <p:cNvPr id="24" name="Oval 23"/>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p:cNvGrpSpPr/>
            <p:nvPr/>
          </p:nvGrpSpPr>
          <p:grpSpPr>
            <a:xfrm>
              <a:off x="976835" y="5548186"/>
              <a:ext cx="3081528" cy="228600"/>
              <a:chOff x="914400" y="3558746"/>
              <a:chExt cx="3081528" cy="228600"/>
            </a:xfrm>
          </p:grpSpPr>
          <p:sp>
            <p:nvSpPr>
              <p:cNvPr id="17" name="Oval 16"/>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2" name="Group 51" descr="Circle shapes"/>
          <p:cNvGrpSpPr/>
          <p:nvPr userDrawn="1"/>
        </p:nvGrpSpPr>
        <p:grpSpPr>
          <a:xfrm>
            <a:off x="4517850" y="3558746"/>
            <a:ext cx="3082157" cy="2218040"/>
            <a:chOff x="976835" y="3558746"/>
            <a:chExt cx="3082157" cy="2218040"/>
          </a:xfrm>
        </p:grpSpPr>
        <p:grpSp>
          <p:nvGrpSpPr>
            <p:cNvPr id="53" name="Group 52"/>
            <p:cNvGrpSpPr/>
            <p:nvPr/>
          </p:nvGrpSpPr>
          <p:grpSpPr>
            <a:xfrm>
              <a:off x="977464" y="3558746"/>
              <a:ext cx="3081528" cy="228600"/>
              <a:chOff x="914400" y="3558746"/>
              <a:chExt cx="3081528" cy="228600"/>
            </a:xfrm>
          </p:grpSpPr>
          <p:sp>
            <p:nvSpPr>
              <p:cNvPr id="86" name="Oval 85"/>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 name="Group 53"/>
            <p:cNvGrpSpPr/>
            <p:nvPr/>
          </p:nvGrpSpPr>
          <p:grpSpPr>
            <a:xfrm>
              <a:off x="977464" y="4056106"/>
              <a:ext cx="3081528" cy="228600"/>
              <a:chOff x="914400" y="3558746"/>
              <a:chExt cx="3081528" cy="228600"/>
            </a:xfrm>
          </p:grpSpPr>
          <p:sp>
            <p:nvSpPr>
              <p:cNvPr id="79" name="Oval 78"/>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 name="Group 54"/>
            <p:cNvGrpSpPr/>
            <p:nvPr/>
          </p:nvGrpSpPr>
          <p:grpSpPr>
            <a:xfrm>
              <a:off x="976835" y="4553466"/>
              <a:ext cx="3081528" cy="228600"/>
              <a:chOff x="914400" y="3558746"/>
              <a:chExt cx="3081528" cy="228600"/>
            </a:xfrm>
          </p:grpSpPr>
          <p:sp>
            <p:nvSpPr>
              <p:cNvPr id="72" name="Oval 71"/>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6" name="Group 55"/>
            <p:cNvGrpSpPr/>
            <p:nvPr/>
          </p:nvGrpSpPr>
          <p:grpSpPr>
            <a:xfrm>
              <a:off x="976835" y="5046565"/>
              <a:ext cx="3081528" cy="228600"/>
              <a:chOff x="914400" y="3558746"/>
              <a:chExt cx="3081528" cy="228600"/>
            </a:xfrm>
          </p:grpSpPr>
          <p:sp>
            <p:nvSpPr>
              <p:cNvPr id="65" name="Oval 64"/>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p:cNvGrpSpPr/>
            <p:nvPr/>
          </p:nvGrpSpPr>
          <p:grpSpPr>
            <a:xfrm>
              <a:off x="976835" y="5548186"/>
              <a:ext cx="3081528" cy="228600"/>
              <a:chOff x="914400" y="3558746"/>
              <a:chExt cx="3081528" cy="228600"/>
            </a:xfrm>
          </p:grpSpPr>
          <p:sp>
            <p:nvSpPr>
              <p:cNvPr id="58" name="Oval 57"/>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3" name="Group 92" descr="Circle shapes"/>
          <p:cNvGrpSpPr/>
          <p:nvPr userDrawn="1"/>
        </p:nvGrpSpPr>
        <p:grpSpPr>
          <a:xfrm>
            <a:off x="8068440" y="3558746"/>
            <a:ext cx="3082157" cy="2218040"/>
            <a:chOff x="976835" y="3558746"/>
            <a:chExt cx="3082157" cy="2218040"/>
          </a:xfrm>
        </p:grpSpPr>
        <p:grpSp>
          <p:nvGrpSpPr>
            <p:cNvPr id="94" name="Group 93"/>
            <p:cNvGrpSpPr/>
            <p:nvPr/>
          </p:nvGrpSpPr>
          <p:grpSpPr>
            <a:xfrm>
              <a:off x="977464" y="3558746"/>
              <a:ext cx="3081528" cy="228600"/>
              <a:chOff x="914400" y="3558746"/>
              <a:chExt cx="3081528" cy="228600"/>
            </a:xfrm>
          </p:grpSpPr>
          <p:sp>
            <p:nvSpPr>
              <p:cNvPr id="127" name="Oval 126"/>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Oval 129"/>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5" name="Group 94"/>
            <p:cNvGrpSpPr/>
            <p:nvPr/>
          </p:nvGrpSpPr>
          <p:grpSpPr>
            <a:xfrm>
              <a:off x="977464" y="4056106"/>
              <a:ext cx="3081528" cy="228600"/>
              <a:chOff x="914400" y="3558746"/>
              <a:chExt cx="3081528" cy="228600"/>
            </a:xfrm>
          </p:grpSpPr>
          <p:sp>
            <p:nvSpPr>
              <p:cNvPr id="120" name="Oval 119"/>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6" name="Group 95"/>
            <p:cNvGrpSpPr/>
            <p:nvPr/>
          </p:nvGrpSpPr>
          <p:grpSpPr>
            <a:xfrm>
              <a:off x="976835" y="4553466"/>
              <a:ext cx="3081528" cy="228600"/>
              <a:chOff x="914400" y="3558746"/>
              <a:chExt cx="3081528" cy="228600"/>
            </a:xfrm>
          </p:grpSpPr>
          <p:sp>
            <p:nvSpPr>
              <p:cNvPr id="113" name="Oval 112"/>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Oval 115"/>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7" name="Group 96"/>
            <p:cNvGrpSpPr/>
            <p:nvPr/>
          </p:nvGrpSpPr>
          <p:grpSpPr>
            <a:xfrm>
              <a:off x="976835" y="5046565"/>
              <a:ext cx="3081528" cy="228600"/>
              <a:chOff x="914400" y="3558746"/>
              <a:chExt cx="3081528" cy="228600"/>
            </a:xfrm>
          </p:grpSpPr>
          <p:sp>
            <p:nvSpPr>
              <p:cNvPr id="106" name="Oval 105"/>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8" name="Group 97"/>
            <p:cNvGrpSpPr/>
            <p:nvPr/>
          </p:nvGrpSpPr>
          <p:grpSpPr>
            <a:xfrm>
              <a:off x="976835" y="5548186"/>
              <a:ext cx="3081528" cy="228600"/>
              <a:chOff x="914400" y="3558746"/>
              <a:chExt cx="3081528" cy="228600"/>
            </a:xfrm>
          </p:grpSpPr>
          <p:sp>
            <p:nvSpPr>
              <p:cNvPr id="99" name="Oval 98"/>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Oval 103"/>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319836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ight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838198" y="1877694"/>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3541662" y="1877694"/>
            <a:ext cx="2487168" cy="362604"/>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sp>
        <p:nvSpPr>
          <p:cNvPr id="6" name="Content Placeholder 3"/>
          <p:cNvSpPr>
            <a:spLocks noGrp="1"/>
          </p:cNvSpPr>
          <p:nvPr>
            <p:ph sz="half" idx="11" hasCustomPrompt="1"/>
          </p:nvPr>
        </p:nvSpPr>
        <p:spPr>
          <a:xfrm>
            <a:off x="6213291" y="1881347"/>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7" name="Content Placeholder 3"/>
          <p:cNvSpPr>
            <a:spLocks noGrp="1"/>
          </p:cNvSpPr>
          <p:nvPr>
            <p:ph sz="half" idx="12" hasCustomPrompt="1"/>
          </p:nvPr>
        </p:nvSpPr>
        <p:spPr>
          <a:xfrm>
            <a:off x="8884920" y="1881348"/>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13" name="Rectangle 12"/>
          <p:cNvSpPr/>
          <p:nvPr userDrawn="1"/>
        </p:nvSpPr>
        <p:spPr>
          <a:xfrm>
            <a:off x="838198" y="1355834"/>
            <a:ext cx="2468880" cy="5133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4" name="Rectangle 13"/>
          <p:cNvSpPr/>
          <p:nvPr userDrawn="1"/>
        </p:nvSpPr>
        <p:spPr>
          <a:xfrm>
            <a:off x="3541662"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5" name="Rectangle 14"/>
          <p:cNvSpPr/>
          <p:nvPr userDrawn="1"/>
        </p:nvSpPr>
        <p:spPr>
          <a:xfrm>
            <a:off x="6213291" y="1355834"/>
            <a:ext cx="2468880" cy="513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6" name="Rectangle 15"/>
          <p:cNvSpPr/>
          <p:nvPr userDrawn="1"/>
        </p:nvSpPr>
        <p:spPr>
          <a:xfrm>
            <a:off x="8884920"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grpSp>
        <p:nvGrpSpPr>
          <p:cNvPr id="21" name="Group 20" descr="Circle shapes"/>
          <p:cNvGrpSpPr/>
          <p:nvPr userDrawn="1"/>
        </p:nvGrpSpPr>
        <p:grpSpPr>
          <a:xfrm>
            <a:off x="905433" y="2393577"/>
            <a:ext cx="2358975" cy="1394592"/>
            <a:chOff x="905433" y="2595282"/>
            <a:chExt cx="2358975" cy="1394592"/>
          </a:xfrm>
        </p:grpSpPr>
        <p:grpSp>
          <p:nvGrpSpPr>
            <p:cNvPr id="22" name="Group 21"/>
            <p:cNvGrpSpPr/>
            <p:nvPr/>
          </p:nvGrpSpPr>
          <p:grpSpPr>
            <a:xfrm>
              <a:off x="905433" y="2595282"/>
              <a:ext cx="2358975" cy="179758"/>
              <a:chOff x="891986" y="2595282"/>
              <a:chExt cx="2358975" cy="179758"/>
            </a:xfrm>
          </p:grpSpPr>
          <p:sp>
            <p:nvSpPr>
              <p:cNvPr id="55" name="Oval 54"/>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p:cNvGrpSpPr/>
            <p:nvPr/>
          </p:nvGrpSpPr>
          <p:grpSpPr>
            <a:xfrm>
              <a:off x="905433" y="2903611"/>
              <a:ext cx="2358975" cy="179758"/>
              <a:chOff x="891986" y="2595282"/>
              <a:chExt cx="2358975" cy="179758"/>
            </a:xfrm>
          </p:grpSpPr>
          <p:sp>
            <p:nvSpPr>
              <p:cNvPr id="48" name="Oval 47"/>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p:cNvGrpSpPr/>
            <p:nvPr/>
          </p:nvGrpSpPr>
          <p:grpSpPr>
            <a:xfrm>
              <a:off x="905433" y="3205216"/>
              <a:ext cx="2358975" cy="179758"/>
              <a:chOff x="891986" y="2595282"/>
              <a:chExt cx="2358975" cy="179758"/>
            </a:xfrm>
          </p:grpSpPr>
          <p:sp>
            <p:nvSpPr>
              <p:cNvPr id="41" name="Oval 40"/>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p:cNvGrpSpPr/>
            <p:nvPr/>
          </p:nvGrpSpPr>
          <p:grpSpPr>
            <a:xfrm>
              <a:off x="905433" y="3500097"/>
              <a:ext cx="2358975" cy="179758"/>
              <a:chOff x="891986" y="2595282"/>
              <a:chExt cx="2358975" cy="179758"/>
            </a:xfrm>
          </p:grpSpPr>
          <p:sp>
            <p:nvSpPr>
              <p:cNvPr id="34" name="Oval 33"/>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Group 25"/>
            <p:cNvGrpSpPr/>
            <p:nvPr/>
          </p:nvGrpSpPr>
          <p:grpSpPr>
            <a:xfrm>
              <a:off x="905433" y="3810116"/>
              <a:ext cx="2358975" cy="179758"/>
              <a:chOff x="891986" y="2595282"/>
              <a:chExt cx="2358975" cy="179758"/>
            </a:xfrm>
          </p:grpSpPr>
          <p:sp>
            <p:nvSpPr>
              <p:cNvPr id="27" name="Oval 26"/>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2" name="Group 61" descr="Circle shapes"/>
          <p:cNvGrpSpPr/>
          <p:nvPr userDrawn="1"/>
        </p:nvGrpSpPr>
        <p:grpSpPr>
          <a:xfrm>
            <a:off x="6287795" y="2393577"/>
            <a:ext cx="2358975" cy="1394592"/>
            <a:chOff x="905433" y="2595282"/>
            <a:chExt cx="2358975" cy="1394592"/>
          </a:xfrm>
        </p:grpSpPr>
        <p:grpSp>
          <p:nvGrpSpPr>
            <p:cNvPr id="63" name="Group 62"/>
            <p:cNvGrpSpPr/>
            <p:nvPr/>
          </p:nvGrpSpPr>
          <p:grpSpPr>
            <a:xfrm>
              <a:off x="905433" y="2595282"/>
              <a:ext cx="2358975" cy="179758"/>
              <a:chOff x="891986" y="2595282"/>
              <a:chExt cx="2358975" cy="179758"/>
            </a:xfrm>
          </p:grpSpPr>
          <p:sp>
            <p:nvSpPr>
              <p:cNvPr id="96" name="Oval 95"/>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98"/>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 name="Group 63"/>
            <p:cNvGrpSpPr/>
            <p:nvPr/>
          </p:nvGrpSpPr>
          <p:grpSpPr>
            <a:xfrm>
              <a:off x="905433" y="2903611"/>
              <a:ext cx="2358975" cy="179758"/>
              <a:chOff x="891986" y="2595282"/>
              <a:chExt cx="2358975" cy="179758"/>
            </a:xfrm>
          </p:grpSpPr>
          <p:sp>
            <p:nvSpPr>
              <p:cNvPr id="89" name="Oval 88"/>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94"/>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 name="Group 64"/>
            <p:cNvGrpSpPr/>
            <p:nvPr/>
          </p:nvGrpSpPr>
          <p:grpSpPr>
            <a:xfrm>
              <a:off x="905433" y="3205216"/>
              <a:ext cx="2358975" cy="179758"/>
              <a:chOff x="891986" y="2595282"/>
              <a:chExt cx="2358975" cy="179758"/>
            </a:xfrm>
          </p:grpSpPr>
          <p:sp>
            <p:nvSpPr>
              <p:cNvPr id="82" name="Oval 81"/>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 name="Group 65"/>
            <p:cNvGrpSpPr/>
            <p:nvPr/>
          </p:nvGrpSpPr>
          <p:grpSpPr>
            <a:xfrm>
              <a:off x="905433" y="3500097"/>
              <a:ext cx="2358975" cy="179758"/>
              <a:chOff x="891986" y="2595282"/>
              <a:chExt cx="2358975" cy="179758"/>
            </a:xfrm>
          </p:grpSpPr>
          <p:sp>
            <p:nvSpPr>
              <p:cNvPr id="75" name="Oval 74"/>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 name="Group 66"/>
            <p:cNvGrpSpPr/>
            <p:nvPr/>
          </p:nvGrpSpPr>
          <p:grpSpPr>
            <a:xfrm>
              <a:off x="905433" y="3810116"/>
              <a:ext cx="2358975" cy="179758"/>
              <a:chOff x="891986" y="2595282"/>
              <a:chExt cx="2358975" cy="179758"/>
            </a:xfrm>
          </p:grpSpPr>
          <p:sp>
            <p:nvSpPr>
              <p:cNvPr id="68" name="Oval 67"/>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3" name="Group 102" descr="Circle shapes"/>
          <p:cNvGrpSpPr/>
          <p:nvPr userDrawn="1"/>
        </p:nvGrpSpPr>
        <p:grpSpPr>
          <a:xfrm>
            <a:off x="3596614" y="2393621"/>
            <a:ext cx="2358975" cy="1394592"/>
            <a:chOff x="905433" y="2595282"/>
            <a:chExt cx="2358975" cy="1394592"/>
          </a:xfrm>
        </p:grpSpPr>
        <p:grpSp>
          <p:nvGrpSpPr>
            <p:cNvPr id="104" name="Group 103"/>
            <p:cNvGrpSpPr/>
            <p:nvPr/>
          </p:nvGrpSpPr>
          <p:grpSpPr>
            <a:xfrm>
              <a:off x="905433" y="2595282"/>
              <a:ext cx="2358975" cy="179758"/>
              <a:chOff x="891986" y="2595282"/>
              <a:chExt cx="2358975" cy="179758"/>
            </a:xfrm>
          </p:grpSpPr>
          <p:sp>
            <p:nvSpPr>
              <p:cNvPr id="137" name="Oval 13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13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13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13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14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14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14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p:cNvGrpSpPr/>
            <p:nvPr/>
          </p:nvGrpSpPr>
          <p:grpSpPr>
            <a:xfrm>
              <a:off x="905433" y="2903611"/>
              <a:ext cx="2358975" cy="179758"/>
              <a:chOff x="891986" y="2595282"/>
              <a:chExt cx="2358975" cy="179758"/>
            </a:xfrm>
          </p:grpSpPr>
          <p:sp>
            <p:nvSpPr>
              <p:cNvPr id="130" name="Oval 12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Oval 13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Oval 13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13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6" name="Group 105"/>
            <p:cNvGrpSpPr/>
            <p:nvPr/>
          </p:nvGrpSpPr>
          <p:grpSpPr>
            <a:xfrm>
              <a:off x="905433" y="3205216"/>
              <a:ext cx="2358975" cy="179758"/>
              <a:chOff x="891986" y="2595282"/>
              <a:chExt cx="2358975" cy="179758"/>
            </a:xfrm>
          </p:grpSpPr>
          <p:sp>
            <p:nvSpPr>
              <p:cNvPr id="123" name="Oval 122"/>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7" name="Group 106"/>
            <p:cNvGrpSpPr/>
            <p:nvPr/>
          </p:nvGrpSpPr>
          <p:grpSpPr>
            <a:xfrm>
              <a:off x="905433" y="3500097"/>
              <a:ext cx="2358975" cy="179758"/>
              <a:chOff x="891986" y="2595282"/>
              <a:chExt cx="2358975" cy="179758"/>
            </a:xfrm>
          </p:grpSpPr>
          <p:sp>
            <p:nvSpPr>
              <p:cNvPr id="116" name="Oval 115"/>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8" name="Group 107"/>
            <p:cNvGrpSpPr/>
            <p:nvPr/>
          </p:nvGrpSpPr>
          <p:grpSpPr>
            <a:xfrm>
              <a:off x="905433" y="3810116"/>
              <a:ext cx="2358975" cy="179758"/>
              <a:chOff x="891986" y="2595282"/>
              <a:chExt cx="2358975" cy="179758"/>
            </a:xfrm>
          </p:grpSpPr>
          <p:sp>
            <p:nvSpPr>
              <p:cNvPr id="109" name="Oval 108"/>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44" name="Group 143" descr="Circle shapes"/>
          <p:cNvGrpSpPr/>
          <p:nvPr userDrawn="1"/>
        </p:nvGrpSpPr>
        <p:grpSpPr>
          <a:xfrm>
            <a:off x="8969655" y="2395728"/>
            <a:ext cx="2358975" cy="1394592"/>
            <a:chOff x="905433" y="2595282"/>
            <a:chExt cx="2358975" cy="1394592"/>
          </a:xfrm>
        </p:grpSpPr>
        <p:grpSp>
          <p:nvGrpSpPr>
            <p:cNvPr id="145" name="Group 144"/>
            <p:cNvGrpSpPr/>
            <p:nvPr/>
          </p:nvGrpSpPr>
          <p:grpSpPr>
            <a:xfrm>
              <a:off x="905433" y="2595282"/>
              <a:ext cx="2358975" cy="179758"/>
              <a:chOff x="891986" y="2595282"/>
              <a:chExt cx="2358975" cy="179758"/>
            </a:xfrm>
          </p:grpSpPr>
          <p:sp>
            <p:nvSpPr>
              <p:cNvPr id="178" name="Oval 177"/>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Oval 178"/>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Oval 179"/>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Oval 180"/>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Oval 181"/>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Oval 182"/>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Oval 183"/>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6" name="Group 145"/>
            <p:cNvGrpSpPr/>
            <p:nvPr/>
          </p:nvGrpSpPr>
          <p:grpSpPr>
            <a:xfrm>
              <a:off x="905433" y="2903611"/>
              <a:ext cx="2358975" cy="179758"/>
              <a:chOff x="891986" y="2595282"/>
              <a:chExt cx="2358975" cy="179758"/>
            </a:xfrm>
          </p:grpSpPr>
          <p:sp>
            <p:nvSpPr>
              <p:cNvPr id="171" name="Oval 170"/>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Oval 171"/>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Oval 172"/>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Oval 173"/>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Oval 175"/>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Oval 176"/>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7" name="Group 146"/>
            <p:cNvGrpSpPr/>
            <p:nvPr/>
          </p:nvGrpSpPr>
          <p:grpSpPr>
            <a:xfrm>
              <a:off x="905433" y="3205216"/>
              <a:ext cx="2358975" cy="179758"/>
              <a:chOff x="891986" y="2595282"/>
              <a:chExt cx="2358975" cy="179758"/>
            </a:xfrm>
          </p:grpSpPr>
          <p:sp>
            <p:nvSpPr>
              <p:cNvPr id="164" name="Oval 163"/>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Oval 168"/>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Oval 169"/>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8" name="Group 147"/>
            <p:cNvGrpSpPr/>
            <p:nvPr/>
          </p:nvGrpSpPr>
          <p:grpSpPr>
            <a:xfrm>
              <a:off x="905433" y="3500097"/>
              <a:ext cx="2358975" cy="179758"/>
              <a:chOff x="891986" y="2595282"/>
              <a:chExt cx="2358975" cy="179758"/>
            </a:xfrm>
          </p:grpSpPr>
          <p:sp>
            <p:nvSpPr>
              <p:cNvPr id="157" name="Oval 15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Oval 15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Oval 15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Oval 15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Oval 16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9" name="Group 148"/>
            <p:cNvGrpSpPr/>
            <p:nvPr/>
          </p:nvGrpSpPr>
          <p:grpSpPr>
            <a:xfrm>
              <a:off x="905433" y="3810116"/>
              <a:ext cx="2358975" cy="179758"/>
              <a:chOff x="891986" y="2595282"/>
              <a:chExt cx="2358975" cy="179758"/>
            </a:xfrm>
          </p:grpSpPr>
          <p:sp>
            <p:nvSpPr>
              <p:cNvPr id="150" name="Oval 14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Oval 15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val 15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Oval 15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Oval 15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Oval 15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49" name="Group 348" descr="Dashed lines"/>
          <p:cNvGrpSpPr/>
          <p:nvPr userDrawn="1"/>
        </p:nvGrpSpPr>
        <p:grpSpPr>
          <a:xfrm>
            <a:off x="896377" y="4239037"/>
            <a:ext cx="2384144" cy="2121587"/>
            <a:chOff x="6557963" y="2680139"/>
            <a:chExt cx="4795836" cy="3565213"/>
          </a:xfrm>
        </p:grpSpPr>
        <p:cxnSp>
          <p:nvCxnSpPr>
            <p:cNvPr id="350" name="Straight Connector 349"/>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62" name="Group 361" descr="Dashed lines"/>
          <p:cNvGrpSpPr/>
          <p:nvPr userDrawn="1"/>
        </p:nvGrpSpPr>
        <p:grpSpPr>
          <a:xfrm>
            <a:off x="3599840" y="4239037"/>
            <a:ext cx="2384144" cy="2121587"/>
            <a:chOff x="6557963" y="2680139"/>
            <a:chExt cx="4795836" cy="3565213"/>
          </a:xfrm>
        </p:grpSpPr>
        <p:cxnSp>
          <p:nvCxnSpPr>
            <p:cNvPr id="363" name="Straight Connector 362"/>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75" name="Group 374" descr="Dashed lines"/>
          <p:cNvGrpSpPr/>
          <p:nvPr userDrawn="1"/>
        </p:nvGrpSpPr>
        <p:grpSpPr>
          <a:xfrm>
            <a:off x="6298027" y="4239037"/>
            <a:ext cx="2384144" cy="2121587"/>
            <a:chOff x="6557963" y="2680139"/>
            <a:chExt cx="4795836" cy="3565213"/>
          </a:xfrm>
        </p:grpSpPr>
        <p:cxnSp>
          <p:nvCxnSpPr>
            <p:cNvPr id="376" name="Straight Connector 375"/>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5" name="Straight Connector 384"/>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6" name="Straight Connector 385"/>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401" name="Group 400" descr="Dashed lines"/>
          <p:cNvGrpSpPr/>
          <p:nvPr userDrawn="1"/>
        </p:nvGrpSpPr>
        <p:grpSpPr>
          <a:xfrm>
            <a:off x="8996214" y="4232850"/>
            <a:ext cx="2384144" cy="2121587"/>
            <a:chOff x="6557963" y="2680139"/>
            <a:chExt cx="4795836" cy="3565213"/>
          </a:xfrm>
        </p:grpSpPr>
        <p:cxnSp>
          <p:nvCxnSpPr>
            <p:cNvPr id="402" name="Straight Connector 401"/>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5" name="Straight Connector 404"/>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8" name="Straight Connector 40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9" name="Straight Connector 40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61" name="Text Placeholder 360"/>
          <p:cNvSpPr>
            <a:spLocks noGrp="1"/>
          </p:cNvSpPr>
          <p:nvPr>
            <p:ph type="body" sz="quarter" idx="13" hasCustomPrompt="1"/>
          </p:nvPr>
        </p:nvSpPr>
        <p:spPr>
          <a:xfrm>
            <a:off x="844865"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374" name="Text Placeholder 360"/>
          <p:cNvSpPr>
            <a:spLocks noGrp="1"/>
          </p:cNvSpPr>
          <p:nvPr>
            <p:ph type="body" sz="quarter" idx="14" hasCustomPrompt="1"/>
          </p:nvPr>
        </p:nvSpPr>
        <p:spPr>
          <a:xfrm>
            <a:off x="3541662"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387" name="Text Placeholder 360"/>
          <p:cNvSpPr>
            <a:spLocks noGrp="1"/>
          </p:cNvSpPr>
          <p:nvPr>
            <p:ph type="body" sz="quarter" idx="15" hasCustomPrompt="1"/>
          </p:nvPr>
        </p:nvSpPr>
        <p:spPr>
          <a:xfrm>
            <a:off x="6239849"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413" name="Text Placeholder 360"/>
          <p:cNvSpPr>
            <a:spLocks noGrp="1"/>
          </p:cNvSpPr>
          <p:nvPr>
            <p:ph type="body" sz="quarter" idx="16" hasCustomPrompt="1"/>
          </p:nvPr>
        </p:nvSpPr>
        <p:spPr>
          <a:xfrm>
            <a:off x="8938036"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Tree>
    <p:extLst>
      <p:ext uri="{BB962C8B-B14F-4D97-AF65-F5344CB8AC3E}">
        <p14:creationId xmlns:p14="http://schemas.microsoft.com/office/powerpoint/2010/main" val="173984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99551F-0685-470A-A63A-F808D54B9B6A}" type="datetimeFigureOut">
              <a:rPr lang="en-US" smtClean="0"/>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2292670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99551F-0685-470A-A63A-F808D54B9B6A}" type="datetimeFigureOut">
              <a:rPr lang="en-US" smtClean="0"/>
              <a:t>7/24/2023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3714509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99551F-0685-470A-A63A-F808D54B9B6A}" type="datetimeFigureOut">
              <a:rPr lang="en-US" smtClean="0"/>
              <a:t>7/24/2023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313918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99551F-0685-470A-A63A-F808D54B9B6A}" type="datetimeFigureOut">
              <a:rPr lang="en-US" smtClean="0"/>
              <a:t>7/24/2023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3428871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99551F-0685-470A-A63A-F808D54B9B6A}" type="datetimeFigureOut">
              <a:rPr lang="en-US" smtClean="0"/>
              <a:t>7/24/2023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2BDE3A-8A5F-47C4-AA75-58FC1EB2D383}" type="slidenum">
              <a:rPr lang="en-US" smtClean="0"/>
              <a:t>‹#›</a:t>
            </a:fld>
            <a:endParaRPr lang="en-US" dirty="0"/>
          </a:p>
        </p:txBody>
      </p:sp>
    </p:spTree>
    <p:extLst>
      <p:ext uri="{BB962C8B-B14F-4D97-AF65-F5344CB8AC3E}">
        <p14:creationId xmlns:p14="http://schemas.microsoft.com/office/powerpoint/2010/main" val="9718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0" r:id="rId4"/>
    <p:sldLayoutId id="2147483661" r:id="rId5"/>
    <p:sldLayoutId id="2147483651"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000" kern="120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colab.research.google.com/drive/1pRl57l0auAdQUqSy_hkaJayYn-F1LT8k?usp=sharing" TargetMode="External"/><Relationship Id="rId2" Type="http://schemas.openxmlformats.org/officeDocument/2006/relationships/hyperlink" Target="https://github.com/Omkar2509/Mental-fitness-track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4EF9C-B41F-21D0-14DC-B3DBB6F445E8}"/>
              </a:ext>
            </a:extLst>
          </p:cNvPr>
          <p:cNvSpPr>
            <a:spLocks noGrp="1"/>
          </p:cNvSpPr>
          <p:nvPr>
            <p:ph type="title"/>
          </p:nvPr>
        </p:nvSpPr>
        <p:spPr>
          <a:xfrm>
            <a:off x="838201" y="579545"/>
            <a:ext cx="6934201" cy="965477"/>
          </a:xfrm>
        </p:spPr>
        <p:txBody>
          <a:bodyPr/>
          <a:lstStyle/>
          <a:p>
            <a:r>
              <a:rPr lang="en-US" dirty="0"/>
              <a:t>Student Details</a:t>
            </a:r>
            <a:endParaRPr lang="en-IN" dirty="0"/>
          </a:p>
        </p:txBody>
      </p:sp>
      <p:sp>
        <p:nvSpPr>
          <p:cNvPr id="3" name="Content Placeholder 2">
            <a:extLst>
              <a:ext uri="{FF2B5EF4-FFF2-40B4-BE49-F238E27FC236}">
                <a16:creationId xmlns:a16="http://schemas.microsoft.com/office/drawing/2014/main" id="{6CD0179A-5A5D-2534-A159-E94514D117B7}"/>
              </a:ext>
            </a:extLst>
          </p:cNvPr>
          <p:cNvSpPr>
            <a:spLocks noGrp="1"/>
          </p:cNvSpPr>
          <p:nvPr>
            <p:ph idx="1"/>
          </p:nvPr>
        </p:nvSpPr>
        <p:spPr>
          <a:xfrm>
            <a:off x="838201" y="2037009"/>
            <a:ext cx="10695431" cy="2783981"/>
          </a:xfrm>
        </p:spPr>
        <p:txBody>
          <a:bodyPr/>
          <a:lstStyle/>
          <a:p>
            <a:r>
              <a:rPr lang="en-US" dirty="0"/>
              <a:t>Name: 	Omkar Ankush Saraf</a:t>
            </a:r>
          </a:p>
          <a:p>
            <a:r>
              <a:rPr lang="en-US" dirty="0"/>
              <a:t>Gmail: 	omkarsaraf18@gmail.com</a:t>
            </a:r>
          </a:p>
          <a:p>
            <a:r>
              <a:rPr lang="en-IN" dirty="0"/>
              <a:t>College: 	Deogiri Institute of Engineering and Management Studies</a:t>
            </a:r>
          </a:p>
          <a:p>
            <a:r>
              <a:rPr lang="en-IN" dirty="0"/>
              <a:t>College State: Maharashtra</a:t>
            </a:r>
          </a:p>
          <a:p>
            <a:r>
              <a:rPr lang="en-IN" dirty="0"/>
              <a:t>Domain</a:t>
            </a:r>
            <a:r>
              <a:rPr lang="en-IN"/>
              <a:t>: 	Artificial </a:t>
            </a:r>
            <a:r>
              <a:rPr lang="en-IN" dirty="0"/>
              <a:t>Intelligence [From 12 June 2023 to 24 July 2023]</a:t>
            </a:r>
          </a:p>
          <a:p>
            <a:endParaRPr lang="en-IN" dirty="0"/>
          </a:p>
          <a:p>
            <a:endParaRPr lang="en-IN" dirty="0"/>
          </a:p>
        </p:txBody>
      </p:sp>
    </p:spTree>
    <p:extLst>
      <p:ext uri="{BB962C8B-B14F-4D97-AF65-F5344CB8AC3E}">
        <p14:creationId xmlns:p14="http://schemas.microsoft.com/office/powerpoint/2010/main" val="3946629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AA796-A58B-E18D-8655-EF2C56C7A117}"/>
              </a:ext>
            </a:extLst>
          </p:cNvPr>
          <p:cNvSpPr>
            <a:spLocks noGrp="1"/>
          </p:cNvSpPr>
          <p:nvPr>
            <p:ph type="title"/>
          </p:nvPr>
        </p:nvSpPr>
        <p:spPr>
          <a:xfrm>
            <a:off x="838201" y="505974"/>
            <a:ext cx="6934201" cy="965477"/>
          </a:xfrm>
        </p:spPr>
        <p:txBody>
          <a:bodyPr/>
          <a:lstStyle/>
          <a:p>
            <a:r>
              <a:rPr lang="en-US" dirty="0"/>
              <a:t>Links</a:t>
            </a:r>
            <a:endParaRPr lang="en-IN" dirty="0"/>
          </a:p>
        </p:txBody>
      </p:sp>
      <p:sp>
        <p:nvSpPr>
          <p:cNvPr id="3" name="Content Placeholder 2">
            <a:extLst>
              <a:ext uri="{FF2B5EF4-FFF2-40B4-BE49-F238E27FC236}">
                <a16:creationId xmlns:a16="http://schemas.microsoft.com/office/drawing/2014/main" id="{879F3DF1-CD4C-A2E1-DB83-001F0A99238E}"/>
              </a:ext>
            </a:extLst>
          </p:cNvPr>
          <p:cNvSpPr>
            <a:spLocks noGrp="1"/>
          </p:cNvSpPr>
          <p:nvPr>
            <p:ph idx="1"/>
          </p:nvPr>
        </p:nvSpPr>
        <p:spPr>
          <a:xfrm>
            <a:off x="838200" y="2136227"/>
            <a:ext cx="9976103" cy="2585545"/>
          </a:xfrm>
        </p:spPr>
        <p:txBody>
          <a:bodyPr/>
          <a:lstStyle/>
          <a:p>
            <a:r>
              <a:rPr lang="en-US" dirty="0"/>
              <a:t>GitHub: </a:t>
            </a:r>
          </a:p>
          <a:p>
            <a:r>
              <a:rPr lang="en-US" dirty="0"/>
              <a:t>        </a:t>
            </a:r>
            <a:r>
              <a:rPr lang="en-US" dirty="0">
                <a:hlinkClick r:id="rId2"/>
              </a:rPr>
              <a:t>https://github.com/Omkar2509/Mental-fitness-tracker</a:t>
            </a:r>
            <a:endParaRPr lang="en-US" dirty="0"/>
          </a:p>
          <a:p>
            <a:r>
              <a:rPr lang="en-US" dirty="0"/>
              <a:t>Google Colab: </a:t>
            </a:r>
            <a:r>
              <a:rPr lang="en-IN" dirty="0"/>
              <a:t>   </a:t>
            </a:r>
          </a:p>
          <a:p>
            <a:r>
              <a:rPr lang="en-IN" dirty="0"/>
              <a:t>        </a:t>
            </a:r>
            <a:r>
              <a:rPr lang="en-IN" dirty="0">
                <a:hlinkClick r:id="rId3"/>
              </a:rPr>
              <a:t>https://colab.research.google.com/drive/Mental_fitness</a:t>
            </a:r>
            <a:endParaRPr lang="en-IN" dirty="0"/>
          </a:p>
        </p:txBody>
      </p:sp>
    </p:spTree>
    <p:extLst>
      <p:ext uri="{BB962C8B-B14F-4D97-AF65-F5344CB8AC3E}">
        <p14:creationId xmlns:p14="http://schemas.microsoft.com/office/powerpoint/2010/main" val="1910264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906" y="310719"/>
            <a:ext cx="7705816" cy="896644"/>
          </a:xfrm>
        </p:spPr>
        <p:txBody>
          <a:bodyPr>
            <a:normAutofit/>
          </a:bodyPr>
          <a:lstStyle/>
          <a:p>
            <a:r>
              <a:rPr lang="en-US" dirty="0"/>
              <a:t>Mental Health Fitness Tracker</a:t>
            </a:r>
          </a:p>
        </p:txBody>
      </p:sp>
      <p:sp>
        <p:nvSpPr>
          <p:cNvPr id="3" name="Content Placeholder 2"/>
          <p:cNvSpPr>
            <a:spLocks noGrp="1"/>
          </p:cNvSpPr>
          <p:nvPr>
            <p:ph idx="1"/>
          </p:nvPr>
        </p:nvSpPr>
        <p:spPr>
          <a:xfrm>
            <a:off x="399495" y="1331650"/>
            <a:ext cx="11443317" cy="4705166"/>
          </a:xfrm>
        </p:spPr>
        <p:txBody>
          <a:bodyPr>
            <a:normAutofit fontScale="92500" lnSpcReduction="10000"/>
          </a:bodyPr>
          <a:lstStyle/>
          <a:p>
            <a:pPr marL="285750" indent="-285750">
              <a:buFont typeface="Wingdings" panose="05000000000000000000" pitchFamily="2" charset="2"/>
              <a:buChar char="v"/>
            </a:pPr>
            <a:r>
              <a:rPr lang="en-US" dirty="0"/>
              <a:t>An instrument or software </a:t>
            </a:r>
            <a:r>
              <a:rPr lang="en-US" dirty="0" err="1"/>
              <a:t>programme</a:t>
            </a:r>
            <a:r>
              <a:rPr lang="en-US" dirty="0"/>
              <a:t> known as a "mental fitness tracker can be od sock </a:t>
            </a:r>
            <a:r>
              <a:rPr lang="en-US" dirty="0" err="1"/>
              <a:t>ind</a:t>
            </a:r>
            <a:r>
              <a:rPr lang="en-US" dirty="0"/>
              <a:t> keep tabs on a person's mental health and wellbeing over time. These trackers can be used to record and keep track of a range of things, including mood, sleep, exercise, food, medication use, and stress levels, that can have a pact on mental health.</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Monitoring changes in mood and </a:t>
            </a:r>
            <a:r>
              <a:rPr lang="en-US" dirty="0" err="1"/>
              <a:t>behaviour</a:t>
            </a:r>
            <a:r>
              <a:rPr lang="en-US" dirty="0"/>
              <a:t> as well as patterns and trends in mental health over time can all be done with the use of mental fitness trackers, which can also be used to track the effectiveness of therapy or medication. Additionally, they can assist people in establishing and monitoring objectives for bettering their mental health, such as increasing their physical activity or </a:t>
            </a:r>
            <a:r>
              <a:rPr lang="en-US" dirty="0" err="1"/>
              <a:t>practising</a:t>
            </a:r>
            <a:r>
              <a:rPr lang="en-US" dirty="0"/>
              <a:t> mindfulness.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Trackers for mental fitness come in a variety of designs, including sophisticated smartphone apps. For instance, some applications for mental health provide features like guided meditations, CBT exercises, and mood tracking tools. The usage of mental fitness trackers should not be mistaken for professional medical advice or treatment, despite the fact that they can be an effective tool for enhancing mental health.</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1666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8B889-1A44-8D2D-1719-59ECA5D35727}"/>
              </a:ext>
            </a:extLst>
          </p:cNvPr>
          <p:cNvSpPr>
            <a:spLocks noGrp="1"/>
          </p:cNvSpPr>
          <p:nvPr>
            <p:ph type="title"/>
          </p:nvPr>
        </p:nvSpPr>
        <p:spPr>
          <a:xfrm>
            <a:off x="195310" y="115411"/>
            <a:ext cx="8975324" cy="550414"/>
          </a:xfrm>
        </p:spPr>
        <p:txBody>
          <a:bodyPr>
            <a:normAutofit fontScale="90000"/>
          </a:bodyPr>
          <a:lstStyle/>
          <a:p>
            <a:r>
              <a:rPr lang="en-US" dirty="0">
                <a:solidFill>
                  <a:schemeClr val="tx1"/>
                </a:solidFill>
              </a:rPr>
              <a:t>Agenda Of Mental Fitness Tracker</a:t>
            </a:r>
            <a:endParaRPr lang="en-IN" dirty="0">
              <a:solidFill>
                <a:schemeClr val="tx1"/>
              </a:solidFill>
            </a:endParaRPr>
          </a:p>
        </p:txBody>
      </p:sp>
      <p:sp>
        <p:nvSpPr>
          <p:cNvPr id="3" name="Content Placeholder 2">
            <a:extLst>
              <a:ext uri="{FF2B5EF4-FFF2-40B4-BE49-F238E27FC236}">
                <a16:creationId xmlns:a16="http://schemas.microsoft.com/office/drawing/2014/main" id="{AFC44A03-E053-0207-8A11-E89A70F9A52F}"/>
              </a:ext>
            </a:extLst>
          </p:cNvPr>
          <p:cNvSpPr>
            <a:spLocks noGrp="1"/>
          </p:cNvSpPr>
          <p:nvPr>
            <p:ph idx="1"/>
          </p:nvPr>
        </p:nvSpPr>
        <p:spPr>
          <a:xfrm>
            <a:off x="71022" y="1518082"/>
            <a:ext cx="11996690" cy="4208015"/>
          </a:xfrm>
        </p:spPr>
        <p:txBody>
          <a:bodyPr>
            <a:normAutofit fontScale="85000" lnSpcReduction="20000"/>
          </a:bodyPr>
          <a:lstStyle/>
          <a:p>
            <a:pPr marL="285750" indent="-285750">
              <a:buFont typeface="Wingdings" panose="05000000000000000000" pitchFamily="2" charset="2"/>
              <a:buChar char="ü"/>
            </a:pPr>
            <a:r>
              <a:rPr lang="en-US" dirty="0">
                <a:solidFill>
                  <a:schemeClr val="tx1"/>
                </a:solidFill>
              </a:rPr>
              <a:t>Setup: This could involve making a user profile, deciding on mental health objectives, and choosing the metrics to monitor (such as stress, mood, </a:t>
            </a:r>
            <a:r>
              <a:rPr lang="en-US" dirty="0" err="1">
                <a:solidFill>
                  <a:schemeClr val="tx1"/>
                </a:solidFill>
              </a:rPr>
              <a:t>sleep,and</a:t>
            </a:r>
            <a:r>
              <a:rPr lang="en-US" dirty="0">
                <a:solidFill>
                  <a:schemeClr val="tx1"/>
                </a:solidFill>
              </a:rPr>
              <a:t> exercise).</a:t>
            </a:r>
          </a:p>
          <a:p>
            <a:pPr marL="285750" indent="-285750">
              <a:buFont typeface="Wingdings" panose="05000000000000000000" pitchFamily="2" charset="2"/>
              <a:buChar char="ü"/>
            </a:pPr>
            <a:r>
              <a:rPr lang="en-US" dirty="0">
                <a:solidFill>
                  <a:schemeClr val="tx1"/>
                </a:solidFill>
              </a:rPr>
              <a:t>Data logging: This process entails recording details about everyday activities, including how much you slept, what you ate, how much you exercised, and how you felt emotionally.</a:t>
            </a:r>
          </a:p>
          <a:p>
            <a:pPr marL="285750" indent="-285750">
              <a:buFont typeface="Wingdings" panose="05000000000000000000" pitchFamily="2" charset="2"/>
              <a:buChar char="ü"/>
            </a:pPr>
            <a:r>
              <a:rPr lang="en-US" dirty="0">
                <a:solidFill>
                  <a:schemeClr val="tx1"/>
                </a:solidFill>
              </a:rPr>
              <a:t>Data analysis: The tracker may examine the data you've submitted and offer perceptions into patterns or trends in your mental health, such as </a:t>
            </a:r>
            <a:r>
              <a:rPr lang="en-US" dirty="0" err="1">
                <a:solidFill>
                  <a:schemeClr val="tx1"/>
                </a:solidFill>
              </a:rPr>
              <a:t>detectingstress</a:t>
            </a:r>
            <a:r>
              <a:rPr lang="en-US" dirty="0">
                <a:solidFill>
                  <a:schemeClr val="tx1"/>
                </a:solidFill>
              </a:rPr>
              <a:t> or anxiety causes. </a:t>
            </a:r>
          </a:p>
          <a:p>
            <a:pPr marL="285750" indent="-285750">
              <a:buFont typeface="Wingdings" panose="05000000000000000000" pitchFamily="2" charset="2"/>
              <a:buChar char="ü"/>
            </a:pPr>
            <a:r>
              <a:rPr lang="en-US" dirty="0">
                <a:solidFill>
                  <a:schemeClr val="tx1"/>
                </a:solidFill>
              </a:rPr>
              <a:t>Goal-tracking: The tracker may help you establish and follow objectives for bettering your mental health, such as increasing your physical activity or incorporating mindfulness into your daily life.</a:t>
            </a:r>
          </a:p>
          <a:p>
            <a:pPr marL="285750" indent="-285750">
              <a:buFont typeface="Wingdings" panose="05000000000000000000" pitchFamily="2" charset="2"/>
              <a:buChar char="ü"/>
            </a:pPr>
            <a:r>
              <a:rPr lang="en-US" dirty="0">
                <a:solidFill>
                  <a:schemeClr val="tx1"/>
                </a:solidFill>
              </a:rPr>
              <a:t>Tools and resources: The tracker may include tools and resources to improve mental health, including stress-reduction exercises, guided meditations, and cognitive </a:t>
            </a:r>
            <a:r>
              <a:rPr lang="en-US" dirty="0" err="1">
                <a:solidFill>
                  <a:schemeClr val="tx1"/>
                </a:solidFill>
              </a:rPr>
              <a:t>behavioural</a:t>
            </a:r>
            <a:r>
              <a:rPr lang="en-US" dirty="0">
                <a:solidFill>
                  <a:schemeClr val="tx1"/>
                </a:solidFill>
              </a:rPr>
              <a:t> therapy activities. </a:t>
            </a:r>
          </a:p>
          <a:p>
            <a:pPr marL="285750" indent="-285750">
              <a:buFont typeface="Wingdings" panose="05000000000000000000" pitchFamily="2" charset="2"/>
              <a:buChar char="ü"/>
            </a:pPr>
            <a:r>
              <a:rPr lang="en-US" dirty="0">
                <a:solidFill>
                  <a:schemeClr val="tx1"/>
                </a:solidFill>
              </a:rPr>
              <a:t>Reminders and notifications: The tracker could send you notifications or reminders to assist you stay on track with your mental health objectives and </a:t>
            </a:r>
            <a:r>
              <a:rPr lang="en-US" dirty="0" err="1">
                <a:solidFill>
                  <a:schemeClr val="tx1"/>
                </a:solidFill>
              </a:rPr>
              <a:t>tomotivate</a:t>
            </a:r>
            <a:r>
              <a:rPr lang="en-US" dirty="0">
                <a:solidFill>
                  <a:schemeClr val="tx1"/>
                </a:solidFill>
              </a:rPr>
              <a:t> you to enter data frequently.</a:t>
            </a:r>
          </a:p>
          <a:p>
            <a:pPr marL="285750" indent="-285750">
              <a:buFont typeface="Wingdings" panose="05000000000000000000" pitchFamily="2" charset="2"/>
              <a:buChar char="ü"/>
            </a:pPr>
            <a:r>
              <a:rPr lang="en-US" dirty="0">
                <a:solidFill>
                  <a:schemeClr val="tx1"/>
                </a:solidFill>
              </a:rPr>
              <a:t>Progress evaluation: The tracker may offer periodic progress reports or summaries to assist you in evaluating your mental health over time and identifying areas that want improvement.</a:t>
            </a:r>
            <a:endParaRPr lang="en-IN" dirty="0">
              <a:solidFill>
                <a:schemeClr val="tx1"/>
              </a:solidFill>
            </a:endParaRPr>
          </a:p>
        </p:txBody>
      </p:sp>
      <p:sp>
        <p:nvSpPr>
          <p:cNvPr id="8" name="TextBox 7">
            <a:extLst>
              <a:ext uri="{FF2B5EF4-FFF2-40B4-BE49-F238E27FC236}">
                <a16:creationId xmlns:a16="http://schemas.microsoft.com/office/drawing/2014/main" id="{A11D6F1A-D09A-D304-10A5-36C76C8B59CE}"/>
              </a:ext>
            </a:extLst>
          </p:cNvPr>
          <p:cNvSpPr txBox="1"/>
          <p:nvPr/>
        </p:nvSpPr>
        <p:spPr>
          <a:xfrm>
            <a:off x="195310" y="727970"/>
            <a:ext cx="11996690" cy="646331"/>
          </a:xfrm>
          <a:prstGeom prst="rect">
            <a:avLst/>
          </a:prstGeom>
          <a:noFill/>
        </p:spPr>
        <p:txBody>
          <a:bodyPr wrap="square">
            <a:spAutoFit/>
          </a:bodyPr>
          <a:lstStyle/>
          <a:p>
            <a:r>
              <a:rPr lang="en-US" dirty="0">
                <a:solidFill>
                  <a:schemeClr val="tx1">
                    <a:lumMod val="95000"/>
                    <a:lumOff val="5000"/>
                  </a:schemeClr>
                </a:solidFill>
                <a:highlight>
                  <a:srgbClr val="FFFF00"/>
                </a:highlight>
              </a:rPr>
              <a:t>Depending on the exact features and tools that the tracker offers, the agenda for a mental fitness tracker can change. But some typical items that might be on an agenda for a mental fitness tracker are as follows:</a:t>
            </a:r>
            <a:endParaRPr lang="en-IN" dirty="0">
              <a:solidFill>
                <a:schemeClr val="tx1">
                  <a:lumMod val="95000"/>
                  <a:lumOff val="5000"/>
                </a:schemeClr>
              </a:solidFill>
              <a:highlight>
                <a:srgbClr val="FFFF00"/>
              </a:highlight>
            </a:endParaRPr>
          </a:p>
        </p:txBody>
      </p:sp>
      <p:sp>
        <p:nvSpPr>
          <p:cNvPr id="10" name="TextBox 9">
            <a:extLst>
              <a:ext uri="{FF2B5EF4-FFF2-40B4-BE49-F238E27FC236}">
                <a16:creationId xmlns:a16="http://schemas.microsoft.com/office/drawing/2014/main" id="{DAA41A29-EF61-B262-3EB9-69E16F638C4D}"/>
              </a:ext>
            </a:extLst>
          </p:cNvPr>
          <p:cNvSpPr txBox="1"/>
          <p:nvPr/>
        </p:nvSpPr>
        <p:spPr>
          <a:xfrm>
            <a:off x="124288" y="5650583"/>
            <a:ext cx="11872402" cy="646331"/>
          </a:xfrm>
          <a:prstGeom prst="rect">
            <a:avLst/>
          </a:prstGeom>
          <a:noFill/>
        </p:spPr>
        <p:txBody>
          <a:bodyPr wrap="square">
            <a:spAutoFit/>
          </a:bodyPr>
          <a:lstStyle/>
          <a:p>
            <a:pPr marL="285750" indent="-285750">
              <a:buFont typeface="Wingdings" panose="05000000000000000000" pitchFamily="2" charset="2"/>
              <a:buChar char="v"/>
            </a:pPr>
            <a:r>
              <a:rPr lang="en-US" dirty="0">
                <a:solidFill>
                  <a:schemeClr val="tx1">
                    <a:lumMod val="95000"/>
                    <a:lumOff val="5000"/>
                  </a:schemeClr>
                </a:solidFill>
              </a:rPr>
              <a:t>The goal of a mental fitness tracker is to assist users manage their mental health by giving them the tools and resources necessary for monitoring, </a:t>
            </a:r>
            <a:r>
              <a:rPr lang="en-US" dirty="0" err="1">
                <a:solidFill>
                  <a:schemeClr val="tx1">
                    <a:lumMod val="95000"/>
                    <a:lumOff val="5000"/>
                  </a:schemeClr>
                </a:solidFill>
              </a:rPr>
              <a:t>analysing</a:t>
            </a:r>
            <a:r>
              <a:rPr lang="en-US" dirty="0">
                <a:solidFill>
                  <a:schemeClr val="tx1">
                    <a:lumMod val="95000"/>
                    <a:lumOff val="5000"/>
                  </a:schemeClr>
                </a:solidFill>
              </a:rPr>
              <a:t>, and managing their mental health.</a:t>
            </a:r>
            <a:endParaRPr lang="en-IN" dirty="0">
              <a:solidFill>
                <a:schemeClr val="tx1">
                  <a:lumMod val="95000"/>
                  <a:lumOff val="5000"/>
                </a:schemeClr>
              </a:solidFill>
            </a:endParaRPr>
          </a:p>
        </p:txBody>
      </p:sp>
    </p:spTree>
    <p:extLst>
      <p:ext uri="{BB962C8B-B14F-4D97-AF65-F5344CB8AC3E}">
        <p14:creationId xmlns:p14="http://schemas.microsoft.com/office/powerpoint/2010/main" val="1896545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67014-F745-611B-C9C4-E125E7CC39D3}"/>
              </a:ext>
            </a:extLst>
          </p:cNvPr>
          <p:cNvSpPr>
            <a:spLocks noGrp="1"/>
          </p:cNvSpPr>
          <p:nvPr>
            <p:ph type="title"/>
          </p:nvPr>
        </p:nvSpPr>
        <p:spPr>
          <a:xfrm>
            <a:off x="284085" y="248576"/>
            <a:ext cx="10653204" cy="479394"/>
          </a:xfrm>
        </p:spPr>
        <p:txBody>
          <a:bodyPr>
            <a:normAutofit fontScale="90000"/>
          </a:bodyPr>
          <a:lstStyle/>
          <a:p>
            <a:r>
              <a:rPr lang="en-IN" dirty="0"/>
              <a:t>PROJECT OVEVIEW</a:t>
            </a:r>
          </a:p>
        </p:txBody>
      </p:sp>
      <p:sp>
        <p:nvSpPr>
          <p:cNvPr id="3" name="Content Placeholder 2">
            <a:extLst>
              <a:ext uri="{FF2B5EF4-FFF2-40B4-BE49-F238E27FC236}">
                <a16:creationId xmlns:a16="http://schemas.microsoft.com/office/drawing/2014/main" id="{6CB626AB-7276-C7BA-4B82-AC72E7AD93D1}"/>
              </a:ext>
            </a:extLst>
          </p:cNvPr>
          <p:cNvSpPr>
            <a:spLocks noGrp="1"/>
          </p:cNvSpPr>
          <p:nvPr>
            <p:ph idx="1"/>
          </p:nvPr>
        </p:nvSpPr>
        <p:spPr>
          <a:xfrm>
            <a:off x="168677" y="874450"/>
            <a:ext cx="11709646" cy="723531"/>
          </a:xfrm>
        </p:spPr>
        <p:txBody>
          <a:bodyPr>
            <a:normAutofit/>
          </a:bodyPr>
          <a:lstStyle/>
          <a:p>
            <a:r>
              <a:rPr lang="en-US" sz="1600" dirty="0">
                <a:solidFill>
                  <a:schemeClr val="tx1"/>
                </a:solidFill>
                <a:highlight>
                  <a:srgbClr val="FFFF00"/>
                </a:highlight>
              </a:rPr>
              <a:t>By tracking several aspects of their mental health, a user of a mental fitness tracker is able to monitor and enhance their mental well-being. The following elements would normally be included in the project overview for a tracker of mental fitness</a:t>
            </a:r>
            <a:r>
              <a:rPr lang="en-US" dirty="0">
                <a:solidFill>
                  <a:schemeClr val="tx1"/>
                </a:solidFill>
                <a:highlight>
                  <a:srgbClr val="FFFF00"/>
                </a:highlight>
              </a:rPr>
              <a:t>:</a:t>
            </a:r>
            <a:endParaRPr lang="en-IN" dirty="0">
              <a:solidFill>
                <a:schemeClr val="tx1"/>
              </a:solidFill>
              <a:highlight>
                <a:srgbClr val="FFFF00"/>
              </a:highlight>
            </a:endParaRPr>
          </a:p>
        </p:txBody>
      </p:sp>
      <p:sp>
        <p:nvSpPr>
          <p:cNvPr id="4" name="TextBox 3">
            <a:extLst>
              <a:ext uri="{FF2B5EF4-FFF2-40B4-BE49-F238E27FC236}">
                <a16:creationId xmlns:a16="http://schemas.microsoft.com/office/drawing/2014/main" id="{B99D1ED9-5165-4A7B-B5ED-3DBDDDB2CBFB}"/>
              </a:ext>
            </a:extLst>
          </p:cNvPr>
          <p:cNvSpPr txBox="1"/>
          <p:nvPr/>
        </p:nvSpPr>
        <p:spPr>
          <a:xfrm>
            <a:off x="133165" y="1655685"/>
            <a:ext cx="11925670" cy="3970318"/>
          </a:xfrm>
          <a:prstGeom prst="rect">
            <a:avLst/>
          </a:prstGeom>
          <a:noFill/>
        </p:spPr>
        <p:txBody>
          <a:bodyPr wrap="square" rtlCol="0">
            <a:spAutoFit/>
          </a:bodyPr>
          <a:lstStyle/>
          <a:p>
            <a:pPr marL="285750" indent="-285750">
              <a:buFont typeface="Wingdings" panose="05000000000000000000" pitchFamily="2" charset="2"/>
              <a:buChar char="ü"/>
            </a:pPr>
            <a:r>
              <a:rPr lang="en-US" sz="1400" dirty="0"/>
              <a:t>Goals: The goal of the mental fitness tracker for tracking and monitoring many elements of their mental health, loading mood sleep, exercise, food, medication use, and stress levels. The tracker's users can establish and monitor objectives for beg resources for managing mental health and well-being and uncover patterns and trends in their mental Seals over time. health access tools and Features. The features of the mental fitness tracker can range from data logging to data analysis goal tracking to tools and resources, </a:t>
            </a:r>
            <a:r>
              <a:rPr lang="en-US" sz="1400" dirty="0" err="1"/>
              <a:t>remindersand</a:t>
            </a:r>
            <a:r>
              <a:rPr lang="en-US" sz="1400" dirty="0"/>
              <a:t> notifications, and progress reviews to give users a tool. </a:t>
            </a:r>
          </a:p>
          <a:p>
            <a:pPr marL="285750" indent="-285750">
              <a:buFont typeface="Wingdings" panose="05000000000000000000" pitchFamily="2" charset="2"/>
              <a:buChar char="ü"/>
            </a:pPr>
            <a:r>
              <a:rPr lang="en-US" sz="1400" dirty="0"/>
              <a:t>According to the needs of the intended audience and the project's objectives, the tracker's exact features will vary.</a:t>
            </a:r>
          </a:p>
          <a:p>
            <a:pPr marL="285750" indent="-285750">
              <a:buFont typeface="Wingdings" panose="05000000000000000000" pitchFamily="2" charset="2"/>
              <a:buChar char="ü"/>
            </a:pPr>
            <a:r>
              <a:rPr lang="en-US" sz="1400" dirty="0"/>
              <a:t>Target market People of all ages who are interested in keeping tabs on and enhancing their meal health and market for the mental fitness tracker. The tracker may be particularly helpful for people who are tested as well as those who suffer from mental health issues including anxiety, depression, or bipolar disorder ng excellent mental health be.</a:t>
            </a:r>
          </a:p>
          <a:p>
            <a:pPr marL="285750" indent="-285750">
              <a:buFont typeface="Wingdings" panose="05000000000000000000" pitchFamily="2" charset="2"/>
              <a:buChar char="ü"/>
            </a:pPr>
            <a:r>
              <a:rPr lang="en-US" sz="1400" dirty="0"/>
              <a:t>Technology: A mix of technologies, such as used in the creation of mobile apps, websites, data analytics, and machine learning, will probably used to create the mental fitness tracker. Depending on the tracker's features and the project's objectives, several technologies will be employed.</a:t>
            </a:r>
          </a:p>
          <a:p>
            <a:pPr marL="285750" indent="-285750">
              <a:buFont typeface="Wingdings" panose="05000000000000000000" pitchFamily="2" charset="2"/>
              <a:buChar char="ü"/>
            </a:pPr>
            <a:r>
              <a:rPr lang="en-US" sz="1400" dirty="0"/>
              <a:t>Timing: Depending on the project's scale, the size of the development team, and the resources available, the timing for the mental fitness tracker project will vary. The project might be completed in a number of phases, each of which would concentrate on a particle set of characteristics or objectives.</a:t>
            </a:r>
          </a:p>
          <a:p>
            <a:pPr marL="285750" indent="-285750">
              <a:buFont typeface="Wingdings" panose="05000000000000000000" pitchFamily="2" charset="2"/>
              <a:buChar char="ü"/>
            </a:pPr>
            <a:r>
              <a:rPr lang="en-US" sz="1400" dirty="0"/>
              <a:t>Reminders and notifications: The tracker could send you notifications or reminders to assist you stay on track with your mental health objectives and to motivate you to enter data frequently.</a:t>
            </a:r>
          </a:p>
          <a:p>
            <a:pPr marL="285750" indent="-285750">
              <a:buFont typeface="Wingdings" panose="05000000000000000000" pitchFamily="2" charset="2"/>
              <a:buChar char="ü"/>
            </a:pPr>
            <a:r>
              <a:rPr lang="en-US" sz="1400" dirty="0"/>
              <a:t>Progress evaluation. The tracker may offer periodic progress reports or summaries to assist you in evaluating your mental health over time and identifying areas that want improvement.</a:t>
            </a:r>
            <a:endParaRPr lang="en-IN" sz="1400" dirty="0"/>
          </a:p>
        </p:txBody>
      </p:sp>
      <p:sp>
        <p:nvSpPr>
          <p:cNvPr id="5" name="TextBox 4">
            <a:extLst>
              <a:ext uri="{FF2B5EF4-FFF2-40B4-BE49-F238E27FC236}">
                <a16:creationId xmlns:a16="http://schemas.microsoft.com/office/drawing/2014/main" id="{405633BC-088F-7C52-9D9A-D68174DA194B}"/>
              </a:ext>
            </a:extLst>
          </p:cNvPr>
          <p:cNvSpPr txBox="1"/>
          <p:nvPr/>
        </p:nvSpPr>
        <p:spPr>
          <a:xfrm>
            <a:off x="168677" y="5626003"/>
            <a:ext cx="11825055" cy="584775"/>
          </a:xfrm>
          <a:prstGeom prst="rect">
            <a:avLst/>
          </a:prstGeom>
          <a:noFill/>
        </p:spPr>
        <p:txBody>
          <a:bodyPr wrap="square" rtlCol="0">
            <a:spAutoFit/>
          </a:bodyPr>
          <a:lstStyle/>
          <a:p>
            <a:r>
              <a:rPr lang="en-US" sz="1600" dirty="0"/>
              <a:t>The goal of a mental fitness tracker is to assist users manage their mental health by giving them the tools and resources necessary for monitoring, </a:t>
            </a:r>
            <a:r>
              <a:rPr lang="en-US" sz="1600" dirty="0" err="1"/>
              <a:t>analysing</a:t>
            </a:r>
            <a:r>
              <a:rPr lang="en-US" sz="1600" dirty="0"/>
              <a:t>, and managing their mental health.</a:t>
            </a:r>
            <a:endParaRPr lang="en-IN" sz="1600" dirty="0"/>
          </a:p>
        </p:txBody>
      </p:sp>
    </p:spTree>
    <p:extLst>
      <p:ext uri="{BB962C8B-B14F-4D97-AF65-F5344CB8AC3E}">
        <p14:creationId xmlns:p14="http://schemas.microsoft.com/office/powerpoint/2010/main" val="3624030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D1ECB-5867-0E4C-F680-4F97D6A964C8}"/>
              </a:ext>
            </a:extLst>
          </p:cNvPr>
          <p:cNvSpPr>
            <a:spLocks noGrp="1"/>
          </p:cNvSpPr>
          <p:nvPr>
            <p:ph type="title"/>
          </p:nvPr>
        </p:nvSpPr>
        <p:spPr>
          <a:xfrm>
            <a:off x="399495" y="358460"/>
            <a:ext cx="10298097" cy="476041"/>
          </a:xfrm>
        </p:spPr>
        <p:txBody>
          <a:bodyPr>
            <a:normAutofit fontScale="90000"/>
          </a:bodyPr>
          <a:lstStyle/>
          <a:p>
            <a:r>
              <a:rPr lang="en-US" dirty="0"/>
              <a:t>Who Are The End Users Of This Project?</a:t>
            </a:r>
            <a:endParaRPr lang="en-IN" dirty="0"/>
          </a:p>
        </p:txBody>
      </p:sp>
      <p:sp>
        <p:nvSpPr>
          <p:cNvPr id="3" name="Content Placeholder 2">
            <a:extLst>
              <a:ext uri="{FF2B5EF4-FFF2-40B4-BE49-F238E27FC236}">
                <a16:creationId xmlns:a16="http://schemas.microsoft.com/office/drawing/2014/main" id="{4A311D3B-BDEC-9FF5-50D3-C8A36DA10AF0}"/>
              </a:ext>
            </a:extLst>
          </p:cNvPr>
          <p:cNvSpPr>
            <a:spLocks noGrp="1"/>
          </p:cNvSpPr>
          <p:nvPr>
            <p:ph idx="1"/>
          </p:nvPr>
        </p:nvSpPr>
        <p:spPr>
          <a:xfrm>
            <a:off x="461639" y="1074198"/>
            <a:ext cx="10599938" cy="4438835"/>
          </a:xfrm>
        </p:spPr>
        <p:txBody>
          <a:bodyPr>
            <a:normAutofit fontScale="85000" lnSpcReduction="20000"/>
          </a:bodyPr>
          <a:lstStyle/>
          <a:p>
            <a:r>
              <a:rPr lang="en-US" dirty="0"/>
              <a:t>People of all ages who want to improve their mental health and well-being might be the final consumers of a mental fitness tracker. People who have been diagnosed with mental health issues like depression, anxiety, bipolar disorder, or post-traumatic stress disorder (PTSD), as well as those who are motivated to preserve excellent mental health, can fall under this category. </a:t>
            </a:r>
          </a:p>
          <a:p>
            <a:r>
              <a:rPr lang="en-US" dirty="0"/>
              <a:t>A mental fitness tracker may be advantageous for the following particular groups of people : People who are struggling with mental illness A mental fitness tracker can be used by people who have been disposed with mental health disorders to keep tabs on their symptoms, pinpoint the causes of those symptoms, and create coping mechanisms to deal with those symptoms.</a:t>
            </a:r>
          </a:p>
          <a:p>
            <a:r>
              <a:rPr lang="en-US" dirty="0"/>
              <a:t>Athletes and fitness devotees: Athletes and fitness devotees can use a mental fitness tracker to track their levels of physical activity, observe their sleep patterns, and establish objectives for enhancing their general well-being Students and professionals: By keeping track of their mood, sleep, and exercise routines, students and professionals can reduce stress and increase productivity.</a:t>
            </a:r>
          </a:p>
          <a:p>
            <a:r>
              <a:rPr lang="en-US" dirty="0"/>
              <a:t>Carers and professionals in mental health Carers and professionals in mental health can use a mental fitness tracker to monitor the mental health of their patients or clients and offer tailored assistance and interventions as necessary.</a:t>
            </a:r>
          </a:p>
          <a:p>
            <a:r>
              <a:rPr lang="en-US" dirty="0"/>
              <a:t>In general, a mental fitness tracker can be used by anyone who wants to monitor and enhance their mental health and well-being, regardless of age or background.</a:t>
            </a:r>
            <a:endParaRPr lang="en-IN" dirty="0"/>
          </a:p>
        </p:txBody>
      </p:sp>
    </p:spTree>
    <p:extLst>
      <p:ext uri="{BB962C8B-B14F-4D97-AF65-F5344CB8AC3E}">
        <p14:creationId xmlns:p14="http://schemas.microsoft.com/office/powerpoint/2010/main" val="399640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FA54F-6D46-4E8D-812E-CEACF5B3ED17}"/>
              </a:ext>
            </a:extLst>
          </p:cNvPr>
          <p:cNvSpPr>
            <a:spLocks noGrp="1"/>
          </p:cNvSpPr>
          <p:nvPr>
            <p:ph type="title"/>
          </p:nvPr>
        </p:nvSpPr>
        <p:spPr>
          <a:xfrm>
            <a:off x="234518" y="251928"/>
            <a:ext cx="10729404" cy="538185"/>
          </a:xfrm>
        </p:spPr>
        <p:txBody>
          <a:bodyPr>
            <a:normAutofit fontScale="90000"/>
          </a:bodyPr>
          <a:lstStyle/>
          <a:p>
            <a:r>
              <a:rPr lang="en-US" dirty="0"/>
              <a:t>YOUR SOLUTION AND ITS VALUE PROPOSITION</a:t>
            </a:r>
            <a:endParaRPr lang="en-IN" dirty="0"/>
          </a:p>
        </p:txBody>
      </p:sp>
      <p:sp>
        <p:nvSpPr>
          <p:cNvPr id="3" name="Content Placeholder 2">
            <a:extLst>
              <a:ext uri="{FF2B5EF4-FFF2-40B4-BE49-F238E27FC236}">
                <a16:creationId xmlns:a16="http://schemas.microsoft.com/office/drawing/2014/main" id="{FF9FD70D-64FD-73C2-A402-C71832DEF2C1}"/>
              </a:ext>
            </a:extLst>
          </p:cNvPr>
          <p:cNvSpPr>
            <a:spLocks noGrp="1"/>
          </p:cNvSpPr>
          <p:nvPr>
            <p:ph idx="1"/>
          </p:nvPr>
        </p:nvSpPr>
        <p:spPr>
          <a:xfrm>
            <a:off x="234518" y="790113"/>
            <a:ext cx="11705947" cy="5308846"/>
          </a:xfrm>
        </p:spPr>
        <p:txBody>
          <a:bodyPr>
            <a:normAutofit fontScale="85000" lnSpcReduction="10000"/>
          </a:bodyPr>
          <a:lstStyle/>
          <a:p>
            <a:r>
              <a:rPr lang="en-US" dirty="0"/>
              <a:t>A mental fitness tracker can help users uncover patterns and trends in their mental health over time by monitoring several components of all like mood, sleep, exercise, and stress levels. </a:t>
            </a:r>
          </a:p>
          <a:p>
            <a:r>
              <a:rPr lang="en-US" dirty="0"/>
              <a:t>After learning this information, one can adjust their lifestyle for the better and create coping mechas to deal with </a:t>
            </a:r>
            <a:r>
              <a:rPr lang="en-US" dirty="0" err="1"/>
              <a:t>stre</a:t>
            </a:r>
            <a:r>
              <a:rPr lang="en-US" dirty="0"/>
              <a:t>, </a:t>
            </a:r>
            <a:r>
              <a:rPr lang="en-US" dirty="0" err="1"/>
              <a:t>axity</a:t>
            </a:r>
            <a:r>
              <a:rPr lang="en-US" dirty="0"/>
              <a:t>, and other mental health issues.</a:t>
            </a:r>
          </a:p>
          <a:p>
            <a:pPr marL="285750" indent="-285750">
              <a:buFont typeface="Wingdings" panose="05000000000000000000" pitchFamily="2" charset="2"/>
              <a:buChar char="§"/>
            </a:pPr>
            <a:r>
              <a:rPr lang="en-US" dirty="0" err="1"/>
              <a:t>Personalised</a:t>
            </a:r>
            <a:r>
              <a:rPr lang="en-US" dirty="0"/>
              <a:t> insights and recommendations: Based on the information users enter into the tracker, a mental fitness tracker can offer </a:t>
            </a:r>
            <a:r>
              <a:rPr lang="en-US" dirty="0" err="1"/>
              <a:t>personalised</a:t>
            </a:r>
            <a:r>
              <a:rPr lang="en-US" dirty="0"/>
              <a:t> and suggestions, For instance, if a user's mood is typically low in the morning, the tracker can advise them to try getting more sleep or starting an spirits in the morning to lift their.</a:t>
            </a:r>
          </a:p>
          <a:p>
            <a:pPr marL="285750" indent="-285750">
              <a:buFont typeface="Wingdings" panose="05000000000000000000" pitchFamily="2" charset="2"/>
              <a:buChar char="§"/>
            </a:pPr>
            <a:r>
              <a:rPr lang="en-US" dirty="0"/>
              <a:t> Defining and monitoring objectives: A mental fitness tracker can assist users in defining and monitoring goals for bettering thermal beach as increasing exercise or engaging in mindfulness exercises. Users can maintain motivation and make modifications as necessary to attain their intended outcomes by tracking </a:t>
            </a:r>
            <a:r>
              <a:rPr lang="en-US" dirty="0" err="1"/>
              <a:t>progms</a:t>
            </a:r>
            <a:r>
              <a:rPr lang="en-US" dirty="0"/>
              <a:t> towards these targets.</a:t>
            </a:r>
          </a:p>
          <a:p>
            <a:pPr marL="285750" indent="-285750">
              <a:buFont typeface="Wingdings" panose="05000000000000000000" pitchFamily="2" charset="2"/>
              <a:buChar char="§"/>
            </a:pPr>
            <a:r>
              <a:rPr lang="en-US" dirty="0"/>
              <a:t>Access to mental health resources: A lot of mental fitness trackers give users access to a range of mental health tools, </a:t>
            </a:r>
            <a:r>
              <a:rPr lang="en-US" dirty="0" err="1"/>
              <a:t>mncluding</a:t>
            </a:r>
            <a:r>
              <a:rPr lang="en-US" dirty="0"/>
              <a:t> guided meditation CBT exes, and stress reduction methods. These tools can aid users in creating good coping mechanisms and enhancing their general mental health.</a:t>
            </a:r>
          </a:p>
          <a:p>
            <a:pPr marL="285750" indent="-285750">
              <a:buFont typeface="Wingdings" panose="05000000000000000000" pitchFamily="2" charset="2"/>
              <a:buChar char="§"/>
            </a:pPr>
            <a:r>
              <a:rPr lang="en-US" dirty="0"/>
              <a:t>Convenience and simplicity: A mental fitness tracker may be a simple and straightforward tool for keeping tabs on mental wellness Users can submit information about their mental health into a straightforward mobile app or web-based platform and instantly obtain </a:t>
            </a:r>
            <a:r>
              <a:rPr lang="en-US" dirty="0" err="1"/>
              <a:t>personalised</a:t>
            </a:r>
            <a:r>
              <a:rPr lang="en-US" dirty="0"/>
              <a:t> insights and recommendations.</a:t>
            </a:r>
          </a:p>
          <a:p>
            <a:r>
              <a:rPr lang="en-US" dirty="0"/>
              <a:t>A mental fitness tracker can, in general, provide its users with a variety of advantages, such as enhanced mental health, tailored insights and goal-setting and tracking, access to mental health resources, convenience, and ease of use. recommendations,</a:t>
            </a:r>
            <a:endParaRPr lang="en-IN" dirty="0"/>
          </a:p>
        </p:txBody>
      </p:sp>
    </p:spTree>
    <p:extLst>
      <p:ext uri="{BB962C8B-B14F-4D97-AF65-F5344CB8AC3E}">
        <p14:creationId xmlns:p14="http://schemas.microsoft.com/office/powerpoint/2010/main" val="2704610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84B30-F1E8-0B3A-1B31-76917B34E396}"/>
              </a:ext>
            </a:extLst>
          </p:cNvPr>
          <p:cNvSpPr>
            <a:spLocks noGrp="1"/>
          </p:cNvSpPr>
          <p:nvPr>
            <p:ph type="title"/>
          </p:nvPr>
        </p:nvSpPr>
        <p:spPr>
          <a:xfrm>
            <a:off x="79900" y="106532"/>
            <a:ext cx="11940465" cy="639192"/>
          </a:xfrm>
        </p:spPr>
        <p:txBody>
          <a:bodyPr>
            <a:normAutofit/>
          </a:bodyPr>
          <a:lstStyle/>
          <a:p>
            <a:r>
              <a:rPr lang="en-US" sz="3200" dirty="0"/>
              <a:t>How Did You Customize The Project And Make It Your Own</a:t>
            </a:r>
            <a:endParaRPr lang="en-IN" sz="3200" dirty="0"/>
          </a:p>
        </p:txBody>
      </p:sp>
      <p:sp>
        <p:nvSpPr>
          <p:cNvPr id="3" name="Content Placeholder 2">
            <a:extLst>
              <a:ext uri="{FF2B5EF4-FFF2-40B4-BE49-F238E27FC236}">
                <a16:creationId xmlns:a16="http://schemas.microsoft.com/office/drawing/2014/main" id="{DD2D9DA7-AA39-C82C-DF4D-D04298B7C271}"/>
              </a:ext>
            </a:extLst>
          </p:cNvPr>
          <p:cNvSpPr>
            <a:spLocks noGrp="1"/>
          </p:cNvSpPr>
          <p:nvPr>
            <p:ph idx="1"/>
          </p:nvPr>
        </p:nvSpPr>
        <p:spPr>
          <a:xfrm>
            <a:off x="150920" y="745724"/>
            <a:ext cx="11683014" cy="4891595"/>
          </a:xfrm>
        </p:spPr>
        <p:txBody>
          <a:bodyPr>
            <a:normAutofit fontScale="92500"/>
          </a:bodyPr>
          <a:lstStyle/>
          <a:p>
            <a:r>
              <a:rPr lang="en-US" dirty="0"/>
              <a:t>Here are some points on how one could customize the mental fitness tracker.</a:t>
            </a:r>
          </a:p>
          <a:p>
            <a:r>
              <a:rPr lang="en-US" dirty="0"/>
              <a:t>1. User Interface and Design: Customize the user interface to make it visually appealing. intuitive, and user-friendly. Consider different color schemes, layouts, and interactive elements to create a pleasant and engaging experience.</a:t>
            </a:r>
          </a:p>
          <a:p>
            <a:r>
              <a:rPr lang="en-US" dirty="0"/>
              <a:t>2. Goal Setting and Tracking: Allow users to set personalized mental fitness goals, such as daily mindfulness practice, weekly stress reduction targets, or monthly cognitive training objectives. Implement tracking mechanisms that display progress over time, motivating users to stay on track.</a:t>
            </a:r>
          </a:p>
          <a:p>
            <a:r>
              <a:rPr lang="en-US" dirty="0"/>
              <a:t>3. Activity Selection: Offer a wide range of mental fitness activities to suit different preferences and needs. This could include mindfulness exercises, meditation sessions, cognitive puzzles, journaling prompts, or even mood tracking features.</a:t>
            </a:r>
          </a:p>
          <a:p>
            <a:r>
              <a:rPr lang="en-US" dirty="0"/>
              <a:t>4. Personalized Recommendations: Utilize machine learning algorithms to analyze user activity and preferences, then provide tailored recommendations for mental fitness exercises that are likely to resonate with each individual user.</a:t>
            </a:r>
          </a:p>
          <a:p>
            <a:r>
              <a:rPr lang="en-US" dirty="0"/>
              <a:t>5. Reminder System: Include a customizable reminder system to prompt users to engage with mental fitness activities regularly. Users should be able to set their own schedule for receiving reminders via push notifications or emails.</a:t>
            </a:r>
            <a:endParaRPr lang="en-IN" dirty="0"/>
          </a:p>
        </p:txBody>
      </p:sp>
    </p:spTree>
    <p:extLst>
      <p:ext uri="{BB962C8B-B14F-4D97-AF65-F5344CB8AC3E}">
        <p14:creationId xmlns:p14="http://schemas.microsoft.com/office/powerpoint/2010/main" val="3883039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1BC91-9FD2-50A6-993A-8C33D1EE9D44}"/>
              </a:ext>
            </a:extLst>
          </p:cNvPr>
          <p:cNvSpPr>
            <a:spLocks noGrp="1"/>
          </p:cNvSpPr>
          <p:nvPr>
            <p:ph type="title"/>
          </p:nvPr>
        </p:nvSpPr>
        <p:spPr>
          <a:xfrm>
            <a:off x="153881" y="133165"/>
            <a:ext cx="7152441" cy="488272"/>
          </a:xfrm>
        </p:spPr>
        <p:txBody>
          <a:bodyPr>
            <a:normAutofit fontScale="90000"/>
          </a:bodyPr>
          <a:lstStyle/>
          <a:p>
            <a:r>
              <a:rPr lang="en-IN" dirty="0"/>
              <a:t>Modelling</a:t>
            </a:r>
          </a:p>
        </p:txBody>
      </p:sp>
      <p:sp>
        <p:nvSpPr>
          <p:cNvPr id="3" name="Content Placeholder 2">
            <a:extLst>
              <a:ext uri="{FF2B5EF4-FFF2-40B4-BE49-F238E27FC236}">
                <a16:creationId xmlns:a16="http://schemas.microsoft.com/office/drawing/2014/main" id="{7C355E0C-F5C6-3F5E-3939-676E226F8345}"/>
              </a:ext>
            </a:extLst>
          </p:cNvPr>
          <p:cNvSpPr>
            <a:spLocks noGrp="1"/>
          </p:cNvSpPr>
          <p:nvPr>
            <p:ph idx="1"/>
          </p:nvPr>
        </p:nvSpPr>
        <p:spPr>
          <a:xfrm>
            <a:off x="0" y="621437"/>
            <a:ext cx="12191999" cy="6103398"/>
          </a:xfrm>
        </p:spPr>
        <p:txBody>
          <a:bodyPr>
            <a:normAutofit fontScale="62500" lnSpcReduction="20000"/>
          </a:bodyPr>
          <a:lstStyle/>
          <a:p>
            <a:r>
              <a:rPr lang="en-US" dirty="0"/>
              <a:t>Designing a mental fitness tracker project involves various aspects to consider. Below are some essential points so keep in mind during the modelling phase:</a:t>
            </a:r>
          </a:p>
          <a:p>
            <a:r>
              <a:rPr lang="en-US" dirty="0"/>
              <a:t>1. User Interface and Experience (UI/UX): Focus on creating an intuitive and user-friendly interface. Ensure than the design comic and appealing of all ages backgrounds.</a:t>
            </a:r>
          </a:p>
          <a:p>
            <a:r>
              <a:rPr lang="en-US" dirty="0"/>
              <a:t>2. Features and Functionality: Define the core features of the mental fitness tracker, such as mood tracking, stress level string, meditation </a:t>
            </a:r>
            <a:r>
              <a:rPr lang="en-US" dirty="0" err="1"/>
              <a:t>gades</a:t>
            </a:r>
            <a:r>
              <a:rPr lang="en-US" dirty="0"/>
              <a:t>, </a:t>
            </a:r>
            <a:r>
              <a:rPr lang="en-US" dirty="0" err="1"/>
              <a:t>galing</a:t>
            </a:r>
            <a:endParaRPr lang="en-US" dirty="0"/>
          </a:p>
          <a:p>
            <a:r>
              <a:rPr lang="en-US" dirty="0"/>
              <a:t>3. Data Collection and Privacy: Determine the data points to be collected, such as mood ratings, activities, and habits. Address user </a:t>
            </a:r>
            <a:r>
              <a:rPr lang="en-US" dirty="0" err="1"/>
              <a:t>pracy</a:t>
            </a:r>
            <a:r>
              <a:rPr lang="en-US" dirty="0"/>
              <a:t> cons comply with data </a:t>
            </a:r>
            <a:r>
              <a:rPr lang="en-US" dirty="0" err="1"/>
              <a:t>petici</a:t>
            </a:r>
            <a:r>
              <a:rPr lang="en-US" dirty="0"/>
              <a:t> regulations</a:t>
            </a:r>
          </a:p>
          <a:p>
            <a:r>
              <a:rPr lang="en-US" dirty="0"/>
              <a:t>4. Machine Learning Integration: Explore incorporating machine learning algorithms to provide personalized insights and </a:t>
            </a:r>
            <a:r>
              <a:rPr lang="en-US" dirty="0" err="1"/>
              <a:t>recomendations</a:t>
            </a:r>
            <a:r>
              <a:rPr lang="en-US" dirty="0"/>
              <a:t> bed on</a:t>
            </a:r>
          </a:p>
          <a:p>
            <a:r>
              <a:rPr lang="en-US" dirty="0"/>
              <a:t>5. Goal Setting and Reminders: Allow users to set mental health goals and receive reminders to practice mindfulness exercises or </a:t>
            </a:r>
            <a:r>
              <a:rPr lang="en-US" dirty="0" err="1"/>
              <a:t>eping</a:t>
            </a:r>
            <a:r>
              <a:rPr lang="en-US" dirty="0"/>
              <a:t> actress</a:t>
            </a:r>
          </a:p>
          <a:p>
            <a:r>
              <a:rPr lang="en-US" dirty="0"/>
              <a:t>6. Notification System: Implement an optional notification system that alerts users of their mental fitness progress and encourages consistent age</a:t>
            </a:r>
          </a:p>
          <a:p>
            <a:r>
              <a:rPr lang="en-US" dirty="0"/>
              <a:t>7. Social Interaction: Consider adding social features, like support groups or the option to share achievements, to create a sense of community </a:t>
            </a:r>
            <a:r>
              <a:rPr lang="en-US" dirty="0" err="1"/>
              <a:t>andbon</a:t>
            </a:r>
            <a:r>
              <a:rPr lang="en-US" dirty="0"/>
              <a:t> among users</a:t>
            </a:r>
          </a:p>
          <a:p>
            <a:r>
              <a:rPr lang="en-US" dirty="0"/>
              <a:t>8. Data Visualization: Create clear and visually appealing graphs or charts to help users understand their mental fitness trends over time</a:t>
            </a:r>
          </a:p>
          <a:p>
            <a:r>
              <a:rPr lang="en-US" dirty="0"/>
              <a:t> 9. Third-party Integration: Explore integrating with other health apps or wearable devices to gather more comprehensive data, like sleep patterns or </a:t>
            </a:r>
            <a:r>
              <a:rPr lang="en-US" dirty="0" err="1"/>
              <a:t>playcal</a:t>
            </a:r>
            <a:r>
              <a:rPr lang="en-US" dirty="0"/>
              <a:t> activity</a:t>
            </a:r>
          </a:p>
          <a:p>
            <a:r>
              <a:rPr lang="en-US" dirty="0"/>
              <a:t>10. Gamification Elements: Introduce gamification aspects like rewards, badges, or challenges to make the app engaging and motivate users to </a:t>
            </a:r>
            <a:r>
              <a:rPr lang="en-US" dirty="0" err="1"/>
              <a:t>contingit</a:t>
            </a:r>
            <a:endParaRPr lang="en-US" dirty="0"/>
          </a:p>
          <a:p>
            <a:r>
              <a:rPr lang="en-US" dirty="0"/>
              <a:t>11. Testing and Feedback: Conduct extensive usability testing and gather user feedback to refine the app and make necessary improvements</a:t>
            </a:r>
          </a:p>
          <a:p>
            <a:r>
              <a:rPr lang="en-US" dirty="0"/>
              <a:t>12. Accessibility: Ensure the app is accessible to users with disabilities, such as providing text-to-speech features or accommodating colorblind </a:t>
            </a:r>
            <a:r>
              <a:rPr lang="en-US" dirty="0" err="1"/>
              <a:t>indus</a:t>
            </a:r>
            <a:r>
              <a:rPr lang="en-US" dirty="0"/>
              <a:t> </a:t>
            </a:r>
          </a:p>
          <a:p>
            <a:r>
              <a:rPr lang="en-US" dirty="0"/>
              <a:t>13. Scalability and Performance: Design the application architecture to handle a potentially large user base and ensure smooth </a:t>
            </a:r>
            <a:r>
              <a:rPr lang="en-US" dirty="0" err="1"/>
              <a:t>performace</a:t>
            </a:r>
            <a:r>
              <a:rPr lang="en-US" dirty="0"/>
              <a:t> under </a:t>
            </a:r>
            <a:r>
              <a:rPr lang="en-US" dirty="0" err="1"/>
              <a:t>hecy</a:t>
            </a:r>
            <a:r>
              <a:rPr lang="en-US" dirty="0"/>
              <a:t> age</a:t>
            </a:r>
          </a:p>
          <a:p>
            <a:r>
              <a:rPr lang="en-US" dirty="0"/>
              <a:t>14. Security: Implement robust security measures to protect user data and prevent unauthorized access or data breaches</a:t>
            </a:r>
          </a:p>
          <a:p>
            <a:r>
              <a:rPr lang="en-US" dirty="0"/>
              <a:t>15. Marketing and Monetization: Develop a clear marketing strategy and decide on the app's monetization model such as in-app purchases, subscription pins, or advertent</a:t>
            </a:r>
          </a:p>
          <a:p>
            <a:r>
              <a:rPr lang="en-US" dirty="0"/>
              <a:t>16. Continuous Improvement: Plan for regular updates and enhancements to keep the app relevant and competitive in the mental </a:t>
            </a:r>
            <a:r>
              <a:rPr lang="en-US" dirty="0" err="1"/>
              <a:t>finess</a:t>
            </a:r>
            <a:r>
              <a:rPr lang="en-US" dirty="0"/>
              <a:t> market.</a:t>
            </a:r>
            <a:endParaRPr lang="en-IN" dirty="0"/>
          </a:p>
        </p:txBody>
      </p:sp>
    </p:spTree>
    <p:extLst>
      <p:ext uri="{BB962C8B-B14F-4D97-AF65-F5344CB8AC3E}">
        <p14:creationId xmlns:p14="http://schemas.microsoft.com/office/powerpoint/2010/main" val="2229725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5AA77-1414-F05E-569B-1B901BFD1B61}"/>
              </a:ext>
            </a:extLst>
          </p:cNvPr>
          <p:cNvSpPr>
            <a:spLocks noGrp="1"/>
          </p:cNvSpPr>
          <p:nvPr>
            <p:ph type="title"/>
          </p:nvPr>
        </p:nvSpPr>
        <p:spPr>
          <a:xfrm>
            <a:off x="443883" y="346230"/>
            <a:ext cx="8131945" cy="816746"/>
          </a:xfrm>
        </p:spPr>
        <p:txBody>
          <a:bodyPr/>
          <a:lstStyle/>
          <a:p>
            <a:r>
              <a:rPr lang="en-US" dirty="0"/>
              <a:t>Results</a:t>
            </a:r>
            <a:endParaRPr lang="en-IN" dirty="0"/>
          </a:p>
        </p:txBody>
      </p:sp>
      <p:pic>
        <p:nvPicPr>
          <p:cNvPr id="5" name="Content Placeholder 4" descr="A screenshot of a computer program&#10;&#10;Description automatically generated">
            <a:extLst>
              <a:ext uri="{FF2B5EF4-FFF2-40B4-BE49-F238E27FC236}">
                <a16:creationId xmlns:a16="http://schemas.microsoft.com/office/drawing/2014/main" id="{9E94CD46-721C-84F3-C6CF-6D8DD9FC438E}"/>
              </a:ext>
            </a:extLst>
          </p:cNvPr>
          <p:cNvPicPr>
            <a:picLocks noGrp="1" noChangeAspect="1"/>
          </p:cNvPicPr>
          <p:nvPr>
            <p:ph idx="1"/>
          </p:nvPr>
        </p:nvPicPr>
        <p:blipFill>
          <a:blip r:embed="rId2"/>
          <a:stretch>
            <a:fillRect/>
          </a:stretch>
        </p:blipFill>
        <p:spPr>
          <a:xfrm>
            <a:off x="2309276" y="1163638"/>
            <a:ext cx="7584560" cy="5037137"/>
          </a:xfrm>
        </p:spPr>
      </p:pic>
    </p:spTree>
    <p:extLst>
      <p:ext uri="{BB962C8B-B14F-4D97-AF65-F5344CB8AC3E}">
        <p14:creationId xmlns:p14="http://schemas.microsoft.com/office/powerpoint/2010/main" val="3445488059"/>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2D3C50"/>
      </a:dk2>
      <a:lt2>
        <a:srgbClr val="CBD1D1"/>
      </a:lt2>
      <a:accent1>
        <a:srgbClr val="46A0D8"/>
      </a:accent1>
      <a:accent2>
        <a:srgbClr val="CC5B27"/>
      </a:accent2>
      <a:accent3>
        <a:srgbClr val="33AC55"/>
      </a:accent3>
      <a:accent4>
        <a:srgbClr val="EE9F20"/>
      </a:accent4>
      <a:accent5>
        <a:srgbClr val="824D9D"/>
      </a:accent5>
      <a:accent6>
        <a:srgbClr val="3ABA99"/>
      </a:accent6>
      <a:hlink>
        <a:srgbClr val="0563C1"/>
      </a:hlink>
      <a:folHlink>
        <a:srgbClr val="954F72"/>
      </a:folHlink>
    </a:clrScheme>
    <a:fontScheme name="Custom 2">
      <a:majorFont>
        <a:latin typeface="Century Gothic"/>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6401942_win32_v2" id="{BFDBA5BB-00C2-4FD6-BF44-6F34C81AFAE6}" vid="{710E1C20-E799-41A9-B32B-772BA18F69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0488788-02F3-4614-A0E2-F208657CDF06}">
  <ds:schemaRefs>
    <ds:schemaRef ds:uri="http://schemas.microsoft.com/sharepoint/v3/contenttype/forms"/>
  </ds:schemaRefs>
</ds:datastoreItem>
</file>

<file path=customXml/itemProps2.xml><?xml version="1.0" encoding="utf-8"?>
<ds:datastoreItem xmlns:ds="http://schemas.openxmlformats.org/officeDocument/2006/customXml" ds:itemID="{A344A853-FA74-45B4-AE5F-B3796F4BB94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304D194-9020-4D77-BCEE-37803F7241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Healthy Habit Tracker</Template>
  <TotalTime>168</TotalTime>
  <Words>2276</Words>
  <Application>Microsoft Office PowerPoint</Application>
  <PresentationFormat>Widescreen</PresentationFormat>
  <Paragraphs>80</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Segoe UI</vt:lpstr>
      <vt:lpstr>Wingdings</vt:lpstr>
      <vt:lpstr>Office Theme</vt:lpstr>
      <vt:lpstr>Student Details</vt:lpstr>
      <vt:lpstr>Mental Health Fitness Tracker</vt:lpstr>
      <vt:lpstr>Agenda Of Mental Fitness Tracker</vt:lpstr>
      <vt:lpstr>PROJECT OVEVIEW</vt:lpstr>
      <vt:lpstr>Who Are The End Users Of This Project?</vt:lpstr>
      <vt:lpstr>YOUR SOLUTION AND ITS VALUE PROPOSITION</vt:lpstr>
      <vt:lpstr>How Did You Customize The Project And Make It Your Own</vt:lpstr>
      <vt:lpstr>Modelling</vt:lpstr>
      <vt:lpstr>Results</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Details</dc:title>
  <dc:creator>26107 GORE SAINATH BALASAHEB</dc:creator>
  <cp:lastModifiedBy>T26029 SHARMA AVINASH SHASHI</cp:lastModifiedBy>
  <cp:revision>3</cp:revision>
  <dcterms:created xsi:type="dcterms:W3CDTF">2023-07-22T16:52:06Z</dcterms:created>
  <dcterms:modified xsi:type="dcterms:W3CDTF">2023-07-24T12:16:21Z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