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Open Sauce" charset="1" panose="00000500000000000000"/>
      <p:regular r:id="rId11"/>
    </p:embeddedFont>
    <p:embeddedFont>
      <p:font typeface="Open Sauce Bold" charset="1" panose="00000800000000000000"/>
      <p:regular r:id="rId12"/>
    </p:embeddedFont>
    <p:embeddedFont>
      <p:font typeface="Open Sauce Italics" charset="1" panose="00000500000000000000"/>
      <p:regular r:id="rId13"/>
    </p:embeddedFont>
    <p:embeddedFont>
      <p:font typeface="Open Sauce Bold Italics" charset="1" panose="00000800000000000000"/>
      <p:regular r:id="rId14"/>
    </p:embeddedFont>
    <p:embeddedFont>
      <p:font typeface="Open Sauce Light" charset="1" panose="00000400000000000000"/>
      <p:regular r:id="rId15"/>
    </p:embeddedFont>
    <p:embeddedFont>
      <p:font typeface="Open Sauce Light Italics" charset="1" panose="00000400000000000000"/>
      <p:regular r:id="rId16"/>
    </p:embeddedFont>
    <p:embeddedFont>
      <p:font typeface="Open Sauce Medium" charset="1" panose="00000600000000000000"/>
      <p:regular r:id="rId17"/>
    </p:embeddedFont>
    <p:embeddedFont>
      <p:font typeface="Open Sauce Medium Italics" charset="1" panose="00000600000000000000"/>
      <p:regular r:id="rId18"/>
    </p:embeddedFont>
    <p:embeddedFont>
      <p:font typeface="Open Sauce Semi-Bold" charset="1" panose="00000700000000000000"/>
      <p:regular r:id="rId19"/>
    </p:embeddedFont>
    <p:embeddedFont>
      <p:font typeface="Open Sauce Semi-Bold Italics" charset="1" panose="00000700000000000000"/>
      <p:regular r:id="rId20"/>
    </p:embeddedFont>
    <p:embeddedFont>
      <p:font typeface="Open Sauce Heavy" charset="1" panose="00000A00000000000000"/>
      <p:regular r:id="rId21"/>
    </p:embeddedFont>
    <p:embeddedFont>
      <p:font typeface="Open Sauce Heavy Italics" charset="1" panose="00000A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4088710"/>
            <a:ext cx="10479403" cy="2270114"/>
            <a:chOff x="0" y="0"/>
            <a:chExt cx="2023743" cy="438396"/>
          </a:xfrm>
        </p:grpSpPr>
        <p:sp>
          <p:nvSpPr>
            <p:cNvPr name="Freeform 6" id="6"/>
            <p:cNvSpPr/>
            <p:nvPr/>
          </p:nvSpPr>
          <p:spPr>
            <a:xfrm flipH="false" flipV="false" rot="0">
              <a:off x="0" y="0"/>
              <a:ext cx="2023743" cy="438396"/>
            </a:xfrm>
            <a:custGeom>
              <a:avLst/>
              <a:gdLst/>
              <a:ahLst/>
              <a:cxnLst/>
              <a:rect r="r" b="b" t="t" l="l"/>
              <a:pathLst>
                <a:path h="438396" w="2023743">
                  <a:moveTo>
                    <a:pt x="0" y="0"/>
                  </a:moveTo>
                  <a:lnTo>
                    <a:pt x="2023743" y="0"/>
                  </a:lnTo>
                  <a:lnTo>
                    <a:pt x="2023743" y="438396"/>
                  </a:lnTo>
                  <a:lnTo>
                    <a:pt x="0" y="438396"/>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023743" cy="457446"/>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5210540" y="4344688"/>
            <a:ext cx="7866920" cy="1502374"/>
          </a:xfrm>
          <a:prstGeom prst="rect">
            <a:avLst/>
          </a:prstGeom>
        </p:spPr>
        <p:txBody>
          <a:bodyPr anchor="t" rtlCol="false" tIns="0" lIns="0" bIns="0" rIns="0">
            <a:spAutoFit/>
          </a:bodyPr>
          <a:lstStyle/>
          <a:p>
            <a:pPr algn="ctr">
              <a:lnSpc>
                <a:spcPts val="12048"/>
              </a:lnSpc>
              <a:spcBef>
                <a:spcPct val="0"/>
              </a:spcBef>
            </a:pPr>
            <a:r>
              <a:rPr lang="en-US" sz="9268">
                <a:solidFill>
                  <a:srgbClr val="231F20"/>
                </a:solidFill>
                <a:latin typeface="Open Sauce"/>
              </a:rPr>
              <a:t>Recipe realm </a:t>
            </a:r>
          </a:p>
        </p:txBody>
      </p:sp>
      <p:sp>
        <p:nvSpPr>
          <p:cNvPr name="TextBox 9" id="9"/>
          <p:cNvSpPr txBox="true"/>
          <p:nvPr/>
        </p:nvSpPr>
        <p:spPr>
          <a:xfrm rot="0">
            <a:off x="7197715" y="7180361"/>
            <a:ext cx="4556667" cy="1607424"/>
          </a:xfrm>
          <a:prstGeom prst="rect">
            <a:avLst/>
          </a:prstGeom>
        </p:spPr>
        <p:txBody>
          <a:bodyPr anchor="t" rtlCol="false" tIns="0" lIns="0" bIns="0" rIns="0">
            <a:spAutoFit/>
          </a:bodyPr>
          <a:lstStyle/>
          <a:p>
            <a:pPr algn="ctr">
              <a:lnSpc>
                <a:spcPts val="4242"/>
              </a:lnSpc>
            </a:pPr>
            <a:r>
              <a:rPr lang="en-US" sz="3263">
                <a:solidFill>
                  <a:srgbClr val="231F20"/>
                </a:solidFill>
                <a:latin typeface="Open Sauce"/>
              </a:rPr>
              <a:t>Amogh Dewanpelli(26)</a:t>
            </a:r>
          </a:p>
          <a:p>
            <a:pPr algn="ctr">
              <a:lnSpc>
                <a:spcPts val="4242"/>
              </a:lnSpc>
            </a:pPr>
            <a:r>
              <a:rPr lang="en-US" sz="3263">
                <a:solidFill>
                  <a:srgbClr val="231F20"/>
                </a:solidFill>
                <a:latin typeface="Open Sauce"/>
              </a:rPr>
              <a:t> Omkar Jadhav(43) </a:t>
            </a:r>
          </a:p>
          <a:p>
            <a:pPr algn="ctr">
              <a:lnSpc>
                <a:spcPts val="4242"/>
              </a:lnSpc>
              <a:spcBef>
                <a:spcPct val="0"/>
              </a:spcBef>
            </a:pPr>
            <a:r>
              <a:rPr lang="en-US" sz="3263">
                <a:solidFill>
                  <a:srgbClr val="231F20"/>
                </a:solidFill>
                <a:latin typeface="Open Sauce"/>
              </a:rPr>
              <a:t> Shreyas Jadhav(45)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3911697" y="4384598"/>
            <a:ext cx="8923200" cy="12458220"/>
          </a:xfrm>
          <a:custGeom>
            <a:avLst/>
            <a:gdLst/>
            <a:ahLst/>
            <a:cxnLst/>
            <a:rect r="r" b="b" t="t" l="l"/>
            <a:pathLst>
              <a:path h="12458220" w="8923200">
                <a:moveTo>
                  <a:pt x="0" y="0"/>
                </a:moveTo>
                <a:lnTo>
                  <a:pt x="8923200" y="0"/>
                </a:lnTo>
                <a:lnTo>
                  <a:pt x="8923200" y="12458220"/>
                </a:lnTo>
                <a:lnTo>
                  <a:pt x="0" y="124582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799999">
            <a:off x="-6482682" y="-2002182"/>
            <a:ext cx="9036131" cy="12615890"/>
          </a:xfrm>
          <a:custGeom>
            <a:avLst/>
            <a:gdLst/>
            <a:ahLst/>
            <a:cxnLst/>
            <a:rect r="r" b="b" t="t" l="l"/>
            <a:pathLst>
              <a:path h="12615890" w="9036131">
                <a:moveTo>
                  <a:pt x="0" y="0"/>
                </a:moveTo>
                <a:lnTo>
                  <a:pt x="9036131" y="0"/>
                </a:lnTo>
                <a:lnTo>
                  <a:pt x="9036131" y="12615890"/>
                </a:lnTo>
                <a:lnTo>
                  <a:pt x="0" y="12615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108603" y="159703"/>
            <a:ext cx="12070795" cy="1566545"/>
          </a:xfrm>
          <a:prstGeom prst="rect">
            <a:avLst/>
          </a:prstGeom>
        </p:spPr>
        <p:txBody>
          <a:bodyPr anchor="t" rtlCol="false" tIns="0" lIns="0" bIns="0" rIns="0">
            <a:spAutoFit/>
          </a:bodyPr>
          <a:lstStyle/>
          <a:p>
            <a:pPr algn="ctr">
              <a:lnSpc>
                <a:spcPts val="12880"/>
              </a:lnSpc>
            </a:pPr>
            <a:r>
              <a:rPr lang="en-US" sz="9200">
                <a:solidFill>
                  <a:srgbClr val="000000"/>
                </a:solidFill>
                <a:latin typeface="League Spartan Bold"/>
              </a:rPr>
              <a:t>Problem Statement </a:t>
            </a:r>
          </a:p>
        </p:txBody>
      </p:sp>
      <p:sp>
        <p:nvSpPr>
          <p:cNvPr name="TextBox 6" id="6"/>
          <p:cNvSpPr txBox="true"/>
          <p:nvPr/>
        </p:nvSpPr>
        <p:spPr>
          <a:xfrm rot="0">
            <a:off x="332422" y="2498127"/>
            <a:ext cx="17623156" cy="3586696"/>
          </a:xfrm>
          <a:prstGeom prst="rect">
            <a:avLst/>
          </a:prstGeom>
        </p:spPr>
        <p:txBody>
          <a:bodyPr anchor="t" rtlCol="false" tIns="0" lIns="0" bIns="0" rIns="0">
            <a:spAutoFit/>
          </a:bodyPr>
          <a:lstStyle/>
          <a:p>
            <a:pPr>
              <a:lnSpc>
                <a:spcPts val="4088"/>
              </a:lnSpc>
              <a:spcBef>
                <a:spcPct val="0"/>
              </a:spcBef>
            </a:pPr>
            <a:r>
              <a:rPr lang="en-US" sz="3144">
                <a:solidFill>
                  <a:srgbClr val="000000"/>
                </a:solidFill>
                <a:latin typeface="Open Sauce"/>
              </a:rPr>
              <a:t>The culinary world demands a robust and scalable recipe website to meet the growing demand for culinary inspiration. However, traditional hosting methods lack flexibility and efficiency. Our proposed solution leverages Amazon Web Services (AWS), specifically Elastic Beanstalk for seamless deployment and automatic scaling based on traffic fluctuations. AWS RDS manages the database, offering automated backups and scalability. With AWS's robust security measures, including encryption and access control, user data remains confidential and available.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4401274" y="-3608134"/>
            <a:ext cx="7032580" cy="7216267"/>
          </a:xfrm>
          <a:custGeom>
            <a:avLst/>
            <a:gdLst/>
            <a:ahLst/>
            <a:cxnLst/>
            <a:rect r="r" b="b" t="t" l="l"/>
            <a:pathLst>
              <a:path h="7216267" w="7032580">
                <a:moveTo>
                  <a:pt x="0" y="0"/>
                </a:moveTo>
                <a:lnTo>
                  <a:pt x="7032581" y="0"/>
                </a:lnTo>
                <a:lnTo>
                  <a:pt x="7032581" y="7216268"/>
                </a:lnTo>
                <a:lnTo>
                  <a:pt x="0" y="72162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333169" y="8069439"/>
            <a:ext cx="2094695" cy="2377721"/>
            <a:chOff x="0" y="0"/>
            <a:chExt cx="551689" cy="626231"/>
          </a:xfrm>
        </p:grpSpPr>
        <p:sp>
          <p:nvSpPr>
            <p:cNvPr name="Freeform 4" id="4"/>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5" id="5"/>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224419" y="-1349021"/>
            <a:ext cx="2094695" cy="2377721"/>
            <a:chOff x="0" y="0"/>
            <a:chExt cx="551689" cy="626231"/>
          </a:xfrm>
        </p:grpSpPr>
        <p:sp>
          <p:nvSpPr>
            <p:cNvPr name="Freeform 7" id="7"/>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8" id="8"/>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5293518" y="-331611"/>
            <a:ext cx="7700963" cy="1566545"/>
          </a:xfrm>
          <a:prstGeom prst="rect">
            <a:avLst/>
          </a:prstGeom>
        </p:spPr>
        <p:txBody>
          <a:bodyPr anchor="t" rtlCol="false" tIns="0" lIns="0" bIns="0" rIns="0">
            <a:spAutoFit/>
          </a:bodyPr>
          <a:lstStyle/>
          <a:p>
            <a:pPr algn="ctr">
              <a:lnSpc>
                <a:spcPts val="12880"/>
              </a:lnSpc>
            </a:pPr>
            <a:r>
              <a:rPr lang="en-US" sz="9200">
                <a:solidFill>
                  <a:srgbClr val="000000"/>
                </a:solidFill>
                <a:latin typeface="League Spartan Bold"/>
              </a:rPr>
              <a:t>Descriptions </a:t>
            </a:r>
          </a:p>
        </p:txBody>
      </p:sp>
      <p:sp>
        <p:nvSpPr>
          <p:cNvPr name="TextBox 10" id="10"/>
          <p:cNvSpPr txBox="true"/>
          <p:nvPr/>
        </p:nvSpPr>
        <p:spPr>
          <a:xfrm rot="0">
            <a:off x="0" y="1524645"/>
            <a:ext cx="18288000" cy="9581516"/>
          </a:xfrm>
          <a:prstGeom prst="rect">
            <a:avLst/>
          </a:prstGeom>
        </p:spPr>
        <p:txBody>
          <a:bodyPr anchor="t" rtlCol="false" tIns="0" lIns="0" bIns="0" rIns="0">
            <a:spAutoFit/>
          </a:bodyPr>
          <a:lstStyle/>
          <a:p>
            <a:pPr>
              <a:lnSpc>
                <a:spcPts val="4759"/>
              </a:lnSpc>
            </a:pPr>
            <a:r>
              <a:rPr lang="en-US" sz="3399">
                <a:solidFill>
                  <a:srgbClr val="000000"/>
                </a:solidFill>
                <a:latin typeface="League Spartan"/>
              </a:rPr>
              <a:t>1. Project Overview: Comprehensive development and deployment of a recipe website on AWS cloud platform.</a:t>
            </a:r>
          </a:p>
          <a:p>
            <a:pPr>
              <a:lnSpc>
                <a:spcPts val="4759"/>
              </a:lnSpc>
            </a:pPr>
            <a:r>
              <a:rPr lang="en-US" sz="3399">
                <a:solidFill>
                  <a:srgbClr val="000000"/>
                </a:solidFill>
                <a:latin typeface="League Spartan"/>
              </a:rPr>
              <a:t>2. Cloud Services Utilized: Elastic Beanstalk for simplified deployment, EC2 for hosting web application, and RDS for backend database management.</a:t>
            </a:r>
          </a:p>
          <a:p>
            <a:pPr>
              <a:lnSpc>
                <a:spcPts val="4759"/>
              </a:lnSpc>
            </a:pPr>
            <a:r>
              <a:rPr lang="en-US" sz="3399">
                <a:solidFill>
                  <a:srgbClr val="000000"/>
                </a:solidFill>
                <a:latin typeface="League Spartan"/>
              </a:rPr>
              <a:t>3. Methodologies: Agile Development for flexibility and responsiveness, DevOps Practices for streamlined workflows, and Infrastructure as Code for consistent provisioning.</a:t>
            </a:r>
          </a:p>
          <a:p>
            <a:pPr>
              <a:lnSpc>
                <a:spcPts val="4759"/>
              </a:lnSpc>
            </a:pPr>
            <a:r>
              <a:rPr lang="en-US" sz="3399">
                <a:solidFill>
                  <a:srgbClr val="000000"/>
                </a:solidFill>
                <a:latin typeface="League Spartan"/>
              </a:rPr>
              <a:t>4. Software Requirements: Utilization of JavaScript, React.js, Python, Flask/Django, and compatible database management systems like MySQL or PostgreSQL.</a:t>
            </a:r>
          </a:p>
          <a:p>
            <a:pPr>
              <a:lnSpc>
                <a:spcPts val="4759"/>
              </a:lnSpc>
            </a:pPr>
            <a:r>
              <a:rPr lang="en-US" sz="3399">
                <a:solidFill>
                  <a:srgbClr val="000000"/>
                </a:solidFill>
                <a:latin typeface="League Spartan"/>
              </a:rPr>
              <a:t>5. Development Tools: Use of code editors, version control systems (e.g., Git), and package managers (e.g., npm, pip) for efficient development.</a:t>
            </a:r>
          </a:p>
          <a:p>
            <a:pPr>
              <a:lnSpc>
                <a:spcPts val="4759"/>
              </a:lnSpc>
            </a:pPr>
            <a:r>
              <a:rPr lang="en-US" sz="3399">
                <a:solidFill>
                  <a:srgbClr val="000000"/>
                </a:solidFill>
                <a:latin typeface="League Spartan"/>
              </a:rPr>
              <a:t>6. AWS Account: Necessity of an AWS account for provisioning and managing resources, utilizing AWS Management Console and CLI for monitoring and interaction.</a:t>
            </a:r>
          </a:p>
          <a:p>
            <a:pPr>
              <a:lnSpc>
                <a:spcPts val="47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4401274" y="-3608134"/>
            <a:ext cx="7032580" cy="7216267"/>
          </a:xfrm>
          <a:custGeom>
            <a:avLst/>
            <a:gdLst/>
            <a:ahLst/>
            <a:cxnLst/>
            <a:rect r="r" b="b" t="t" l="l"/>
            <a:pathLst>
              <a:path h="7216267" w="7032580">
                <a:moveTo>
                  <a:pt x="0" y="0"/>
                </a:moveTo>
                <a:lnTo>
                  <a:pt x="7032581" y="0"/>
                </a:lnTo>
                <a:lnTo>
                  <a:pt x="7032581" y="7216268"/>
                </a:lnTo>
                <a:lnTo>
                  <a:pt x="0" y="72162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333169" y="8069439"/>
            <a:ext cx="2094695" cy="2377721"/>
            <a:chOff x="0" y="0"/>
            <a:chExt cx="551689" cy="626231"/>
          </a:xfrm>
        </p:grpSpPr>
        <p:sp>
          <p:nvSpPr>
            <p:cNvPr name="Freeform 4" id="4"/>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5" id="5"/>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224419" y="-1349021"/>
            <a:ext cx="2094695" cy="2377721"/>
            <a:chOff x="0" y="0"/>
            <a:chExt cx="551689" cy="626231"/>
          </a:xfrm>
        </p:grpSpPr>
        <p:sp>
          <p:nvSpPr>
            <p:cNvPr name="Freeform 7" id="7"/>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8" id="8"/>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3377922" y="-331611"/>
            <a:ext cx="11532157" cy="1566545"/>
          </a:xfrm>
          <a:prstGeom prst="rect">
            <a:avLst/>
          </a:prstGeom>
        </p:spPr>
        <p:txBody>
          <a:bodyPr anchor="t" rtlCol="false" tIns="0" lIns="0" bIns="0" rIns="0">
            <a:spAutoFit/>
          </a:bodyPr>
          <a:lstStyle/>
          <a:p>
            <a:pPr algn="ctr">
              <a:lnSpc>
                <a:spcPts val="12880"/>
              </a:lnSpc>
            </a:pPr>
            <a:r>
              <a:rPr lang="en-US" sz="9200">
                <a:solidFill>
                  <a:srgbClr val="000000"/>
                </a:solidFill>
                <a:latin typeface="League Spartan Bold"/>
              </a:rPr>
              <a:t>Learning Outcome </a:t>
            </a:r>
          </a:p>
        </p:txBody>
      </p:sp>
      <p:sp>
        <p:nvSpPr>
          <p:cNvPr name="TextBox 10" id="10"/>
          <p:cNvSpPr txBox="true"/>
          <p:nvPr/>
        </p:nvSpPr>
        <p:spPr>
          <a:xfrm rot="0">
            <a:off x="0" y="1730374"/>
            <a:ext cx="18288000" cy="8556626"/>
          </a:xfrm>
          <a:prstGeom prst="rect">
            <a:avLst/>
          </a:prstGeom>
        </p:spPr>
        <p:txBody>
          <a:bodyPr anchor="t" rtlCol="false" tIns="0" lIns="0" bIns="0" rIns="0">
            <a:spAutoFit/>
          </a:bodyPr>
          <a:lstStyle/>
          <a:p>
            <a:pPr>
              <a:lnSpc>
                <a:spcPts val="4550"/>
              </a:lnSpc>
            </a:pPr>
            <a:r>
              <a:rPr lang="en-US" sz="3500">
                <a:solidFill>
                  <a:srgbClr val="000000"/>
                </a:solidFill>
                <a:latin typeface="Open Sauce"/>
              </a:rPr>
              <a:t>1. Project Overview: Comprehensive development and deployment of a recipe website on AWS cloud platform.</a:t>
            </a:r>
          </a:p>
          <a:p>
            <a:pPr>
              <a:lnSpc>
                <a:spcPts val="4550"/>
              </a:lnSpc>
            </a:pPr>
            <a:r>
              <a:rPr lang="en-US" sz="3500">
                <a:solidFill>
                  <a:srgbClr val="000000"/>
                </a:solidFill>
                <a:latin typeface="Open Sauce"/>
              </a:rPr>
              <a:t>2. Cloud Services Utilized: Elastic Beanstalk for simplified deployment, EC2 for hosting web application, and RDS for backend database management.</a:t>
            </a:r>
          </a:p>
          <a:p>
            <a:pPr>
              <a:lnSpc>
                <a:spcPts val="4550"/>
              </a:lnSpc>
            </a:pPr>
            <a:r>
              <a:rPr lang="en-US" sz="3500">
                <a:solidFill>
                  <a:srgbClr val="000000"/>
                </a:solidFill>
                <a:latin typeface="Open Sauce"/>
              </a:rPr>
              <a:t>3. Methodologies: Agile Development for flexibility and responsiveness, DevOps Practices for streamlined workflows, and Infrastructure as Code for consistent provisioning.</a:t>
            </a:r>
          </a:p>
          <a:p>
            <a:pPr>
              <a:lnSpc>
                <a:spcPts val="4550"/>
              </a:lnSpc>
            </a:pPr>
            <a:r>
              <a:rPr lang="en-US" sz="3500">
                <a:solidFill>
                  <a:srgbClr val="000000"/>
                </a:solidFill>
                <a:latin typeface="Open Sauce"/>
              </a:rPr>
              <a:t>4. Software Requirements: Utilization of JavaScript, React.js, Python, Flask/Django, and compatible database management systems like MySQL or PostgreSQL.</a:t>
            </a:r>
          </a:p>
          <a:p>
            <a:pPr>
              <a:lnSpc>
                <a:spcPts val="4550"/>
              </a:lnSpc>
            </a:pPr>
            <a:r>
              <a:rPr lang="en-US" sz="3500">
                <a:solidFill>
                  <a:srgbClr val="000000"/>
                </a:solidFill>
                <a:latin typeface="Open Sauce"/>
              </a:rPr>
              <a:t>5. Development Tools: Use of code editors, version control systems (e.g., Git), and package managers (e.g., npm, pip) for efficient development.</a:t>
            </a:r>
          </a:p>
          <a:p>
            <a:pPr>
              <a:lnSpc>
                <a:spcPts val="4550"/>
              </a:lnSpc>
            </a:pPr>
            <a:r>
              <a:rPr lang="en-US" sz="3500">
                <a:solidFill>
                  <a:srgbClr val="000000"/>
                </a:solidFill>
                <a:latin typeface="Open Sauce"/>
              </a:rPr>
              <a:t>6. AWS Account: Necessity of an AWS account for provisioning and managing resources, utilizing AWS Management Console and CLI for monitoring and interaction.</a:t>
            </a:r>
          </a:p>
          <a:p>
            <a:pPr>
              <a:lnSpc>
                <a:spcPts val="455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4401274" y="-3608134"/>
            <a:ext cx="7032580" cy="7216267"/>
          </a:xfrm>
          <a:custGeom>
            <a:avLst/>
            <a:gdLst/>
            <a:ahLst/>
            <a:cxnLst/>
            <a:rect r="r" b="b" t="t" l="l"/>
            <a:pathLst>
              <a:path h="7216267" w="7032580">
                <a:moveTo>
                  <a:pt x="0" y="0"/>
                </a:moveTo>
                <a:lnTo>
                  <a:pt x="7032581" y="0"/>
                </a:lnTo>
                <a:lnTo>
                  <a:pt x="7032581" y="7216268"/>
                </a:lnTo>
                <a:lnTo>
                  <a:pt x="0" y="72162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333169" y="8069439"/>
            <a:ext cx="2094695" cy="2377721"/>
            <a:chOff x="0" y="0"/>
            <a:chExt cx="551689" cy="626231"/>
          </a:xfrm>
        </p:grpSpPr>
        <p:sp>
          <p:nvSpPr>
            <p:cNvPr name="Freeform 4" id="4"/>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5" id="5"/>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224419" y="-1349021"/>
            <a:ext cx="2094695" cy="2377721"/>
            <a:chOff x="0" y="0"/>
            <a:chExt cx="551689" cy="626231"/>
          </a:xfrm>
        </p:grpSpPr>
        <p:sp>
          <p:nvSpPr>
            <p:cNvPr name="Freeform 7" id="7"/>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8" id="8"/>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4330184" y="4198303"/>
            <a:ext cx="9627632" cy="2255520"/>
          </a:xfrm>
          <a:prstGeom prst="rect">
            <a:avLst/>
          </a:prstGeom>
        </p:spPr>
        <p:txBody>
          <a:bodyPr anchor="t" rtlCol="false" tIns="0" lIns="0" bIns="0" rIns="0">
            <a:spAutoFit/>
          </a:bodyPr>
          <a:lstStyle/>
          <a:p>
            <a:pPr algn="ctr">
              <a:lnSpc>
                <a:spcPts val="18480"/>
              </a:lnSpc>
            </a:pPr>
            <a:r>
              <a:rPr lang="en-US" sz="13200">
                <a:solidFill>
                  <a:srgbClr val="000000"/>
                </a:solidFill>
                <a:latin typeface="League Spartan"/>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DAF8serbBzI</dc:identifier>
  <dcterms:modified xsi:type="dcterms:W3CDTF">2011-08-01T06:04:30Z</dcterms:modified>
  <cp:revision>1</cp:revision>
  <dc:title>Recipe realm</dc:title>
</cp:coreProperties>
</file>