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64" r:id="rId5"/>
    <p:sldId id="273" r:id="rId6"/>
    <p:sldId id="274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B371-1FD4-47E1-9B35-C94D17F1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35CF-4206-43BC-B322-2561D3C6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9312-0017-47E6-892E-9EDE67AA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0F90-B254-4189-B064-F19BC8AE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14FE-8095-4FC7-A352-4C7764F4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8B18-C71B-40E0-B3E3-6D13FE72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7F94-DD7F-48FB-88ED-92D7E3BC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076A-19B3-468E-B639-CD3D202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D88C-1446-4DC8-B581-6140CC64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3B0F-3120-4EA9-A6C5-90F49A9A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1C35A-B5D3-4ACE-A070-666D45172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4CD35-2228-4B03-8BAD-09BFA557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9F20-4650-417C-9689-8B1D60F6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133B-F728-4334-B0D7-5A10CAD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8067-83ED-468D-A301-6E10966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FB6-B298-47D9-A23D-6AFD3F2E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3264-998B-4F21-BD2C-07AB3D37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1BC-D013-4348-A774-FBC0089B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4AFC-6C3D-4A05-B59D-7EA80EA4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AE27-F51E-4014-AE04-ADC0E8D1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D096-7231-40A4-8003-60111A2F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0C65-486D-499A-A4ED-78D58724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6676-B776-4A99-8B68-4E32CAD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8E4C-2600-42EA-8F22-B32E5EB4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64A2-E722-4E48-B540-B85BD638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0C11-5161-40F9-AA8F-D13640EA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0A7B-97E9-46B0-9FAD-1A7667A5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9FA9-4D24-46C0-88E6-21EC43AD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1402-0812-40D7-94CF-7C5FBAF0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7724-75D2-47AD-890C-03F73DF8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3CC5-B90B-4536-B157-BFC63A67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6089-D8DE-42AE-8EEB-F4E37903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BB8D-3147-4BC7-95FD-D0368FD5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EEA2-4C33-4B61-9833-0FC579F8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BB162-2E84-4307-B0FD-632C26F6A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BE851-2C7D-4445-8DAE-30B911F5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9DF58-C3CB-4201-87B9-B485CEFB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2D032-733A-4968-8F5B-4F746095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AC79E-636D-4727-978B-19CF00D9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799D-1049-4599-A585-B318D6DA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D0ED-6B8F-4A9D-8F08-F3E0F6D5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77FFA-9EA0-4D3E-96BF-EF635D8D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93D5B-D9A8-49EB-B5B2-50F2EA50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99045-E628-4BFC-9B1A-AF09225A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67103-4DFB-4723-84A1-00AB19FE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04C4-E7B8-4238-94A3-83E56ABB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0BA1-43BA-4BFA-BFFD-155AC6BB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7715-1E52-4DEB-ABAE-6AFEC040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0581C-EE6A-43EA-ABBE-F4F439B5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41BDD-23A6-400C-B302-D5314C9F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0DE9-D118-41E7-B6A2-A62FF1B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C10F-9230-49FB-8AD8-41FBC416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8D96-1EB2-4FE3-A700-F93DDAE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8E562-4B85-43E9-9CBA-29A973F66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51E8-137F-4D4F-B375-5048975F2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F2AA5-89FD-4F3F-8868-4B48DA18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08AD-EB09-4233-AD8F-4F78F54C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6AC7-D6DE-4ADE-910A-4AACF137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82FEF-E24B-4C43-B8DB-130067B8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077B-2A50-48CF-A483-BF142F81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6B61-19C2-45AA-9321-FA8DE6C7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0983-35F3-4251-9B5F-9C712CC666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664B-A394-4C8B-8B31-711468092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6163-E691-482F-90EF-3E9ECB761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4938-A095-4BC9-9AF1-72A7A75E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Sync Kanban and Production Scheduling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504F-3E4A-486A-8C85-C97646B88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1" y="255841"/>
            <a:ext cx="11516138" cy="99119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Improvements Opportunity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6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44561-EA02-4003-9926-BB75DFD0CC4C}"/>
              </a:ext>
            </a:extLst>
          </p:cNvPr>
          <p:cNvGrpSpPr/>
          <p:nvPr/>
        </p:nvGrpSpPr>
        <p:grpSpPr>
          <a:xfrm>
            <a:off x="4532238" y="2653038"/>
            <a:ext cx="3127523" cy="2910272"/>
            <a:chOff x="2500238" y="1352879"/>
            <a:chExt cx="3127523" cy="29102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12C4B4-AE18-46A2-B77D-E78385E77F0C}"/>
                </a:ext>
              </a:extLst>
            </p:cNvPr>
            <p:cNvSpPr/>
            <p:nvPr/>
          </p:nvSpPr>
          <p:spPr>
            <a:xfrm>
              <a:off x="2500238" y="1352879"/>
              <a:ext cx="3127523" cy="2910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DEF788B4-245C-4995-AF38-3B027A21DBEA}"/>
                </a:ext>
              </a:extLst>
            </p:cNvPr>
            <p:cNvSpPr txBox="1"/>
            <p:nvPr/>
          </p:nvSpPr>
          <p:spPr>
            <a:xfrm>
              <a:off x="2958253" y="1779078"/>
              <a:ext cx="2211493" cy="20578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accent1">
                      <a:lumMod val="75000"/>
                    </a:schemeClr>
                  </a:solidFill>
                </a:rPr>
                <a:t>Areas of Improvement</a:t>
              </a:r>
              <a:endParaRPr lang="en-US" sz="30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8DF17-FABF-4E06-AAEC-94820A8B1B47}"/>
              </a:ext>
            </a:extLst>
          </p:cNvPr>
          <p:cNvGrpSpPr/>
          <p:nvPr/>
        </p:nvGrpSpPr>
        <p:grpSpPr>
          <a:xfrm>
            <a:off x="5331354" y="1350564"/>
            <a:ext cx="1529291" cy="1529291"/>
            <a:chOff x="3299354" y="50405"/>
            <a:chExt cx="1529291" cy="1529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920E35-5B68-4115-A8FB-60D12CA77005}"/>
                </a:ext>
              </a:extLst>
            </p:cNvPr>
            <p:cNvSpPr/>
            <p:nvPr/>
          </p:nvSpPr>
          <p:spPr>
            <a:xfrm>
              <a:off x="3299354" y="50405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168212A0-35C7-44E6-9A5B-C45121E6BE39}"/>
                </a:ext>
              </a:extLst>
            </p:cNvPr>
            <p:cNvSpPr txBox="1"/>
            <p:nvPr/>
          </p:nvSpPr>
          <p:spPr>
            <a:xfrm>
              <a:off x="3523313" y="274364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kern="1200" dirty="0"/>
                <a:t>Inventory management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64DDB-5142-4AFE-93DF-32F9A12F88C5}"/>
              </a:ext>
            </a:extLst>
          </p:cNvPr>
          <p:cNvGrpSpPr/>
          <p:nvPr/>
        </p:nvGrpSpPr>
        <p:grpSpPr>
          <a:xfrm>
            <a:off x="6889517" y="2100935"/>
            <a:ext cx="1529291" cy="1529291"/>
            <a:chOff x="4857517" y="800776"/>
            <a:chExt cx="1529291" cy="152929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4E8EE0-0C50-4F84-9CFC-BE73F8649126}"/>
                </a:ext>
              </a:extLst>
            </p:cNvPr>
            <p:cNvSpPr/>
            <p:nvPr/>
          </p:nvSpPr>
          <p:spPr>
            <a:xfrm>
              <a:off x="4857517" y="800776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57170E-13E6-4320-B3CC-2EEF2CDC2F04}"/>
                </a:ext>
              </a:extLst>
            </p:cNvPr>
            <p:cNvSpPr txBox="1"/>
            <p:nvPr/>
          </p:nvSpPr>
          <p:spPr>
            <a:xfrm>
              <a:off x="5081476" y="1024735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kern="1200" dirty="0"/>
                <a:t>Loss of Kanban cards.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D5B511-24A6-4B9E-B0E9-8F33D76B2B0D}"/>
              </a:ext>
            </a:extLst>
          </p:cNvPr>
          <p:cNvGrpSpPr/>
          <p:nvPr/>
        </p:nvGrpSpPr>
        <p:grpSpPr>
          <a:xfrm>
            <a:off x="7274351" y="3787005"/>
            <a:ext cx="1529291" cy="1529291"/>
            <a:chOff x="5242351" y="2486846"/>
            <a:chExt cx="1529291" cy="152929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6D8159-AFF9-4CC7-B2A4-1D5236A83BC2}"/>
                </a:ext>
              </a:extLst>
            </p:cNvPr>
            <p:cNvSpPr/>
            <p:nvPr/>
          </p:nvSpPr>
          <p:spPr>
            <a:xfrm>
              <a:off x="5242351" y="2486846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1A500132-68B3-4869-90C3-0BD1A8166624}"/>
                </a:ext>
              </a:extLst>
            </p:cNvPr>
            <p:cNvSpPr txBox="1"/>
            <p:nvPr/>
          </p:nvSpPr>
          <p:spPr>
            <a:xfrm>
              <a:off x="5466310" y="2710805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Production Flow Problems and Wide Fluctuations in Demand</a:t>
              </a:r>
              <a:endParaRPr lang="en-US" sz="1300" b="1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7CE991-30A6-47B2-A3B4-1EFE09F9C9FD}"/>
              </a:ext>
            </a:extLst>
          </p:cNvPr>
          <p:cNvGrpSpPr/>
          <p:nvPr/>
        </p:nvGrpSpPr>
        <p:grpSpPr>
          <a:xfrm>
            <a:off x="6196069" y="5139129"/>
            <a:ext cx="1529291" cy="1529291"/>
            <a:chOff x="4164069" y="3838970"/>
            <a:chExt cx="1529291" cy="15292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C401BC-1C61-41E0-8B18-3440E40A134A}"/>
                </a:ext>
              </a:extLst>
            </p:cNvPr>
            <p:cNvSpPr/>
            <p:nvPr/>
          </p:nvSpPr>
          <p:spPr>
            <a:xfrm>
              <a:off x="4164069" y="3838970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90C677D7-084E-473C-B1BC-51BC2D9FDAFC}"/>
                </a:ext>
              </a:extLst>
            </p:cNvPr>
            <p:cNvSpPr txBox="1"/>
            <p:nvPr/>
          </p:nvSpPr>
          <p:spPr>
            <a:xfrm>
              <a:off x="4388028" y="4062929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kern="1200" dirty="0"/>
                <a:t>Manual Order initiation for work in process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DC318E-C603-4191-A986-2200B7E54463}"/>
              </a:ext>
            </a:extLst>
          </p:cNvPr>
          <p:cNvGrpSpPr/>
          <p:nvPr/>
        </p:nvGrpSpPr>
        <p:grpSpPr>
          <a:xfrm>
            <a:off x="4466638" y="5139129"/>
            <a:ext cx="1529291" cy="1529291"/>
            <a:chOff x="2434638" y="3838970"/>
            <a:chExt cx="1529291" cy="152929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A045D-C054-4A45-B85B-5B40872967E5}"/>
                </a:ext>
              </a:extLst>
            </p:cNvPr>
            <p:cNvSpPr/>
            <p:nvPr/>
          </p:nvSpPr>
          <p:spPr>
            <a:xfrm>
              <a:off x="2434638" y="3838970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7E3EF336-9F4F-4451-9867-7B2FCD72AEA6}"/>
                </a:ext>
              </a:extLst>
            </p:cNvPr>
            <p:cNvSpPr txBox="1"/>
            <p:nvPr/>
          </p:nvSpPr>
          <p:spPr>
            <a:xfrm>
              <a:off x="2658597" y="4062929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Non-productive time in scheduling can be reduced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E8C2F7-E11B-425E-8BED-DFB0D3AA59DC}"/>
              </a:ext>
            </a:extLst>
          </p:cNvPr>
          <p:cNvGrpSpPr/>
          <p:nvPr/>
        </p:nvGrpSpPr>
        <p:grpSpPr>
          <a:xfrm>
            <a:off x="3388356" y="3787005"/>
            <a:ext cx="1529291" cy="1529291"/>
            <a:chOff x="1356356" y="2486846"/>
            <a:chExt cx="1529291" cy="15292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E210FA-BCD5-47F7-B973-0D6FB57FB309}"/>
                </a:ext>
              </a:extLst>
            </p:cNvPr>
            <p:cNvSpPr/>
            <p:nvPr/>
          </p:nvSpPr>
          <p:spPr>
            <a:xfrm>
              <a:off x="1356356" y="2486846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11A4A5-A7E8-477B-860C-26EFCF5F6070}"/>
                </a:ext>
              </a:extLst>
            </p:cNvPr>
            <p:cNvSpPr txBox="1"/>
            <p:nvPr/>
          </p:nvSpPr>
          <p:spPr>
            <a:xfrm>
              <a:off x="1580315" y="2710805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Improvement in Supply chain management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9423B-8ADE-42E5-B5FC-4939F36B32F9}"/>
              </a:ext>
            </a:extLst>
          </p:cNvPr>
          <p:cNvGrpSpPr/>
          <p:nvPr/>
        </p:nvGrpSpPr>
        <p:grpSpPr>
          <a:xfrm>
            <a:off x="3773191" y="2100935"/>
            <a:ext cx="1529291" cy="1529291"/>
            <a:chOff x="1741191" y="800776"/>
            <a:chExt cx="1529291" cy="152929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30EB34-EADE-4710-A9DF-D8B5093C7495}"/>
                </a:ext>
              </a:extLst>
            </p:cNvPr>
            <p:cNvSpPr/>
            <p:nvPr/>
          </p:nvSpPr>
          <p:spPr>
            <a:xfrm>
              <a:off x="1741191" y="800776"/>
              <a:ext cx="1529291" cy="1529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F58AA1F-686A-4785-9003-71485336BA2F}"/>
                </a:ext>
              </a:extLst>
            </p:cNvPr>
            <p:cNvSpPr txBox="1"/>
            <p:nvPr/>
          </p:nvSpPr>
          <p:spPr>
            <a:xfrm>
              <a:off x="1965150" y="1024735"/>
              <a:ext cx="1081373" cy="1081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No Monitoring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0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58E7-41F8-4E5C-A7B7-ED057BF3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416753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vs Earlier 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0B3183-CBF1-4194-86B6-41277A8CE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268206"/>
              </p:ext>
            </p:extLst>
          </p:nvPr>
        </p:nvGraphicFramePr>
        <p:xfrm>
          <a:off x="324679" y="786489"/>
          <a:ext cx="11542642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30">
                  <a:extLst>
                    <a:ext uri="{9D8B030D-6E8A-4147-A177-3AD203B41FA5}">
                      <a16:colId xmlns:a16="http://schemas.microsoft.com/office/drawing/2014/main" val="2780053308"/>
                    </a:ext>
                  </a:extLst>
                </a:gridCol>
                <a:gridCol w="4521687">
                  <a:extLst>
                    <a:ext uri="{9D8B030D-6E8A-4147-A177-3AD203B41FA5}">
                      <a16:colId xmlns:a16="http://schemas.microsoft.com/office/drawing/2014/main" val="767180680"/>
                    </a:ext>
                  </a:extLst>
                </a:gridCol>
                <a:gridCol w="4720325">
                  <a:extLst>
                    <a:ext uri="{9D8B030D-6E8A-4147-A177-3AD203B41FA5}">
                      <a16:colId xmlns:a16="http://schemas.microsoft.com/office/drawing/2014/main" val="95440976"/>
                    </a:ext>
                  </a:extLst>
                </a:gridCol>
              </a:tblGrid>
              <a:tr h="3362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Without Pro-</a:t>
                      </a:r>
                      <a:r>
                        <a:rPr lang="en-US" sz="2000" dirty="0" err="1"/>
                        <a:t>Ekanban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With Pro-</a:t>
                      </a:r>
                      <a:r>
                        <a:rPr lang="en-US" sz="2000" dirty="0" err="1"/>
                        <a:t>Ekanban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78191"/>
                  </a:ext>
                </a:extLst>
              </a:tr>
              <a:tr h="8406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was a communication gap between the departments as there was no monitoring tool for the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Pro-</a:t>
                      </a:r>
                      <a:r>
                        <a:rPr lang="en-US" dirty="0" err="1"/>
                        <a:t>Ekanban</a:t>
                      </a:r>
                      <a:r>
                        <a:rPr lang="en-US" dirty="0"/>
                        <a:t> provided a platform for departments to communicate.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5876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Demand Fluctuation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Department has to plan manually for demand fluctuations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Pro-</a:t>
                      </a:r>
                      <a:r>
                        <a:rPr lang="en-US" dirty="0" err="1"/>
                        <a:t>Ekanban</a:t>
                      </a:r>
                      <a:r>
                        <a:rPr lang="en-US" dirty="0"/>
                        <a:t> provided statistics that helped in decision making.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7066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Supply Chain            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clear priority for subassembly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 were executed according to the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48564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Scheduling for 177 types of contactors with 25 different subassembly was really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Scheduling became very easy with  real time stock availability.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58698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Order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Kanban Cards initiated orders.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Kanban Cards were tracked online so loss of Kanban Cards wont affect the order initiation.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06572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in process inventory stock from SAP was not reliable for planning.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provided the real time stock of the work in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59895"/>
                  </a:ext>
                </a:extLst>
              </a:tr>
              <a:tr h="3362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data was available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provided data for analysis easily.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7794"/>
                  </a:ext>
                </a:extLst>
              </a:tr>
              <a:tr h="5884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Industry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was based on old Kanban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implementation is step towards </a:t>
                      </a:r>
                      <a:r>
                        <a:rPr lang="en-US" dirty="0" err="1"/>
                        <a:t>implementin</a:t>
                      </a:r>
                      <a:r>
                        <a:rPr lang="en-US" dirty="0"/>
                        <a:t> Industry 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13347"/>
                  </a:ext>
                </a:extLst>
              </a:tr>
              <a:tr h="336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B0147-30DB-4BE2-A152-1E405CD819EE}"/>
              </a:ext>
            </a:extLst>
          </p:cNvPr>
          <p:cNvGrpSpPr/>
          <p:nvPr/>
        </p:nvGrpSpPr>
        <p:grpSpPr>
          <a:xfrm>
            <a:off x="164010" y="273322"/>
            <a:ext cx="654045" cy="962116"/>
            <a:chOff x="0" y="836294"/>
            <a:chExt cx="673482" cy="96211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00EE77C-2C02-4ED0-A744-DBA94118CC9D}"/>
                </a:ext>
              </a:extLst>
            </p:cNvPr>
            <p:cNvSpPr/>
            <p:nvPr/>
          </p:nvSpPr>
          <p:spPr>
            <a:xfrm rot="5400000">
              <a:off x="-144317" y="980611"/>
              <a:ext cx="962116" cy="67348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ED7CA9FB-EC7B-4587-9B21-5AB9AEA4B57A}"/>
                </a:ext>
              </a:extLst>
            </p:cNvPr>
            <p:cNvSpPr txBox="1"/>
            <p:nvPr/>
          </p:nvSpPr>
          <p:spPr>
            <a:xfrm>
              <a:off x="1" y="1173035"/>
              <a:ext cx="673481" cy="288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8F3908-6A71-4F47-91BD-2F2B54094BE9}"/>
              </a:ext>
            </a:extLst>
          </p:cNvPr>
          <p:cNvGrpSpPr/>
          <p:nvPr/>
        </p:nvGrpSpPr>
        <p:grpSpPr>
          <a:xfrm>
            <a:off x="837490" y="273323"/>
            <a:ext cx="8293447" cy="625375"/>
            <a:chOff x="673481" y="836295"/>
            <a:chExt cx="2715603" cy="625375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A32F4B67-D8F1-40B4-8D91-9FDB7C5D7638}"/>
                </a:ext>
              </a:extLst>
            </p:cNvPr>
            <p:cNvSpPr/>
            <p:nvPr/>
          </p:nvSpPr>
          <p:spPr>
            <a:xfrm rot="5400000">
              <a:off x="1718595" y="-208819"/>
              <a:ext cx="625375" cy="271560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6">
              <a:extLst>
                <a:ext uri="{FF2B5EF4-FFF2-40B4-BE49-F238E27FC236}">
                  <a16:creationId xmlns:a16="http://schemas.microsoft.com/office/drawing/2014/main" id="{A2D7C8AF-3C4B-471D-8952-63FD543A6A52}"/>
                </a:ext>
              </a:extLst>
            </p:cNvPr>
            <p:cNvSpPr txBox="1"/>
            <p:nvPr/>
          </p:nvSpPr>
          <p:spPr>
            <a:xfrm>
              <a:off x="673481" y="866823"/>
              <a:ext cx="2285170" cy="564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sz="1200" kern="1200" dirty="0"/>
            </a:p>
            <a:p>
              <a:pPr lvl="0">
                <a:buNone/>
              </a:pPr>
              <a:r>
                <a:rPr lang="en-US" sz="2400" dirty="0"/>
                <a:t>Improvement in Kanban implemented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431C69-310F-4F7D-95F5-06D37D3EE966}"/>
              </a:ext>
            </a:extLst>
          </p:cNvPr>
          <p:cNvSpPr txBox="1"/>
          <p:nvPr/>
        </p:nvSpPr>
        <p:spPr>
          <a:xfrm>
            <a:off x="1802667" y="1736482"/>
            <a:ext cx="1468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Monthly Plan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3B389-86EC-45AB-BE75-F036552A6C99}"/>
              </a:ext>
            </a:extLst>
          </p:cNvPr>
          <p:cNvSpPr txBox="1"/>
          <p:nvPr/>
        </p:nvSpPr>
        <p:spPr>
          <a:xfrm>
            <a:off x="1282741" y="2322990"/>
            <a:ext cx="25082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Fixed Number of Kanban Cards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70720-3914-441C-BFC8-E1053831C832}"/>
              </a:ext>
            </a:extLst>
          </p:cNvPr>
          <p:cNvSpPr txBox="1"/>
          <p:nvPr/>
        </p:nvSpPr>
        <p:spPr>
          <a:xfrm>
            <a:off x="1030951" y="4064560"/>
            <a:ext cx="301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Kanban cards indicated stock shortage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8A445-DAE5-440C-BD94-E3CB9807EFE6}"/>
              </a:ext>
            </a:extLst>
          </p:cNvPr>
          <p:cNvSpPr txBox="1"/>
          <p:nvPr/>
        </p:nvSpPr>
        <p:spPr>
          <a:xfrm>
            <a:off x="1030950" y="3202174"/>
            <a:ext cx="301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Movement of Kanban Cards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8D387-3F11-4EEF-A644-C8EC57ADCD15}"/>
              </a:ext>
            </a:extLst>
          </p:cNvPr>
          <p:cNvSpPr txBox="1"/>
          <p:nvPr/>
        </p:nvSpPr>
        <p:spPr>
          <a:xfrm>
            <a:off x="837491" y="4931422"/>
            <a:ext cx="33987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Manual Ordering of subassembly shortage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6542C-7914-4E36-8275-232CF27099B5}"/>
              </a:ext>
            </a:extLst>
          </p:cNvPr>
          <p:cNvSpPr txBox="1"/>
          <p:nvPr/>
        </p:nvSpPr>
        <p:spPr>
          <a:xfrm>
            <a:off x="8012242" y="1736482"/>
            <a:ext cx="1468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Monthly Plan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354BE-632C-454E-938D-EC5BBC5065FD}"/>
              </a:ext>
            </a:extLst>
          </p:cNvPr>
          <p:cNvSpPr txBox="1"/>
          <p:nvPr/>
        </p:nvSpPr>
        <p:spPr>
          <a:xfrm>
            <a:off x="7371304" y="2276942"/>
            <a:ext cx="27564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Subassembly Plan Update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2C7CC-BEF3-46D1-A3F3-C1BD78A579D7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536861" y="2105814"/>
            <a:ext cx="0" cy="2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FE88F1-DD9D-478C-AAAB-757EE6E2490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536861" y="2969321"/>
            <a:ext cx="1" cy="2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34651E-55F1-4E5D-9F71-0E0DF3962A36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2536862" y="3848505"/>
            <a:ext cx="1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B7923-D632-4155-A7B5-B03407B07A6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2536861" y="4710891"/>
            <a:ext cx="2" cy="22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F9AA23-9E65-4659-BAF2-A65EAF5F74D1}"/>
              </a:ext>
            </a:extLst>
          </p:cNvPr>
          <p:cNvSpPr txBox="1"/>
          <p:nvPr/>
        </p:nvSpPr>
        <p:spPr>
          <a:xfrm>
            <a:off x="7317621" y="3625374"/>
            <a:ext cx="28576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Automatic Orders generated if (Stock &lt; Safety Stock)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1B30B-1674-4254-A2BA-69A1E4C9AA01}"/>
              </a:ext>
            </a:extLst>
          </p:cNvPr>
          <p:cNvSpPr txBox="1"/>
          <p:nvPr/>
        </p:nvSpPr>
        <p:spPr>
          <a:xfrm>
            <a:off x="7240524" y="2817402"/>
            <a:ext cx="301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Update Kanban Quantity according to the Plan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A5C87-38C7-4A1F-8B41-D8B375A2BAD8}"/>
              </a:ext>
            </a:extLst>
          </p:cNvPr>
          <p:cNvSpPr txBox="1"/>
          <p:nvPr/>
        </p:nvSpPr>
        <p:spPr>
          <a:xfrm>
            <a:off x="7240523" y="4503748"/>
            <a:ext cx="301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Kanban Cards are tracked virtually.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5E8B3-E5DE-4AE6-98A9-FEBCDBE7B56A}"/>
              </a:ext>
            </a:extLst>
          </p:cNvPr>
          <p:cNvSpPr txBox="1"/>
          <p:nvPr/>
        </p:nvSpPr>
        <p:spPr>
          <a:xfrm>
            <a:off x="7240522" y="5359097"/>
            <a:ext cx="30118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Real time update in stock.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07FE7-9076-4AB4-AC43-F0AC4D185AD3}"/>
              </a:ext>
            </a:extLst>
          </p:cNvPr>
          <p:cNvSpPr txBox="1"/>
          <p:nvPr/>
        </p:nvSpPr>
        <p:spPr>
          <a:xfrm>
            <a:off x="837490" y="5738595"/>
            <a:ext cx="33987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Stock in SAP is updated when challan confirmed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C72BBD-590F-4A07-B461-B9192DC15EE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746436" y="2105814"/>
            <a:ext cx="3094" cy="17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8A0D06-4805-4E35-B28C-F35C290B6994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flipH="1">
            <a:off x="8746436" y="2646274"/>
            <a:ext cx="3094" cy="17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23EEF-4AA3-4BB2-A898-888B1E03D768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flipH="1">
            <a:off x="8746435" y="3463733"/>
            <a:ext cx="1" cy="1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1B0523-8D38-46A1-9C8A-7186CF8D0A7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746435" y="4271705"/>
            <a:ext cx="0" cy="23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4000E-5E18-4585-B77C-EB0F92F80EDA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746434" y="5150079"/>
            <a:ext cx="1" cy="20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4B0C23-ABA5-4CE4-A054-D95B244CD9C3}"/>
              </a:ext>
            </a:extLst>
          </p:cNvPr>
          <p:cNvCxnSpPr>
            <a:stCxn id="14" idx="2"/>
            <a:endCxn id="31" idx="0"/>
          </p:cNvCxnSpPr>
          <p:nvPr/>
        </p:nvCxnSpPr>
        <p:spPr>
          <a:xfrm flipH="1">
            <a:off x="2536860" y="5577753"/>
            <a:ext cx="1" cy="16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1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242130"/>
            <a:ext cx="11595652" cy="60621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DA4E026-0CE0-4F64-87CD-4CA6FB13786F}"/>
              </a:ext>
            </a:extLst>
          </p:cNvPr>
          <p:cNvSpPr/>
          <p:nvPr/>
        </p:nvSpPr>
        <p:spPr>
          <a:xfrm>
            <a:off x="2021532" y="1176968"/>
            <a:ext cx="1099931" cy="5132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Plan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856304D7-FD34-4D66-929C-4A798AD1AD62}"/>
              </a:ext>
            </a:extLst>
          </p:cNvPr>
          <p:cNvSpPr/>
          <p:nvPr/>
        </p:nvSpPr>
        <p:spPr>
          <a:xfrm>
            <a:off x="1895636" y="1923132"/>
            <a:ext cx="1351724" cy="665643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Update Plan in Software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45F885B-11AE-4581-8070-B07BD48B4164}"/>
              </a:ext>
            </a:extLst>
          </p:cNvPr>
          <p:cNvSpPr/>
          <p:nvPr/>
        </p:nvSpPr>
        <p:spPr>
          <a:xfrm>
            <a:off x="3593417" y="1936381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Orders generation</a:t>
            </a:r>
          </a:p>
        </p:txBody>
      </p:sp>
      <p:sp>
        <p:nvSpPr>
          <p:cNvPr id="10" name="Flowchart: Display 9">
            <a:extLst>
              <a:ext uri="{FF2B5EF4-FFF2-40B4-BE49-F238E27FC236}">
                <a16:creationId xmlns:a16="http://schemas.microsoft.com/office/drawing/2014/main" id="{ACE8A86E-63C3-4136-B174-80484D8602A5}"/>
              </a:ext>
            </a:extLst>
          </p:cNvPr>
          <p:cNvSpPr/>
          <p:nvPr/>
        </p:nvSpPr>
        <p:spPr>
          <a:xfrm>
            <a:off x="3112353" y="3121318"/>
            <a:ext cx="2178104" cy="744713"/>
          </a:xfrm>
          <a:prstGeom prst="flowChartDisplay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Display orders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07EABB29-F3A7-4714-951B-6802462D454E}"/>
              </a:ext>
            </a:extLst>
          </p:cNvPr>
          <p:cNvSpPr/>
          <p:nvPr/>
        </p:nvSpPr>
        <p:spPr>
          <a:xfrm>
            <a:off x="7205406" y="1949629"/>
            <a:ext cx="1547210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New Order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CF3B4575-2551-4E9B-B96E-8767121C7DC4}"/>
              </a:ext>
            </a:extLst>
          </p:cNvPr>
          <p:cNvSpPr/>
          <p:nvPr/>
        </p:nvSpPr>
        <p:spPr>
          <a:xfrm>
            <a:off x="5689687" y="3173062"/>
            <a:ext cx="1827146" cy="672158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Change Orders Priority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7D56724-91C0-4F69-B452-7D8566717545}"/>
              </a:ext>
            </a:extLst>
          </p:cNvPr>
          <p:cNvSpPr/>
          <p:nvPr/>
        </p:nvSpPr>
        <p:spPr>
          <a:xfrm>
            <a:off x="1645378" y="4693794"/>
            <a:ext cx="1497496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Acknowledge order 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38C4B3C2-B9C6-4CDA-8032-92F1EEBACA4B}"/>
              </a:ext>
            </a:extLst>
          </p:cNvPr>
          <p:cNvSpPr/>
          <p:nvPr/>
        </p:nvSpPr>
        <p:spPr>
          <a:xfrm>
            <a:off x="3361900" y="4615897"/>
            <a:ext cx="2048625" cy="797681"/>
          </a:xfrm>
          <a:prstGeom prst="flowChartManualOperat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Print Kanban Card 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C394E910-DA8C-4965-9AC1-73E9C748AC05}"/>
              </a:ext>
            </a:extLst>
          </p:cNvPr>
          <p:cNvSpPr/>
          <p:nvPr/>
        </p:nvSpPr>
        <p:spPr>
          <a:xfrm>
            <a:off x="8295165" y="3318025"/>
            <a:ext cx="2040835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Receive Material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A33C0B8-3BEC-453B-B655-16D7FF921431}"/>
              </a:ext>
            </a:extLst>
          </p:cNvPr>
          <p:cNvSpPr/>
          <p:nvPr/>
        </p:nvSpPr>
        <p:spPr>
          <a:xfrm>
            <a:off x="9103548" y="5266648"/>
            <a:ext cx="1232452" cy="797681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Stock Update in Database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BE0EAD8-638C-417E-BD11-4806678386B4}"/>
              </a:ext>
            </a:extLst>
          </p:cNvPr>
          <p:cNvSpPr/>
          <p:nvPr/>
        </p:nvSpPr>
        <p:spPr>
          <a:xfrm>
            <a:off x="5084829" y="1817607"/>
            <a:ext cx="1827147" cy="883463"/>
          </a:xfrm>
          <a:prstGeom prst="flowChartDecis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Stock &lt; Safety Stock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105D46BC-4982-4824-8CDE-D3E9D1FCF851}"/>
              </a:ext>
            </a:extLst>
          </p:cNvPr>
          <p:cNvSpPr/>
          <p:nvPr/>
        </p:nvSpPr>
        <p:spPr>
          <a:xfrm>
            <a:off x="1587890" y="5642402"/>
            <a:ext cx="1612472" cy="944492"/>
          </a:xfrm>
          <a:prstGeom prst="flowChartDecis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&lt; Safety Stock</a:t>
            </a:r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873F59EF-C38B-4D1F-A7F1-892F5D6C1E37}"/>
              </a:ext>
            </a:extLst>
          </p:cNvPr>
          <p:cNvSpPr/>
          <p:nvPr/>
        </p:nvSpPr>
        <p:spPr>
          <a:xfrm>
            <a:off x="3643507" y="5833826"/>
            <a:ext cx="1616771" cy="665643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Raw Material Request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B17FB239-A9E4-4D5E-BE99-4684B04526D9}"/>
              </a:ext>
            </a:extLst>
          </p:cNvPr>
          <p:cNvSpPr/>
          <p:nvPr/>
        </p:nvSpPr>
        <p:spPr>
          <a:xfrm>
            <a:off x="5832191" y="4707043"/>
            <a:ext cx="2040835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Dispatch Material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37D6A4D-F649-4EF6-A47D-B4C1B82A8711}"/>
              </a:ext>
            </a:extLst>
          </p:cNvPr>
          <p:cNvSpPr/>
          <p:nvPr/>
        </p:nvSpPr>
        <p:spPr>
          <a:xfrm>
            <a:off x="5680081" y="5860323"/>
            <a:ext cx="2040835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Receive Material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79460-0CAE-4910-8FEB-58AA91CB9D2E}"/>
              </a:ext>
            </a:extLst>
          </p:cNvPr>
          <p:cNvSpPr txBox="1"/>
          <p:nvPr/>
        </p:nvSpPr>
        <p:spPr>
          <a:xfrm>
            <a:off x="105168" y="876993"/>
            <a:ext cx="1391539" cy="3346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/>
              <a:t>Production Department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951177-1755-44CB-96EC-31FAFFD78FAA}"/>
              </a:ext>
            </a:extLst>
          </p:cNvPr>
          <p:cNvSpPr txBox="1"/>
          <p:nvPr/>
        </p:nvSpPr>
        <p:spPr>
          <a:xfrm>
            <a:off x="118615" y="4223822"/>
            <a:ext cx="1391539" cy="2526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Vendor /</a:t>
            </a:r>
          </a:p>
          <a:p>
            <a:pPr algn="ctr"/>
            <a:r>
              <a:rPr lang="en-US" dirty="0"/>
              <a:t>Other Department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EEE82-13CC-4F43-AF94-2235EEFBB3B3}"/>
              </a:ext>
            </a:extLst>
          </p:cNvPr>
          <p:cNvCxnSpPr>
            <a:cxnSpLocks/>
          </p:cNvCxnSpPr>
          <p:nvPr/>
        </p:nvCxnSpPr>
        <p:spPr>
          <a:xfrm>
            <a:off x="105168" y="4237072"/>
            <a:ext cx="11820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3CDE8AD-3332-4EB0-ABC2-AE8295C1BBDD}"/>
              </a:ext>
            </a:extLst>
          </p:cNvPr>
          <p:cNvSpPr/>
          <p:nvPr/>
        </p:nvSpPr>
        <p:spPr>
          <a:xfrm>
            <a:off x="10672296" y="3291527"/>
            <a:ext cx="1414536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Manufacture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78C904-A4A3-43AD-8ECD-52B61D487B2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571498" y="1690210"/>
            <a:ext cx="0" cy="2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BE9BFA-2C93-4A57-9EC5-206F42223E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47360" y="2255954"/>
            <a:ext cx="34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CD7026-D0BC-408D-9EF7-CDADF999941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01405" y="2575527"/>
            <a:ext cx="8238" cy="54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A4BE83-262F-48CA-858B-9AB754B437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142874" y="5013367"/>
            <a:ext cx="423889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8A0049-98C2-4A18-90CB-16B6AEDB97FC}"/>
              </a:ext>
            </a:extLst>
          </p:cNvPr>
          <p:cNvCxnSpPr>
            <a:cxnSpLocks/>
            <a:stCxn id="14" idx="3"/>
            <a:endCxn id="25" idx="2"/>
          </p:cNvCxnSpPr>
          <p:nvPr/>
        </p:nvCxnSpPr>
        <p:spPr>
          <a:xfrm flipV="1">
            <a:off x="5205663" y="5013367"/>
            <a:ext cx="830612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B11624-492F-4AE2-94E6-E4F07A88DE54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2394126" y="5332940"/>
            <a:ext cx="0" cy="30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5780E6-1CCD-40E8-8EA8-BCBCDA95F7C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200362" y="6114648"/>
            <a:ext cx="443145" cy="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26759EE-3AF9-4FD6-A6FD-68F5BC398787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5260278" y="6166647"/>
            <a:ext cx="62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8EF257-E31E-4086-8C34-DEE516C246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83525" y="3446899"/>
            <a:ext cx="728828" cy="4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465B4C-BDC0-43E1-A6B2-EE4D9F2BD6C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83523" y="3462741"/>
            <a:ext cx="10603" cy="12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72F3709-B38D-4C93-845C-6EFD37529572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700498" y="5665488"/>
            <a:ext cx="1" cy="19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DC3A78-F4E8-43A2-B1DF-CEC00E1C0057}"/>
              </a:ext>
            </a:extLst>
          </p:cNvPr>
          <p:cNvCxnSpPr/>
          <p:nvPr/>
        </p:nvCxnSpPr>
        <p:spPr>
          <a:xfrm flipH="1">
            <a:off x="4448299" y="5665488"/>
            <a:ext cx="2252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72C692-5897-4B0B-A53E-F530116DE27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386213" y="5413578"/>
            <a:ext cx="62086" cy="2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EC3688F-8AD0-4A65-875F-2812A541AFE5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4825869" y="2255954"/>
            <a:ext cx="258960" cy="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8F67A2-666D-4626-8599-63252F8A172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6911976" y="2255953"/>
            <a:ext cx="448151" cy="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DF3B727-792A-4061-A2DC-774E0464D86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056692" y="4466652"/>
            <a:ext cx="0" cy="2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0101516-BDB8-4693-B4CD-74A38B753918}"/>
              </a:ext>
            </a:extLst>
          </p:cNvPr>
          <p:cNvCxnSpPr/>
          <p:nvPr/>
        </p:nvCxnSpPr>
        <p:spPr>
          <a:xfrm>
            <a:off x="7056692" y="4466652"/>
            <a:ext cx="2046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90EFF8F-69EB-49C7-90D2-0E411A4534E4}"/>
              </a:ext>
            </a:extLst>
          </p:cNvPr>
          <p:cNvCxnSpPr>
            <a:endCxn id="17" idx="3"/>
          </p:cNvCxnSpPr>
          <p:nvPr/>
        </p:nvCxnSpPr>
        <p:spPr>
          <a:xfrm flipV="1">
            <a:off x="9103548" y="3930673"/>
            <a:ext cx="7951" cy="53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E1A5178-B757-4037-BE74-F13160E90666}"/>
              </a:ext>
            </a:extLst>
          </p:cNvPr>
          <p:cNvCxnSpPr>
            <a:cxnSpLocks/>
            <a:stCxn id="17" idx="5"/>
            <a:endCxn id="33" idx="1"/>
          </p:cNvCxnSpPr>
          <p:nvPr/>
        </p:nvCxnSpPr>
        <p:spPr>
          <a:xfrm flipV="1">
            <a:off x="10131917" y="3611100"/>
            <a:ext cx="540379" cy="1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F1160F9-C431-4ACA-B543-A2D97A3D52C0}"/>
              </a:ext>
            </a:extLst>
          </p:cNvPr>
          <p:cNvCxnSpPr>
            <a:cxnSpLocks/>
          </p:cNvCxnSpPr>
          <p:nvPr/>
        </p:nvCxnSpPr>
        <p:spPr>
          <a:xfrm flipH="1" flipV="1">
            <a:off x="4199040" y="1346183"/>
            <a:ext cx="5673402" cy="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Manual Input 161">
            <a:extLst>
              <a:ext uri="{FF2B5EF4-FFF2-40B4-BE49-F238E27FC236}">
                <a16:creationId xmlns:a16="http://schemas.microsoft.com/office/drawing/2014/main" id="{FB14A46B-CFF9-48E6-AB50-6D819B5744CF}"/>
              </a:ext>
            </a:extLst>
          </p:cNvPr>
          <p:cNvSpPr/>
          <p:nvPr/>
        </p:nvSpPr>
        <p:spPr>
          <a:xfrm>
            <a:off x="9187274" y="1890340"/>
            <a:ext cx="1391538" cy="708910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Scan Empty Kanban Card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696C1F1-328C-4821-AF24-08C877529C1A}"/>
              </a:ext>
            </a:extLst>
          </p:cNvPr>
          <p:cNvCxnSpPr>
            <a:stCxn id="11" idx="5"/>
            <a:endCxn id="162" idx="1"/>
          </p:cNvCxnSpPr>
          <p:nvPr/>
        </p:nvCxnSpPr>
        <p:spPr>
          <a:xfrm flipV="1">
            <a:off x="8597895" y="2244795"/>
            <a:ext cx="589379" cy="1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8A82FE-7758-4083-A166-68E2DF194DF8}"/>
              </a:ext>
            </a:extLst>
          </p:cNvPr>
          <p:cNvCxnSpPr>
            <a:cxnSpLocks/>
          </p:cNvCxnSpPr>
          <p:nvPr/>
        </p:nvCxnSpPr>
        <p:spPr>
          <a:xfrm flipH="1" flipV="1">
            <a:off x="9883043" y="1363958"/>
            <a:ext cx="20967" cy="58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D967279-43CB-488F-A1F8-6780BC63FD4E}"/>
              </a:ext>
            </a:extLst>
          </p:cNvPr>
          <p:cNvCxnSpPr>
            <a:endCxn id="8" idx="0"/>
          </p:cNvCxnSpPr>
          <p:nvPr/>
        </p:nvCxnSpPr>
        <p:spPr>
          <a:xfrm>
            <a:off x="4209642" y="1344307"/>
            <a:ext cx="1" cy="5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0947EEF-830F-4AFD-9702-81538DEBD236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7979011" y="2562277"/>
            <a:ext cx="0" cy="9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B31BAC4-6774-43E8-80EC-40BF65D4C69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516833" y="3509141"/>
            <a:ext cx="46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59BA38A-765A-440A-93BD-C46741992420}"/>
              </a:ext>
            </a:extLst>
          </p:cNvPr>
          <p:cNvSpPr txBox="1"/>
          <p:nvPr/>
        </p:nvSpPr>
        <p:spPr>
          <a:xfrm>
            <a:off x="1895636" y="6586894"/>
            <a:ext cx="10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Material</a:t>
            </a:r>
          </a:p>
        </p:txBody>
      </p:sp>
      <p:sp>
        <p:nvSpPr>
          <p:cNvPr id="196" name="Flowchart: Magnetic Disk 195">
            <a:extLst>
              <a:ext uri="{FF2B5EF4-FFF2-40B4-BE49-F238E27FC236}">
                <a16:creationId xmlns:a16="http://schemas.microsoft.com/office/drawing/2014/main" id="{A062C78B-0B48-4857-A034-ABBD41C8A723}"/>
              </a:ext>
            </a:extLst>
          </p:cNvPr>
          <p:cNvSpPr/>
          <p:nvPr/>
        </p:nvSpPr>
        <p:spPr>
          <a:xfrm>
            <a:off x="10794129" y="5337291"/>
            <a:ext cx="117087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Database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52D0DE3-38D0-4B20-A4E1-AD26CD2FE60E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290457" y="3493675"/>
            <a:ext cx="399230" cy="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DC52083-96C7-41BF-926C-E041DF13E14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7668943" y="5013367"/>
            <a:ext cx="205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D9A5EB1-869A-469E-B24C-8974E64290A8}"/>
              </a:ext>
            </a:extLst>
          </p:cNvPr>
          <p:cNvCxnSpPr>
            <a:endCxn id="18" idx="0"/>
          </p:cNvCxnSpPr>
          <p:nvPr/>
        </p:nvCxnSpPr>
        <p:spPr>
          <a:xfrm>
            <a:off x="9719774" y="5013367"/>
            <a:ext cx="0" cy="2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FC2DC9F-DC1A-4FB1-990C-0AF9D060986F}"/>
              </a:ext>
            </a:extLst>
          </p:cNvPr>
          <p:cNvCxnSpPr>
            <a:stCxn id="18" idx="3"/>
            <a:endCxn id="196" idx="2"/>
          </p:cNvCxnSpPr>
          <p:nvPr/>
        </p:nvCxnSpPr>
        <p:spPr>
          <a:xfrm flipV="1">
            <a:off x="10336000" y="5643615"/>
            <a:ext cx="458129" cy="2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A1AD7234-96E9-462F-960E-0D3FF4077EC1}"/>
              </a:ext>
            </a:extLst>
          </p:cNvPr>
          <p:cNvSpPr/>
          <p:nvPr/>
        </p:nvSpPr>
        <p:spPr>
          <a:xfrm>
            <a:off x="5901570" y="1432257"/>
            <a:ext cx="193664" cy="18415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FFB7598-8193-4AC5-80FB-5E338D228415}"/>
              </a:ext>
            </a:extLst>
          </p:cNvPr>
          <p:cNvCxnSpPr>
            <a:stCxn id="22" idx="0"/>
            <a:endCxn id="255" idx="4"/>
          </p:cNvCxnSpPr>
          <p:nvPr/>
        </p:nvCxnSpPr>
        <p:spPr>
          <a:xfrm flipH="1" flipV="1">
            <a:off x="5998402" y="1616412"/>
            <a:ext cx="1" cy="2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lowchart: Connector 259">
            <a:extLst>
              <a:ext uri="{FF2B5EF4-FFF2-40B4-BE49-F238E27FC236}">
                <a16:creationId xmlns:a16="http://schemas.microsoft.com/office/drawing/2014/main" id="{B7C22D66-08AB-4609-8028-04612AB6C5B6}"/>
              </a:ext>
            </a:extLst>
          </p:cNvPr>
          <p:cNvSpPr/>
          <p:nvPr/>
        </p:nvSpPr>
        <p:spPr>
          <a:xfrm>
            <a:off x="11282732" y="6289778"/>
            <a:ext cx="193664" cy="18415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DD39E82-6B0A-458F-9EE9-868FE5E772D9}"/>
              </a:ext>
            </a:extLst>
          </p:cNvPr>
          <p:cNvCxnSpPr>
            <a:stCxn id="260" idx="0"/>
            <a:endCxn id="196" idx="3"/>
          </p:cNvCxnSpPr>
          <p:nvPr/>
        </p:nvCxnSpPr>
        <p:spPr>
          <a:xfrm flipV="1">
            <a:off x="11379564" y="5949939"/>
            <a:ext cx="0" cy="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252829"/>
            <a:ext cx="9144000" cy="62416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Kanban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9427E-9521-4F87-90F7-627D627E7C3C}"/>
              </a:ext>
            </a:extLst>
          </p:cNvPr>
          <p:cNvSpPr txBox="1"/>
          <p:nvPr/>
        </p:nvSpPr>
        <p:spPr>
          <a:xfrm>
            <a:off x="105168" y="876993"/>
            <a:ext cx="1391539" cy="3346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/>
              <a:t>Without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D6308-7978-4B47-ADE2-A8488DE60EEE}"/>
              </a:ext>
            </a:extLst>
          </p:cNvPr>
          <p:cNvSpPr txBox="1"/>
          <p:nvPr/>
        </p:nvSpPr>
        <p:spPr>
          <a:xfrm>
            <a:off x="105168" y="3958780"/>
            <a:ext cx="1391539" cy="28048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Integration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 err="1"/>
              <a:t>Sioms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99A132-CDDD-47DD-9E9E-6B8D93679386}"/>
              </a:ext>
            </a:extLst>
          </p:cNvPr>
          <p:cNvCxnSpPr>
            <a:cxnSpLocks/>
          </p:cNvCxnSpPr>
          <p:nvPr/>
        </p:nvCxnSpPr>
        <p:spPr>
          <a:xfrm>
            <a:off x="105168" y="3826260"/>
            <a:ext cx="11820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028C5BE1-D78C-462B-A481-7C8BF0B127DE}"/>
              </a:ext>
            </a:extLst>
          </p:cNvPr>
          <p:cNvSpPr/>
          <p:nvPr/>
        </p:nvSpPr>
        <p:spPr>
          <a:xfrm>
            <a:off x="3352797" y="1100331"/>
            <a:ext cx="1351724" cy="665643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Kanban card is scanned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EAF178D-482E-4254-9659-6E872E8DF2AD}"/>
              </a:ext>
            </a:extLst>
          </p:cNvPr>
          <p:cNvSpPr/>
          <p:nvPr/>
        </p:nvSpPr>
        <p:spPr>
          <a:xfrm>
            <a:off x="1801900" y="1133658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Bin is empty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3D3E0-625A-4D21-B429-430A3562D55F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034352" y="1433153"/>
            <a:ext cx="318445" cy="2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6962FE6C-9DAC-4C94-9C44-0CB3815C6C0C}"/>
              </a:ext>
            </a:extLst>
          </p:cNvPr>
          <p:cNvSpPr/>
          <p:nvPr/>
        </p:nvSpPr>
        <p:spPr>
          <a:xfrm>
            <a:off x="7206305" y="1133658"/>
            <a:ext cx="1379011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New Order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E89AB6C-ED6F-446D-B931-CEB79AAAA745}"/>
              </a:ext>
            </a:extLst>
          </p:cNvPr>
          <p:cNvSpPr/>
          <p:nvPr/>
        </p:nvSpPr>
        <p:spPr>
          <a:xfrm>
            <a:off x="5102064" y="1011499"/>
            <a:ext cx="1827147" cy="883463"/>
          </a:xfrm>
          <a:prstGeom prst="flowChartDecis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Stock &lt; Safety Stock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0F1B9-E3A7-4B45-A911-FB1BED961A3F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704521" y="1433153"/>
            <a:ext cx="397543" cy="2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17BD1F-78F4-4559-84EB-704C4626E639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6929211" y="1439982"/>
            <a:ext cx="414995" cy="1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DB30B7C4-B3A9-45BD-BE88-DC6FCB99A751}"/>
              </a:ext>
            </a:extLst>
          </p:cNvPr>
          <p:cNvSpPr/>
          <p:nvPr/>
        </p:nvSpPr>
        <p:spPr>
          <a:xfrm>
            <a:off x="8996923" y="1087880"/>
            <a:ext cx="1126039" cy="665643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Change Priority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08EE4E-F3DA-4197-AF4F-DF8ADF6F9A34}"/>
              </a:ext>
            </a:extLst>
          </p:cNvPr>
          <p:cNvCxnSpPr>
            <a:cxnSpLocks/>
            <a:stCxn id="13" idx="5"/>
            <a:endCxn id="21" idx="1"/>
          </p:cNvCxnSpPr>
          <p:nvPr/>
        </p:nvCxnSpPr>
        <p:spPr>
          <a:xfrm flipV="1">
            <a:off x="8447415" y="1420702"/>
            <a:ext cx="549508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C8F27754-A3EE-4720-BB25-4F8A5009443B}"/>
              </a:ext>
            </a:extLst>
          </p:cNvPr>
          <p:cNvSpPr/>
          <p:nvPr/>
        </p:nvSpPr>
        <p:spPr>
          <a:xfrm>
            <a:off x="10534569" y="1028091"/>
            <a:ext cx="1391539" cy="744713"/>
          </a:xfrm>
          <a:prstGeom prst="flowChartDisplay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Display orders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56A51C-7D47-4D94-A289-68D930E7F3CA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 flipV="1">
            <a:off x="10122962" y="1400448"/>
            <a:ext cx="411607" cy="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79FD982-3C98-4D69-ABF0-4CAF568729B6}"/>
              </a:ext>
            </a:extLst>
          </p:cNvPr>
          <p:cNvSpPr/>
          <p:nvPr/>
        </p:nvSpPr>
        <p:spPr>
          <a:xfrm>
            <a:off x="10614112" y="2423777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Process Order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7561A20A-C2D9-4A23-84E9-99CE20A41CA8}"/>
              </a:ext>
            </a:extLst>
          </p:cNvPr>
          <p:cNvSpPr/>
          <p:nvPr/>
        </p:nvSpPr>
        <p:spPr>
          <a:xfrm>
            <a:off x="8943716" y="2422060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Print Kanban Card</a:t>
            </a:r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F3CFB24C-259C-4E4B-88FA-790707E97E21}"/>
              </a:ext>
            </a:extLst>
          </p:cNvPr>
          <p:cNvSpPr/>
          <p:nvPr/>
        </p:nvSpPr>
        <p:spPr>
          <a:xfrm>
            <a:off x="6929211" y="2453369"/>
            <a:ext cx="1656105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Dispatch Material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6D23012D-CC65-4C92-B8E1-9E8E63E25D9A}"/>
              </a:ext>
            </a:extLst>
          </p:cNvPr>
          <p:cNvSpPr/>
          <p:nvPr/>
        </p:nvSpPr>
        <p:spPr>
          <a:xfrm>
            <a:off x="7206304" y="4900833"/>
            <a:ext cx="1379011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New Order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AB7FFB8-CC53-463E-A990-8DCE03E2FCB4}"/>
              </a:ext>
            </a:extLst>
          </p:cNvPr>
          <p:cNvSpPr/>
          <p:nvPr/>
        </p:nvSpPr>
        <p:spPr>
          <a:xfrm>
            <a:off x="5065375" y="4769633"/>
            <a:ext cx="1827147" cy="883463"/>
          </a:xfrm>
          <a:prstGeom prst="flowChartDecis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Stock &lt; Safety Stock</a:t>
            </a:r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0192B501-8142-4DBE-8589-C267E2DB16E4}"/>
              </a:ext>
            </a:extLst>
          </p:cNvPr>
          <p:cNvSpPr/>
          <p:nvPr/>
        </p:nvSpPr>
        <p:spPr>
          <a:xfrm>
            <a:off x="8996922" y="4874335"/>
            <a:ext cx="1126039" cy="665643"/>
          </a:xfrm>
          <a:prstGeom prst="flowChartManualIn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Change Priority</a:t>
            </a:r>
          </a:p>
        </p:txBody>
      </p:sp>
      <p:sp>
        <p:nvSpPr>
          <p:cNvPr id="39" name="Flowchart: Display 38">
            <a:extLst>
              <a:ext uri="{FF2B5EF4-FFF2-40B4-BE49-F238E27FC236}">
                <a16:creationId xmlns:a16="http://schemas.microsoft.com/office/drawing/2014/main" id="{1626DAAF-15FA-49AD-BFB1-74D5BDEDFF5F}"/>
              </a:ext>
            </a:extLst>
          </p:cNvPr>
          <p:cNvSpPr/>
          <p:nvPr/>
        </p:nvSpPr>
        <p:spPr>
          <a:xfrm>
            <a:off x="10614112" y="4826853"/>
            <a:ext cx="1391539" cy="744713"/>
          </a:xfrm>
          <a:prstGeom prst="flowChartDisplay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Display orders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5902B-6E72-4E1D-A418-30A67E96E69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0122961" y="5199210"/>
            <a:ext cx="491151" cy="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208EB3F-D01B-43BE-BE22-6E4B099A099C}"/>
              </a:ext>
            </a:extLst>
          </p:cNvPr>
          <p:cNvSpPr/>
          <p:nvPr/>
        </p:nvSpPr>
        <p:spPr>
          <a:xfrm>
            <a:off x="10693656" y="5945662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Process Order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0B9BFD2D-5EB6-440C-8B41-BEF90EE8102D}"/>
              </a:ext>
            </a:extLst>
          </p:cNvPr>
          <p:cNvSpPr/>
          <p:nvPr/>
        </p:nvSpPr>
        <p:spPr>
          <a:xfrm>
            <a:off x="8890509" y="5948711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Print Kanban Card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51F4F0B4-5B85-439F-8E65-6B128FE44C80}"/>
              </a:ext>
            </a:extLst>
          </p:cNvPr>
          <p:cNvSpPr/>
          <p:nvPr/>
        </p:nvSpPr>
        <p:spPr>
          <a:xfrm>
            <a:off x="6876004" y="5980020"/>
            <a:ext cx="1656105" cy="612648"/>
          </a:xfrm>
          <a:prstGeom prst="flowChartInputOutp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Dispatch Material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9B0D24F-44B8-494F-802F-3256B8741A9F}"/>
              </a:ext>
            </a:extLst>
          </p:cNvPr>
          <p:cNvSpPr/>
          <p:nvPr/>
        </p:nvSpPr>
        <p:spPr>
          <a:xfrm>
            <a:off x="3424260" y="4887584"/>
            <a:ext cx="1232452" cy="639146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Software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1360A0C3-E4FC-4A04-8068-AA9792AA89C7}"/>
              </a:ext>
            </a:extLst>
          </p:cNvPr>
          <p:cNvSpPr/>
          <p:nvPr/>
        </p:nvSpPr>
        <p:spPr>
          <a:xfrm>
            <a:off x="1656560" y="3985278"/>
            <a:ext cx="1170870" cy="7073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Sioms</a:t>
            </a:r>
            <a:r>
              <a:rPr lang="en-US" sz="1500" dirty="0"/>
              <a:t> Database</a:t>
            </a: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4F45CC90-FAAC-46E1-B850-FDD5E6A334C6}"/>
              </a:ext>
            </a:extLst>
          </p:cNvPr>
          <p:cNvSpPr/>
          <p:nvPr/>
        </p:nvSpPr>
        <p:spPr>
          <a:xfrm>
            <a:off x="1656560" y="4900832"/>
            <a:ext cx="1170870" cy="6942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Software Database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731595-9ABC-4EDD-BC9C-C20B8B098BA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241995" y="4692591"/>
            <a:ext cx="0" cy="20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9F5F7B-B9A0-4248-9422-FE9C4EAC16E4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2827430" y="5207157"/>
            <a:ext cx="596830" cy="4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230A2A-D288-4975-84A9-CED5EA52ECA3}"/>
              </a:ext>
            </a:extLst>
          </p:cNvPr>
          <p:cNvCxnSpPr>
            <a:stCxn id="44" idx="3"/>
            <a:endCxn id="37" idx="1"/>
          </p:cNvCxnSpPr>
          <p:nvPr/>
        </p:nvCxnSpPr>
        <p:spPr>
          <a:xfrm>
            <a:off x="4656712" y="5207157"/>
            <a:ext cx="408663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4E94CA-F81E-4C8D-9AED-673CFDE99754}"/>
              </a:ext>
            </a:extLst>
          </p:cNvPr>
          <p:cNvCxnSpPr>
            <a:stCxn id="37" idx="3"/>
            <a:endCxn id="36" idx="2"/>
          </p:cNvCxnSpPr>
          <p:nvPr/>
        </p:nvCxnSpPr>
        <p:spPr>
          <a:xfrm flipV="1">
            <a:off x="6892522" y="5207157"/>
            <a:ext cx="451683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1B2CF4-2F33-4E97-86C7-ED48D6A4CDA9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>
            <a:off x="8447414" y="5207157"/>
            <a:ext cx="549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62B9F2-3842-41D5-98BC-7DC21C3B77FB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1309882" y="5571566"/>
            <a:ext cx="0" cy="37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84DF40-3C9D-417B-8FE2-87087C093A64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10122961" y="6265235"/>
            <a:ext cx="570695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7F92B8-4FB7-4014-B5A8-A85A161F4E1A}"/>
              </a:ext>
            </a:extLst>
          </p:cNvPr>
          <p:cNvCxnSpPr>
            <a:stCxn id="42" idx="1"/>
            <a:endCxn id="43" idx="5"/>
          </p:cNvCxnSpPr>
          <p:nvPr/>
        </p:nvCxnSpPr>
        <p:spPr>
          <a:xfrm flipH="1">
            <a:off x="8366499" y="6268284"/>
            <a:ext cx="524010" cy="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A26748-278F-4227-AC91-5CA431B3AB58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flipH="1">
            <a:off x="11230338" y="1772804"/>
            <a:ext cx="1" cy="65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BF8E9B-4551-4FCF-8918-F19836DEEA6D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flipH="1" flipV="1">
            <a:off x="10176168" y="2741633"/>
            <a:ext cx="437944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279D18-94BF-4B31-A145-2A7000D8F304}"/>
              </a:ext>
            </a:extLst>
          </p:cNvPr>
          <p:cNvCxnSpPr>
            <a:stCxn id="33" idx="1"/>
            <a:endCxn id="35" idx="5"/>
          </p:cNvCxnSpPr>
          <p:nvPr/>
        </p:nvCxnSpPr>
        <p:spPr>
          <a:xfrm flipH="1">
            <a:off x="8419706" y="2741633"/>
            <a:ext cx="524010" cy="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D7EAA06-C455-4D48-8715-722BAA2796D8}"/>
              </a:ext>
            </a:extLst>
          </p:cNvPr>
          <p:cNvSpPr txBox="1"/>
          <p:nvPr/>
        </p:nvSpPr>
        <p:spPr>
          <a:xfrm>
            <a:off x="6902896" y="11207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3075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252828"/>
            <a:ext cx="9144000" cy="71458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Services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504F-3E4A-486A-8C85-C97646B88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04" y="1359385"/>
            <a:ext cx="10031896" cy="52468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Database Hosting :</a:t>
            </a:r>
          </a:p>
          <a:p>
            <a:pPr algn="l"/>
            <a:r>
              <a:rPr lang="en-US" dirty="0"/>
              <a:t>       </a:t>
            </a:r>
            <a:r>
              <a:rPr lang="en-US" sz="2000" dirty="0"/>
              <a:t>Microsoft Server SQL</a:t>
            </a:r>
          </a:p>
          <a:p>
            <a:pPr algn="l"/>
            <a:r>
              <a:rPr lang="en-US" sz="2000" dirty="0"/>
              <a:t>         MySQL</a:t>
            </a:r>
          </a:p>
          <a:p>
            <a:pPr algn="l"/>
            <a:r>
              <a:rPr lang="en-US" sz="2000" dirty="0"/>
              <a:t>         Microsoft Azure</a:t>
            </a:r>
          </a:p>
          <a:p>
            <a:pPr algn="l"/>
            <a:r>
              <a:rPr lang="en-US" sz="2000" dirty="0"/>
              <a:t>         Other Hosting websites (Gear Host)</a:t>
            </a:r>
          </a:p>
          <a:p>
            <a:pPr algn="l"/>
            <a:r>
              <a:rPr lang="en-US" sz="20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72A-DAE4-4AF7-ABA8-BACA5811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2359924"/>
            <a:ext cx="11595652" cy="139044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91247-7546-449C-8198-EDB74CDC9612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2BCF22-6962-438D-A0DE-C9AB4548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109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434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Sync Kanban and Production Scheduling </vt:lpstr>
      <vt:lpstr>Improvements Opportunity</vt:lpstr>
      <vt:lpstr>Current vs Earlier Process</vt:lpstr>
      <vt:lpstr>PowerPoint Presentation</vt:lpstr>
      <vt:lpstr>Process Flow</vt:lpstr>
      <vt:lpstr>Kanban Process</vt:lpstr>
      <vt:lpstr>Services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Kanban and Production Scheduling</dc:title>
  <dc:creator>omkar.gulave12345@gmail.com</dc:creator>
  <cp:lastModifiedBy>Omkar Gulave</cp:lastModifiedBy>
  <cp:revision>72</cp:revision>
  <dcterms:created xsi:type="dcterms:W3CDTF">2018-03-15T14:04:45Z</dcterms:created>
  <dcterms:modified xsi:type="dcterms:W3CDTF">2018-04-06T17:24:27Z</dcterms:modified>
</cp:coreProperties>
</file>