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sldIdLst>
    <p:sldId id="258" r:id="rId5"/>
    <p:sldId id="263" r:id="rId6"/>
    <p:sldId id="279" r:id="rId7"/>
    <p:sldId id="278" r:id="rId8"/>
    <p:sldId id="277" r:id="rId9"/>
    <p:sldId id="259" r:id="rId10"/>
    <p:sldId id="267" r:id="rId11"/>
    <p:sldId id="264" r:id="rId12"/>
    <p:sldId id="265" r:id="rId13"/>
    <p:sldId id="270" r:id="rId14"/>
    <p:sldId id="271" r:id="rId15"/>
    <p:sldId id="272" r:id="rId16"/>
    <p:sldId id="266" r:id="rId17"/>
    <p:sldId id="268" r:id="rId18"/>
    <p:sldId id="280" r:id="rId19"/>
    <p:sldId id="269" r:id="rId20"/>
    <p:sldId id="273" r:id="rId21"/>
    <p:sldId id="281" r:id="rId22"/>
    <p:sldId id="282" r:id="rId23"/>
    <p:sldId id="275" r:id="rId24"/>
    <p:sldId id="276"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998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33870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16661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78639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46919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7861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681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943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360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75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357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080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336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531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1411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8250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7/8/2021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01286140"/>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ohfw.gov.in/" TargetMode="External"/><Relationship Id="rId2" Type="http://schemas.openxmlformats.org/officeDocument/2006/relationships/hyperlink" Target="https://www.analyticsvidhya.com/blog/2021/02/key-python-packages-for-data-scien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ohfw.gov.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0A25-0C7E-424F-A22C-5FC2E3D6D294}"/>
              </a:ext>
            </a:extLst>
          </p:cNvPr>
          <p:cNvSpPr>
            <a:spLocks noGrp="1"/>
          </p:cNvSpPr>
          <p:nvPr>
            <p:ph type="title"/>
          </p:nvPr>
        </p:nvSpPr>
        <p:spPr/>
        <p:txBody>
          <a:bodyPr/>
          <a:lstStyle/>
          <a:p>
            <a:r>
              <a:rPr lang="en-US" dirty="0"/>
              <a:t> </a:t>
            </a:r>
            <a:br>
              <a:rPr lang="en-US" dirty="0"/>
            </a:br>
            <a:endParaRPr lang="en-IN" dirty="0"/>
          </a:p>
        </p:txBody>
      </p:sp>
      <p:sp>
        <p:nvSpPr>
          <p:cNvPr id="3" name="Content Placeholder 2">
            <a:extLst>
              <a:ext uri="{FF2B5EF4-FFF2-40B4-BE49-F238E27FC236}">
                <a16:creationId xmlns:a16="http://schemas.microsoft.com/office/drawing/2014/main" id="{5DF7C861-1C21-4FF2-AD66-08F1FFE62DA7}"/>
              </a:ext>
            </a:extLst>
          </p:cNvPr>
          <p:cNvSpPr>
            <a:spLocks noGrp="1"/>
          </p:cNvSpPr>
          <p:nvPr>
            <p:ph idx="1"/>
          </p:nvPr>
        </p:nvSpPr>
        <p:spPr>
          <a:xfrm>
            <a:off x="677333" y="257453"/>
            <a:ext cx="10428631" cy="5783910"/>
          </a:xfrm>
        </p:spPr>
        <p:txBody>
          <a:bodyPr/>
          <a:lstStyle/>
          <a:p>
            <a:pPr marL="0" indent="0" algn="ctr">
              <a:lnSpc>
                <a:spcPct val="115000"/>
              </a:lnSpc>
              <a:spcAft>
                <a:spcPts val="1000"/>
              </a:spcAft>
              <a:buNone/>
            </a:pP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5000"/>
              </a:lnSpc>
              <a:spcAft>
                <a:spcPts val="1000"/>
              </a:spcAft>
              <a:buNone/>
            </a:pPr>
            <a:r>
              <a:rPr lang="en-IN"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Vidya </a:t>
            </a:r>
            <a:r>
              <a:rPr lang="en-IN" sz="2400" b="1"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Pratishthan’s</a:t>
            </a:r>
            <a:r>
              <a:rPr lang="en-IN"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Kamalnayan</a:t>
            </a:r>
            <a:r>
              <a:rPr lang="en-IN"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Bajaj Institute Of Engineering And Technology </a:t>
            </a:r>
            <a:r>
              <a:rPr lang="en-IN"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Baramati</a:t>
            </a:r>
          </a:p>
          <a:p>
            <a:pPr marL="0" indent="0" algn="ctr">
              <a:lnSpc>
                <a:spcPct val="115000"/>
              </a:lnSpc>
              <a:spcAft>
                <a:spcPts val="1000"/>
              </a:spcAft>
              <a:buNone/>
            </a:pPr>
            <a:endParaRPr lang="en-IN" sz="24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lgn="ctr">
              <a:buNone/>
            </a:pPr>
            <a:r>
              <a:rPr lang="en-IN" sz="2400" b="1" dirty="0">
                <a:solidFill>
                  <a:schemeClr val="tx2">
                    <a:lumMod val="50000"/>
                  </a:schemeClr>
                </a:solidFill>
                <a:latin typeface="Arial" panose="020B0604020202020204" pitchFamily="34" charset="0"/>
                <a:cs typeface="Arial" panose="020B0604020202020204" pitchFamily="34" charset="0"/>
              </a:rPr>
              <a:t>Department of Computer Engineering </a:t>
            </a:r>
          </a:p>
        </p:txBody>
      </p:sp>
      <p:pic>
        <p:nvPicPr>
          <p:cNvPr id="4" name="Content Placeholder 2">
            <a:extLst>
              <a:ext uri="{FF2B5EF4-FFF2-40B4-BE49-F238E27FC236}">
                <a16:creationId xmlns:a16="http://schemas.microsoft.com/office/drawing/2014/main" id="{32DECF16-D321-4E36-AA4B-15F5D645CEE7}"/>
              </a:ext>
            </a:extLst>
          </p:cNvPr>
          <p:cNvPicPr>
            <a:picLocks noChangeAspect="1"/>
          </p:cNvPicPr>
          <p:nvPr/>
        </p:nvPicPr>
        <p:blipFill>
          <a:blip r:embed="rId2"/>
          <a:stretch>
            <a:fillRect/>
          </a:stretch>
        </p:blipFill>
        <p:spPr>
          <a:xfrm>
            <a:off x="4944069" y="2174897"/>
            <a:ext cx="1895158" cy="1949021"/>
          </a:xfrm>
          <a:prstGeom prst="rect">
            <a:avLst/>
          </a:prstGeom>
        </p:spPr>
      </p:pic>
    </p:spTree>
    <p:extLst>
      <p:ext uri="{BB962C8B-B14F-4D97-AF65-F5344CB8AC3E}">
        <p14:creationId xmlns:p14="http://schemas.microsoft.com/office/powerpoint/2010/main" val="2216362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6422-BFCB-4DFE-8784-A371CC62FC3E}"/>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A93AE5E5-E5BB-4652-8532-6111977BEF4C}"/>
              </a:ext>
            </a:extLst>
          </p:cNvPr>
          <p:cNvSpPr>
            <a:spLocks noGrp="1"/>
          </p:cNvSpPr>
          <p:nvPr>
            <p:ph idx="1"/>
          </p:nvPr>
        </p:nvSpPr>
        <p:spPr>
          <a:xfrm>
            <a:off x="757233" y="1464815"/>
            <a:ext cx="8596668" cy="4567669"/>
          </a:xfrm>
        </p:spPr>
        <p:txBody>
          <a:bodyPr/>
          <a:lstStyle/>
          <a:p>
            <a:pPr marL="0" indent="0" algn="just">
              <a:buNone/>
            </a:pPr>
            <a:r>
              <a:rPr lang="en-US" dirty="0">
                <a:latin typeface="Calibri" panose="020F0502020204030204" pitchFamily="34" charset="0"/>
                <a:cs typeface="Calibri" panose="020F0502020204030204" pitchFamily="34" charset="0"/>
              </a:rPr>
              <a:t>As we know the whole world is being affected by the COVID-19 pandemic and almost everyone is working from home. We all should utilize this duration at best, to improve our technical skills or writing some good Pythonic scripts. Let's see a simple Python script to demonstrate the Country-wise coronavirus cases in Era . This Python script fetches the live data from the Ministry of Health Affairs Official Website. Then data is represented in the Pie charts .</a:t>
            </a:r>
            <a:r>
              <a:rPr lang="en-US" dirty="0"/>
              <a:t> </a:t>
            </a:r>
          </a:p>
          <a:p>
            <a:pPr marL="0" indent="0" algn="just">
              <a:buNone/>
            </a:pPr>
            <a:r>
              <a:rPr lang="en-US" dirty="0">
                <a:latin typeface="Calibri" panose="020F0502020204030204" pitchFamily="34" charset="0"/>
                <a:cs typeface="Calibri" panose="020F0502020204030204" pitchFamily="34" charset="0"/>
              </a:rPr>
              <a:t>To run this script follow the below , </a:t>
            </a:r>
          </a:p>
          <a:p>
            <a:pPr marL="0" indent="0" algn="just">
              <a:buNone/>
            </a:pPr>
            <a:r>
              <a:rPr lang="en-US" b="1" dirty="0">
                <a:latin typeface="Calibri" panose="020F0502020204030204" pitchFamily="34" charset="0"/>
                <a:cs typeface="Calibri" panose="020F0502020204030204" pitchFamily="34" charset="0"/>
              </a:rPr>
              <a:t>Step 1 Importing Libraries </a:t>
            </a:r>
          </a:p>
          <a:p>
            <a:pPr marL="0" indent="0" algn="just">
              <a:buNone/>
            </a:pPr>
            <a:r>
              <a:rPr lang="en-US" dirty="0">
                <a:latin typeface="Calibri" panose="020F0502020204030204" pitchFamily="34" charset="0"/>
                <a:cs typeface="Calibri" panose="020F0502020204030204" pitchFamily="34" charset="0"/>
              </a:rPr>
              <a:t>from </a:t>
            </a:r>
            <a:r>
              <a:rPr lang="en-US" dirty="0" err="1">
                <a:latin typeface="Calibri" panose="020F0502020204030204" pitchFamily="34" charset="0"/>
                <a:cs typeface="Calibri" panose="020F0502020204030204" pitchFamily="34" charset="0"/>
              </a:rPr>
              <a:t>tkinter</a:t>
            </a:r>
            <a:r>
              <a:rPr lang="en-US" dirty="0">
                <a:latin typeface="Calibri" panose="020F0502020204030204" pitchFamily="34" charset="0"/>
                <a:cs typeface="Calibri" panose="020F0502020204030204" pitchFamily="34" charset="0"/>
              </a:rPr>
              <a:t> import * </a:t>
            </a:r>
          </a:p>
          <a:p>
            <a:pPr marL="0" indent="0" algn="just">
              <a:buNone/>
            </a:pPr>
            <a:r>
              <a:rPr lang="en-US" dirty="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tkinter.messagebox</a:t>
            </a:r>
            <a:r>
              <a:rPr lang="en-US" dirty="0">
                <a:latin typeface="Calibri" panose="020F0502020204030204" pitchFamily="34" charset="0"/>
                <a:cs typeface="Calibri" panose="020F0502020204030204" pitchFamily="34" charset="0"/>
              </a:rPr>
              <a:t> as t </a:t>
            </a:r>
          </a:p>
          <a:p>
            <a:pPr marL="0" indent="0" algn="just">
              <a:buNone/>
            </a:pPr>
            <a:r>
              <a:rPr lang="en-US" dirty="0">
                <a:latin typeface="Calibri" panose="020F0502020204030204" pitchFamily="34" charset="0"/>
                <a:cs typeface="Calibri" panose="020F0502020204030204" pitchFamily="34" charset="0"/>
              </a:rPr>
              <a:t>from covid import Covid </a:t>
            </a:r>
          </a:p>
          <a:p>
            <a:pPr marL="0" indent="0" algn="just">
              <a:buNone/>
            </a:pPr>
            <a:r>
              <a:rPr lang="en-US" dirty="0">
                <a:latin typeface="Calibri" panose="020F0502020204030204" pitchFamily="34" charset="0"/>
                <a:cs typeface="Calibri" panose="020F0502020204030204" pitchFamily="34" charset="0"/>
              </a:rPr>
              <a:t>import </a:t>
            </a:r>
            <a:r>
              <a:rPr lang="en-US" dirty="0" err="1">
                <a:latin typeface="Calibri" panose="020F0502020204030204" pitchFamily="34" charset="0"/>
                <a:cs typeface="Calibri" panose="020F0502020204030204" pitchFamily="34" charset="0"/>
              </a:rPr>
              <a:t>matplotlib.pyplot</a:t>
            </a:r>
            <a:r>
              <a:rPr lang="en-US" dirty="0">
                <a:latin typeface="Calibri" panose="020F0502020204030204" pitchFamily="34" charset="0"/>
                <a:cs typeface="Calibri" panose="020F0502020204030204" pitchFamily="34" charset="0"/>
              </a:rPr>
              <a:t> as p covid=Covid()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311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46B7-8171-4C2B-8D44-22A76E8FFEA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7FFB01A-B969-41CE-A329-86BEB852C6DD}"/>
              </a:ext>
            </a:extLst>
          </p:cNvPr>
          <p:cNvSpPr>
            <a:spLocks noGrp="1"/>
          </p:cNvSpPr>
          <p:nvPr>
            <p:ph idx="1"/>
          </p:nvPr>
        </p:nvSpPr>
        <p:spPr>
          <a:xfrm>
            <a:off x="754602" y="150921"/>
            <a:ext cx="8865629" cy="6498454"/>
          </a:xfrm>
        </p:spPr>
        <p:txBody>
          <a:bodyPr>
            <a:normAutofit fontScale="62500" lnSpcReduction="20000"/>
          </a:bodyPr>
          <a:lstStyle/>
          <a:p>
            <a:pPr marL="0" indent="0">
              <a:buNone/>
            </a:pPr>
            <a:r>
              <a:rPr lang="en-US" sz="3300" b="1" dirty="0">
                <a:latin typeface="Calibri" panose="020F0502020204030204" pitchFamily="34" charset="0"/>
                <a:cs typeface="Calibri" panose="020F0502020204030204" pitchFamily="34" charset="0"/>
              </a:rPr>
              <a:t>Step 2. Extract Contents from Covid Package and Pie Chart</a:t>
            </a:r>
          </a:p>
          <a:p>
            <a:pPr marL="0" indent="0">
              <a:buNone/>
            </a:pPr>
            <a:r>
              <a:rPr lang="en-IN" sz="1900" dirty="0">
                <a:latin typeface="Calibri" panose="020F0502020204030204" pitchFamily="34" charset="0"/>
                <a:cs typeface="Calibri" panose="020F0502020204030204" pitchFamily="34" charset="0"/>
              </a:rPr>
              <a:t>root=Tk()</a:t>
            </a:r>
          </a:p>
          <a:p>
            <a:pPr marL="0" indent="0">
              <a:buNone/>
            </a:pPr>
            <a:r>
              <a:rPr lang="en-IN" sz="1900" dirty="0">
                <a:latin typeface="Calibri" panose="020F0502020204030204" pitchFamily="34" charset="0"/>
                <a:cs typeface="Calibri" panose="020F0502020204030204" pitchFamily="34" charset="0"/>
              </a:rPr>
              <a:t> </a:t>
            </a:r>
            <a:r>
              <a:rPr lang="en-IN" sz="1900" dirty="0" err="1">
                <a:latin typeface="Calibri" panose="020F0502020204030204" pitchFamily="34" charset="0"/>
                <a:cs typeface="Calibri" panose="020F0502020204030204" pitchFamily="34" charset="0"/>
              </a:rPr>
              <a:t>root.geometry</a:t>
            </a:r>
            <a:r>
              <a:rPr lang="en-IN" sz="1900" dirty="0">
                <a:latin typeface="Calibri" panose="020F0502020204030204" pitchFamily="34" charset="0"/>
                <a:cs typeface="Calibri" panose="020F0502020204030204" pitchFamily="34" charset="0"/>
              </a:rPr>
              <a:t>("800x500")</a:t>
            </a:r>
          </a:p>
          <a:p>
            <a:pPr marL="0" indent="0">
              <a:buNone/>
            </a:pPr>
            <a:r>
              <a:rPr lang="en-IN" sz="1900" dirty="0">
                <a:latin typeface="Calibri" panose="020F0502020204030204" pitchFamily="34" charset="0"/>
                <a:cs typeface="Calibri" panose="020F0502020204030204" pitchFamily="34" charset="0"/>
              </a:rPr>
              <a:t> </a:t>
            </a:r>
            <a:r>
              <a:rPr lang="en-IN" sz="1900" dirty="0" err="1">
                <a:latin typeface="Calibri" panose="020F0502020204030204" pitchFamily="34" charset="0"/>
                <a:cs typeface="Calibri" panose="020F0502020204030204" pitchFamily="34" charset="0"/>
              </a:rPr>
              <a:t>root.title</a:t>
            </a:r>
            <a:r>
              <a:rPr lang="en-IN" sz="1900" dirty="0">
                <a:latin typeface="Calibri" panose="020F0502020204030204" pitchFamily="34" charset="0"/>
                <a:cs typeface="Calibri" panose="020F0502020204030204" pitchFamily="34" charset="0"/>
              </a:rPr>
              <a:t>("covid-19-&gt;Project by :Omkar </a:t>
            </a:r>
            <a:r>
              <a:rPr lang="en-IN" sz="1900" dirty="0" err="1">
                <a:latin typeface="Calibri" panose="020F0502020204030204" pitchFamily="34" charset="0"/>
                <a:cs typeface="Calibri" panose="020F0502020204030204" pitchFamily="34" charset="0"/>
              </a:rPr>
              <a:t>Lokhande</a:t>
            </a:r>
            <a:r>
              <a:rPr lang="en-IN" sz="1900" dirty="0">
                <a:latin typeface="Calibri" panose="020F0502020204030204" pitchFamily="34" charset="0"/>
                <a:cs typeface="Calibri" panose="020F0502020204030204" pitchFamily="34" charset="0"/>
              </a:rPr>
              <a:t> and Viraj Raut ")</a:t>
            </a:r>
          </a:p>
          <a:p>
            <a:pPr marL="0" indent="0">
              <a:buNone/>
            </a:pPr>
            <a:r>
              <a:rPr lang="en-IN" sz="1900" dirty="0">
                <a:latin typeface="Calibri" panose="020F0502020204030204" pitchFamily="34" charset="0"/>
                <a:cs typeface="Calibri" panose="020F0502020204030204" pitchFamily="34" charset="0"/>
              </a:rPr>
              <a:t> def </a:t>
            </a:r>
            <a:r>
              <a:rPr lang="en-IN" sz="1900" dirty="0" err="1">
                <a:latin typeface="Calibri" panose="020F0502020204030204" pitchFamily="34" charset="0"/>
                <a:cs typeface="Calibri" panose="020F0502020204030204" pitchFamily="34" charset="0"/>
              </a:rPr>
              <a:t>notifyme</a:t>
            </a:r>
            <a:r>
              <a:rPr lang="en-IN" sz="1900" dirty="0">
                <a:latin typeface="Calibri" panose="020F0502020204030204" pitchFamily="34" charset="0"/>
                <a:cs typeface="Calibri" panose="020F0502020204030204" pitchFamily="34" charset="0"/>
              </a:rPr>
              <a:t>(</a:t>
            </a:r>
            <a:r>
              <a:rPr lang="en-IN" sz="1900" dirty="0" err="1">
                <a:latin typeface="Calibri" panose="020F0502020204030204" pitchFamily="34" charset="0"/>
                <a:cs typeface="Calibri" panose="020F0502020204030204" pitchFamily="34" charset="0"/>
              </a:rPr>
              <a:t>title,message</a:t>
            </a:r>
            <a:r>
              <a:rPr lang="en-IN" sz="1900" dirty="0">
                <a:latin typeface="Calibri" panose="020F0502020204030204" pitchFamily="34" charset="0"/>
                <a:cs typeface="Calibri" panose="020F0502020204030204" pitchFamily="34" charset="0"/>
              </a:rPr>
              <a:t>): </a:t>
            </a:r>
          </a:p>
          <a:p>
            <a:pPr marL="0" indent="0">
              <a:buNone/>
            </a:pPr>
            <a:r>
              <a:rPr lang="en-IN" sz="1900" dirty="0" err="1">
                <a:latin typeface="Calibri" panose="020F0502020204030204" pitchFamily="34" charset="0"/>
                <a:cs typeface="Calibri" panose="020F0502020204030204" pitchFamily="34" charset="0"/>
              </a:rPr>
              <a:t>notification.notify</a:t>
            </a:r>
            <a:r>
              <a:rPr lang="en-IN" sz="1900" dirty="0">
                <a:latin typeface="Calibri" panose="020F0502020204030204" pitchFamily="34" charset="0"/>
                <a:cs typeface="Calibri" panose="020F0502020204030204" pitchFamily="34" charset="0"/>
              </a:rPr>
              <a:t>( message=message, timeout=50) </a:t>
            </a:r>
          </a:p>
          <a:p>
            <a:pPr marL="0" indent="0">
              <a:buNone/>
            </a:pPr>
            <a:r>
              <a:rPr lang="en-IN" sz="1900" dirty="0">
                <a:latin typeface="Calibri" panose="020F0502020204030204" pitchFamily="34" charset="0"/>
                <a:cs typeface="Calibri" panose="020F0502020204030204" pitchFamily="34" charset="0"/>
              </a:rPr>
              <a:t>def </a:t>
            </a:r>
            <a:r>
              <a:rPr lang="en-IN" sz="1900" dirty="0" err="1">
                <a:latin typeface="Calibri" panose="020F0502020204030204" pitchFamily="34" charset="0"/>
                <a:cs typeface="Calibri" panose="020F0502020204030204" pitchFamily="34" charset="0"/>
              </a:rPr>
              <a:t>showdata</a:t>
            </a:r>
            <a:r>
              <a:rPr lang="en-IN" sz="1900" dirty="0">
                <a:latin typeface="Calibri" panose="020F0502020204030204" pitchFamily="34" charset="0"/>
                <a:cs typeface="Calibri" panose="020F0502020204030204" pitchFamily="34" charset="0"/>
              </a:rPr>
              <a:t>():</a:t>
            </a:r>
          </a:p>
          <a:p>
            <a:pPr marL="0" indent="0">
              <a:buNone/>
            </a:pPr>
            <a:r>
              <a:rPr lang="en-IN" sz="1900" dirty="0">
                <a:latin typeface="Calibri" panose="020F0502020204030204" pitchFamily="34" charset="0"/>
                <a:cs typeface="Calibri" panose="020F0502020204030204" pitchFamily="34" charset="0"/>
              </a:rPr>
              <a:t> a = </a:t>
            </a:r>
            <a:r>
              <a:rPr lang="en-IN" sz="1900" dirty="0" err="1">
                <a:latin typeface="Calibri" panose="020F0502020204030204" pitchFamily="34" charset="0"/>
                <a:cs typeface="Calibri" panose="020F0502020204030204" pitchFamily="34" charset="0"/>
              </a:rPr>
              <a:t>abc.get</a:t>
            </a:r>
            <a:r>
              <a:rPr lang="en-IN" sz="1900" dirty="0">
                <a:latin typeface="Calibri" panose="020F0502020204030204" pitchFamily="34" charset="0"/>
                <a:cs typeface="Calibri" panose="020F0502020204030204" pitchFamily="34" charset="0"/>
              </a:rPr>
              <a:t>()</a:t>
            </a:r>
          </a:p>
          <a:p>
            <a:pPr marL="0" indent="0">
              <a:buNone/>
            </a:pPr>
            <a:r>
              <a:rPr lang="en-IN" sz="1900" dirty="0">
                <a:latin typeface="Calibri" panose="020F0502020204030204" pitchFamily="34" charset="0"/>
                <a:cs typeface="Calibri" panose="020F0502020204030204" pitchFamily="34" charset="0"/>
              </a:rPr>
              <a:t> if (a == ""):</a:t>
            </a:r>
          </a:p>
          <a:p>
            <a:pPr marL="0" indent="0">
              <a:buNone/>
            </a:pPr>
            <a:r>
              <a:rPr lang="en-IN" sz="1900" dirty="0">
                <a:latin typeface="Calibri" panose="020F0502020204030204" pitchFamily="34" charset="0"/>
                <a:cs typeface="Calibri" panose="020F0502020204030204" pitchFamily="34" charset="0"/>
              </a:rPr>
              <a:t> </a:t>
            </a:r>
            <a:r>
              <a:rPr lang="en-IN" sz="1900" dirty="0" err="1">
                <a:latin typeface="Calibri" panose="020F0502020204030204" pitchFamily="34" charset="0"/>
                <a:cs typeface="Calibri" panose="020F0502020204030204" pitchFamily="34" charset="0"/>
              </a:rPr>
              <a:t>t.showinfo</a:t>
            </a:r>
            <a:r>
              <a:rPr lang="en-IN" sz="1900" dirty="0">
                <a:latin typeface="Calibri" panose="020F0502020204030204" pitchFamily="34" charset="0"/>
                <a:cs typeface="Calibri" panose="020F0502020204030204" pitchFamily="34" charset="0"/>
              </a:rPr>
              <a:t>("info", "Please enter country name") </a:t>
            </a:r>
          </a:p>
          <a:p>
            <a:pPr marL="0" indent="0">
              <a:buNone/>
            </a:pPr>
            <a:r>
              <a:rPr lang="en-IN" sz="1900" dirty="0">
                <a:latin typeface="Calibri" panose="020F0502020204030204" pitchFamily="34" charset="0"/>
                <a:cs typeface="Calibri" panose="020F0502020204030204" pitchFamily="34" charset="0"/>
              </a:rPr>
              <a:t>else: </a:t>
            </a:r>
          </a:p>
          <a:p>
            <a:pPr marL="0" indent="0">
              <a:buNone/>
            </a:pPr>
            <a:r>
              <a:rPr lang="en-IN" sz="1900" dirty="0">
                <a:latin typeface="Calibri" panose="020F0502020204030204" pitchFamily="34" charset="0"/>
                <a:cs typeface="Calibri" panose="020F0502020204030204" pitchFamily="34" charset="0"/>
              </a:rPr>
              <a:t>try:</a:t>
            </a:r>
          </a:p>
          <a:p>
            <a:pPr marL="0" indent="0">
              <a:buNone/>
            </a:pPr>
            <a:r>
              <a:rPr lang="en-IN" sz="1900" dirty="0">
                <a:latin typeface="Calibri" panose="020F0502020204030204" pitchFamily="34" charset="0"/>
                <a:cs typeface="Calibri" panose="020F0502020204030204" pitchFamily="34" charset="0"/>
              </a:rPr>
              <a:t> a = </a:t>
            </a:r>
            <a:r>
              <a:rPr lang="en-IN" sz="1900" dirty="0" err="1">
                <a:latin typeface="Calibri" panose="020F0502020204030204" pitchFamily="34" charset="0"/>
                <a:cs typeface="Calibri" panose="020F0502020204030204" pitchFamily="34" charset="0"/>
              </a:rPr>
              <a:t>a.lower</a:t>
            </a:r>
            <a:r>
              <a:rPr lang="en-IN" sz="1900" dirty="0">
                <a:latin typeface="Calibri" panose="020F0502020204030204" pitchFamily="34" charset="0"/>
                <a:cs typeface="Calibri" panose="020F0502020204030204" pitchFamily="34" charset="0"/>
              </a:rPr>
              <a:t>() </a:t>
            </a:r>
          </a:p>
          <a:p>
            <a:pPr marL="0" indent="0">
              <a:buNone/>
            </a:pPr>
            <a:r>
              <a:rPr lang="en-IN" sz="1900" dirty="0" err="1">
                <a:latin typeface="Calibri" panose="020F0502020204030204" pitchFamily="34" charset="0"/>
                <a:cs typeface="Calibri" panose="020F0502020204030204" pitchFamily="34" charset="0"/>
              </a:rPr>
              <a:t>getdata</a:t>
            </a:r>
            <a:r>
              <a:rPr lang="en-IN" sz="1900" dirty="0">
                <a:latin typeface="Calibri" panose="020F0502020204030204" pitchFamily="34" charset="0"/>
                <a:cs typeface="Calibri" panose="020F0502020204030204" pitchFamily="34" charset="0"/>
              </a:rPr>
              <a:t> = </a:t>
            </a:r>
            <a:r>
              <a:rPr lang="en-IN" sz="1900" dirty="0" err="1">
                <a:latin typeface="Calibri" panose="020F0502020204030204" pitchFamily="34" charset="0"/>
                <a:cs typeface="Calibri" panose="020F0502020204030204" pitchFamily="34" charset="0"/>
              </a:rPr>
              <a:t>covid.get_status_by_country_name</a:t>
            </a:r>
            <a:r>
              <a:rPr lang="en-IN" sz="1900" dirty="0">
                <a:latin typeface="Calibri" panose="020F0502020204030204" pitchFamily="34" charset="0"/>
                <a:cs typeface="Calibri" panose="020F0502020204030204" pitchFamily="34" charset="0"/>
              </a:rPr>
              <a:t>(a)</a:t>
            </a:r>
          </a:p>
          <a:p>
            <a:pPr marL="0" indent="0">
              <a:buNone/>
            </a:pPr>
            <a:r>
              <a:rPr lang="en-IN" sz="1900" dirty="0">
                <a:latin typeface="Calibri" panose="020F0502020204030204" pitchFamily="34" charset="0"/>
                <a:cs typeface="Calibri" panose="020F0502020204030204" pitchFamily="34" charset="0"/>
              </a:rPr>
              <a:t> a = </a:t>
            </a:r>
            <a:r>
              <a:rPr lang="en-IN" sz="1900" dirty="0" err="1">
                <a:latin typeface="Calibri" panose="020F0502020204030204" pitchFamily="34" charset="0"/>
                <a:cs typeface="Calibri" panose="020F0502020204030204" pitchFamily="34" charset="0"/>
              </a:rPr>
              <a:t>a.title</a:t>
            </a:r>
            <a:r>
              <a:rPr lang="en-IN" sz="1900" dirty="0">
                <a:latin typeface="Calibri" panose="020F0502020204030204" pitchFamily="34" charset="0"/>
                <a:cs typeface="Calibri" panose="020F0502020204030204" pitchFamily="34" charset="0"/>
              </a:rPr>
              <a:t>() </a:t>
            </a:r>
          </a:p>
          <a:p>
            <a:pPr marL="0" indent="0">
              <a:buNone/>
            </a:pPr>
            <a:r>
              <a:rPr lang="en-IN" sz="1900" dirty="0" err="1">
                <a:latin typeface="Calibri" panose="020F0502020204030204" pitchFamily="34" charset="0"/>
                <a:cs typeface="Calibri" panose="020F0502020204030204" pitchFamily="34" charset="0"/>
              </a:rPr>
              <a:t>p.title</a:t>
            </a:r>
            <a:r>
              <a:rPr lang="en-IN" sz="1900" dirty="0">
                <a:latin typeface="Calibri" panose="020F0502020204030204" pitchFamily="34" charset="0"/>
                <a:cs typeface="Calibri" panose="020F0502020204030204" pitchFamily="34" charset="0"/>
              </a:rPr>
              <a:t>(f"Covid-19: Cases in {a}") </a:t>
            </a:r>
          </a:p>
          <a:p>
            <a:pPr marL="0" indent="0">
              <a:buNone/>
            </a:pPr>
            <a:r>
              <a:rPr lang="en-IN" sz="1900" dirty="0">
                <a:latin typeface="Calibri" panose="020F0502020204030204" pitchFamily="34" charset="0"/>
                <a:cs typeface="Calibri" panose="020F0502020204030204" pitchFamily="34" charset="0"/>
              </a:rPr>
              <a:t>keys = ["confirmed cases", "recovered", "active cases", "death"] </a:t>
            </a:r>
          </a:p>
          <a:p>
            <a:pPr marL="0" indent="0">
              <a:buNone/>
            </a:pPr>
            <a:r>
              <a:rPr lang="en-IN" sz="1900" dirty="0">
                <a:latin typeface="Calibri" panose="020F0502020204030204" pitchFamily="34" charset="0"/>
                <a:cs typeface="Calibri" panose="020F0502020204030204" pitchFamily="34" charset="0"/>
              </a:rPr>
              <a:t>values = [</a:t>
            </a:r>
            <a:r>
              <a:rPr lang="en-IN" sz="1900" dirty="0" err="1">
                <a:latin typeface="Calibri" panose="020F0502020204030204" pitchFamily="34" charset="0"/>
                <a:cs typeface="Calibri" panose="020F0502020204030204" pitchFamily="34" charset="0"/>
              </a:rPr>
              <a:t>getdata</a:t>
            </a:r>
            <a:r>
              <a:rPr lang="en-IN" sz="1900" dirty="0">
                <a:latin typeface="Calibri" panose="020F0502020204030204" pitchFamily="34" charset="0"/>
                <a:cs typeface="Calibri" panose="020F0502020204030204" pitchFamily="34" charset="0"/>
              </a:rPr>
              <a:t>["confirmed"], </a:t>
            </a:r>
            <a:r>
              <a:rPr lang="en-IN" sz="1900" dirty="0" err="1">
                <a:latin typeface="Calibri" panose="020F0502020204030204" pitchFamily="34" charset="0"/>
                <a:cs typeface="Calibri" panose="020F0502020204030204" pitchFamily="34" charset="0"/>
              </a:rPr>
              <a:t>getdata</a:t>
            </a:r>
            <a:r>
              <a:rPr lang="en-IN" sz="1900" dirty="0">
                <a:latin typeface="Calibri" panose="020F0502020204030204" pitchFamily="34" charset="0"/>
                <a:cs typeface="Calibri" panose="020F0502020204030204" pitchFamily="34" charset="0"/>
              </a:rPr>
              <a:t>["recovered"], </a:t>
            </a:r>
            <a:r>
              <a:rPr lang="en-IN" sz="1900" dirty="0" err="1">
                <a:latin typeface="Calibri" panose="020F0502020204030204" pitchFamily="34" charset="0"/>
                <a:cs typeface="Calibri" panose="020F0502020204030204" pitchFamily="34" charset="0"/>
              </a:rPr>
              <a:t>getdata</a:t>
            </a:r>
            <a:r>
              <a:rPr lang="en-IN" sz="1900" dirty="0">
                <a:latin typeface="Calibri" panose="020F0502020204030204" pitchFamily="34" charset="0"/>
                <a:cs typeface="Calibri" panose="020F0502020204030204" pitchFamily="34" charset="0"/>
              </a:rPr>
              <a:t>["active"], </a:t>
            </a:r>
            <a:r>
              <a:rPr lang="en-IN" sz="1900" dirty="0" err="1">
                <a:latin typeface="Calibri" panose="020F0502020204030204" pitchFamily="34" charset="0"/>
                <a:cs typeface="Calibri" panose="020F0502020204030204" pitchFamily="34" charset="0"/>
              </a:rPr>
              <a:t>getdata</a:t>
            </a:r>
            <a:r>
              <a:rPr lang="en-IN" sz="1900" dirty="0">
                <a:latin typeface="Calibri" panose="020F0502020204030204" pitchFamily="34" charset="0"/>
                <a:cs typeface="Calibri" panose="020F0502020204030204" pitchFamily="34" charset="0"/>
              </a:rPr>
              <a:t>["deaths"]]</a:t>
            </a:r>
          </a:p>
          <a:p>
            <a:pPr marL="0" indent="0">
              <a:buNone/>
            </a:pPr>
            <a:r>
              <a:rPr lang="en-IN" sz="1900" dirty="0">
                <a:latin typeface="Calibri" panose="020F0502020204030204" pitchFamily="34" charset="0"/>
                <a:cs typeface="Calibri" panose="020F0502020204030204" pitchFamily="34" charset="0"/>
              </a:rPr>
              <a:t> </a:t>
            </a:r>
            <a:r>
              <a:rPr lang="en-IN" sz="1900" dirty="0" err="1">
                <a:latin typeface="Calibri" panose="020F0502020204030204" pitchFamily="34" charset="0"/>
                <a:cs typeface="Calibri" panose="020F0502020204030204" pitchFamily="34" charset="0"/>
              </a:rPr>
              <a:t>p.axis</a:t>
            </a:r>
            <a:r>
              <a:rPr lang="en-IN" sz="1900" dirty="0">
                <a:latin typeface="Calibri" panose="020F0502020204030204" pitchFamily="34" charset="0"/>
                <a:cs typeface="Calibri" panose="020F0502020204030204" pitchFamily="34" charset="0"/>
              </a:rPr>
              <a:t>("equal") </a:t>
            </a:r>
          </a:p>
          <a:p>
            <a:pPr marL="0" indent="0">
              <a:buNone/>
            </a:pPr>
            <a:r>
              <a:rPr lang="en-IN" sz="1900" dirty="0" err="1">
                <a:latin typeface="Calibri" panose="020F0502020204030204" pitchFamily="34" charset="0"/>
                <a:cs typeface="Calibri" panose="020F0502020204030204" pitchFamily="34" charset="0"/>
              </a:rPr>
              <a:t>p.pie</a:t>
            </a:r>
            <a:r>
              <a:rPr lang="en-IN" sz="1900" dirty="0">
                <a:latin typeface="Calibri" panose="020F0502020204030204" pitchFamily="34" charset="0"/>
                <a:cs typeface="Calibri" panose="020F0502020204030204" pitchFamily="34" charset="0"/>
              </a:rPr>
              <a:t>(values, labels=keys, radius=1, shadow=True, </a:t>
            </a:r>
            <a:r>
              <a:rPr lang="en-IN" sz="1900" dirty="0" err="1">
                <a:latin typeface="Calibri" panose="020F0502020204030204" pitchFamily="34" charset="0"/>
                <a:cs typeface="Calibri" panose="020F0502020204030204" pitchFamily="34" charset="0"/>
              </a:rPr>
              <a:t>startangle</a:t>
            </a:r>
            <a:r>
              <a:rPr lang="en-IN" sz="1900" dirty="0">
                <a:latin typeface="Calibri" panose="020F0502020204030204" pitchFamily="34" charset="0"/>
                <a:cs typeface="Calibri" panose="020F0502020204030204" pitchFamily="34" charset="0"/>
              </a:rPr>
              <a:t>=180, </a:t>
            </a:r>
            <a:r>
              <a:rPr lang="en-IN" sz="1900" dirty="0" err="1">
                <a:latin typeface="Calibri" panose="020F0502020204030204" pitchFamily="34" charset="0"/>
                <a:cs typeface="Calibri" panose="020F0502020204030204" pitchFamily="34" charset="0"/>
              </a:rPr>
              <a:t>autopct</a:t>
            </a:r>
            <a:r>
              <a:rPr lang="en-IN" sz="1900" dirty="0">
                <a:latin typeface="Calibri" panose="020F0502020204030204" pitchFamily="34" charset="0"/>
                <a:cs typeface="Calibri" panose="020F0502020204030204" pitchFamily="34" charset="0"/>
              </a:rPr>
              <a:t>="%0.0f%%") </a:t>
            </a:r>
          </a:p>
          <a:p>
            <a:pPr marL="0" indent="0">
              <a:buNone/>
            </a:pPr>
            <a:r>
              <a:rPr lang="en-IN" sz="1900" dirty="0" err="1">
                <a:latin typeface="Calibri" panose="020F0502020204030204" pitchFamily="34" charset="0"/>
                <a:cs typeface="Calibri" panose="020F0502020204030204" pitchFamily="34" charset="0"/>
              </a:rPr>
              <a:t>p.legend</a:t>
            </a:r>
            <a:r>
              <a:rPr lang="en-IN" sz="1900" dirty="0">
                <a:latin typeface="Calibri" panose="020F0502020204030204" pitchFamily="34" charset="0"/>
                <a:cs typeface="Calibri" panose="020F0502020204030204" pitchFamily="34" charset="0"/>
              </a:rPr>
              <a:t>()</a:t>
            </a:r>
          </a:p>
          <a:p>
            <a:pPr marL="0" indent="0">
              <a:buNone/>
            </a:pPr>
            <a:r>
              <a:rPr lang="en-IN" sz="1900" dirty="0">
                <a:latin typeface="Calibri" panose="020F0502020204030204" pitchFamily="34" charset="0"/>
                <a:cs typeface="Calibri" panose="020F0502020204030204" pitchFamily="34" charset="0"/>
              </a:rPr>
              <a:t> </a:t>
            </a:r>
            <a:r>
              <a:rPr lang="en-IN" sz="1900" dirty="0" err="1">
                <a:latin typeface="Calibri" panose="020F0502020204030204" pitchFamily="34" charset="0"/>
                <a:cs typeface="Calibri" panose="020F0502020204030204" pitchFamily="34" charset="0"/>
              </a:rPr>
              <a:t>p.text</a:t>
            </a:r>
            <a:r>
              <a:rPr lang="en-IN" sz="1900" dirty="0">
                <a:latin typeface="Calibri" panose="020F0502020204030204" pitchFamily="34" charset="0"/>
                <a:cs typeface="Calibri" panose="020F0502020204030204" pitchFamily="34" charset="0"/>
              </a:rPr>
              <a:t>(1.727, -0.212, f"*Confirmed Cases:{values[0]}\n\n" f"*Recovered Cases:{values[1]}\n\n" f"*Active:{values[2]}\n\n" f"*Death:{values[3]”)</a:t>
            </a:r>
          </a:p>
          <a:p>
            <a:pPr marL="0" indent="0">
              <a:buNone/>
            </a:pP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604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2542-6066-4645-A103-37A2D670C52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1BB40E1-95DF-4D0A-8CE1-12C8CEA0707B}"/>
              </a:ext>
            </a:extLst>
          </p:cNvPr>
          <p:cNvSpPr>
            <a:spLocks noGrp="1"/>
          </p:cNvSpPr>
          <p:nvPr>
            <p:ph idx="1"/>
          </p:nvPr>
        </p:nvSpPr>
        <p:spPr>
          <a:xfrm>
            <a:off x="677334" y="292963"/>
            <a:ext cx="8596668" cy="5748399"/>
          </a:xfrm>
        </p:spPr>
        <p:txBody>
          <a:bodyPr>
            <a:normAutofit/>
          </a:bodyPr>
          <a:lstStyle/>
          <a:p>
            <a:pPr marL="0" indent="0">
              <a:buNone/>
            </a:pPr>
            <a:r>
              <a:rPr lang="en-IN" sz="1200" dirty="0">
                <a:latin typeface="Calibri" panose="020F0502020204030204" pitchFamily="34" charset="0"/>
                <a:cs typeface="Calibri" panose="020F0502020204030204" pitchFamily="34" charset="0"/>
              </a:rPr>
              <a:t># to add text on matplotlib </a:t>
            </a:r>
          </a:p>
          <a:p>
            <a:pPr marL="0" indent="0">
              <a:buNone/>
            </a:pPr>
            <a:r>
              <a:rPr lang="en-IN" sz="1200" dirty="0" err="1">
                <a:latin typeface="Calibri" panose="020F0502020204030204" pitchFamily="34" charset="0"/>
                <a:cs typeface="Calibri" panose="020F0502020204030204" pitchFamily="34" charset="0"/>
              </a:rPr>
              <a:t>notifyme</a:t>
            </a:r>
            <a:r>
              <a:rPr lang="en-IN" sz="1200" dirty="0">
                <a:latin typeface="Calibri" panose="020F0502020204030204" pitchFamily="34" charset="0"/>
                <a:cs typeface="Calibri" panose="020F0502020204030204" pitchFamily="34" charset="0"/>
              </a:rPr>
              <a:t>("GOVIND", "Stay Home Stay Safe !") </a:t>
            </a:r>
          </a:p>
          <a:p>
            <a:pPr marL="0" indent="0">
              <a:buNone/>
            </a:pPr>
            <a:r>
              <a:rPr lang="en-IN" sz="1200" dirty="0" err="1">
                <a:latin typeface="Calibri" panose="020F0502020204030204" pitchFamily="34" charset="0"/>
                <a:cs typeface="Calibri" panose="020F0502020204030204" pitchFamily="34" charset="0"/>
              </a:rPr>
              <a:t>notifyme</a:t>
            </a:r>
            <a:r>
              <a:rPr lang="en-IN" sz="1200" dirty="0">
                <a:latin typeface="Calibri" panose="020F0502020204030204" pitchFamily="34" charset="0"/>
                <a:cs typeface="Calibri" panose="020F0502020204030204" pitchFamily="34" charset="0"/>
              </a:rPr>
              <a:t>("GOVIND", "Keep Social Distance!") </a:t>
            </a:r>
          </a:p>
          <a:p>
            <a:pPr marL="0" indent="0">
              <a:buNone/>
            </a:pPr>
            <a:r>
              <a:rPr lang="en-IN" sz="1200" dirty="0" err="1">
                <a:latin typeface="Calibri" panose="020F0502020204030204" pitchFamily="34" charset="0"/>
                <a:cs typeface="Calibri" panose="020F0502020204030204" pitchFamily="34" charset="0"/>
              </a:rPr>
              <a:t>notifyme</a:t>
            </a:r>
            <a:r>
              <a:rPr lang="en-IN" sz="1200" dirty="0">
                <a:latin typeface="Calibri" panose="020F0502020204030204" pitchFamily="34" charset="0"/>
                <a:cs typeface="Calibri" panose="020F0502020204030204" pitchFamily="34" charset="0"/>
              </a:rPr>
              <a:t>("GOVIND", "Always Wear Mask !") </a:t>
            </a:r>
          </a:p>
          <a:p>
            <a:pPr marL="0" indent="0">
              <a:buNone/>
            </a:pPr>
            <a:r>
              <a:rPr lang="en-IN" sz="1200" dirty="0" err="1">
                <a:latin typeface="Calibri" panose="020F0502020204030204" pitchFamily="34" charset="0"/>
                <a:cs typeface="Calibri" panose="020F0502020204030204" pitchFamily="34" charset="0"/>
              </a:rPr>
              <a:t>notifyme</a:t>
            </a:r>
            <a:r>
              <a:rPr lang="en-IN" sz="1200" dirty="0">
                <a:latin typeface="Calibri" panose="020F0502020204030204" pitchFamily="34" charset="0"/>
                <a:cs typeface="Calibri" panose="020F0502020204030204" pitchFamily="34" charset="0"/>
              </a:rPr>
              <a:t>("</a:t>
            </a:r>
            <a:r>
              <a:rPr lang="en-IN" sz="1200" dirty="0" err="1">
                <a:latin typeface="Calibri" panose="020F0502020204030204" pitchFamily="34" charset="0"/>
                <a:cs typeface="Calibri" panose="020F0502020204030204" pitchFamily="34" charset="0"/>
              </a:rPr>
              <a:t>GOVIND","Sanitize</a:t>
            </a:r>
            <a:r>
              <a:rPr lang="en-IN" sz="1200" dirty="0">
                <a:latin typeface="Calibri" panose="020F0502020204030204" pitchFamily="34" charset="0"/>
                <a:cs typeface="Calibri" panose="020F0502020204030204" pitchFamily="34" charset="0"/>
              </a:rPr>
              <a:t> Your Hands !") </a:t>
            </a:r>
          </a:p>
          <a:p>
            <a:pPr marL="0" indent="0">
              <a:buNone/>
            </a:pPr>
            <a:r>
              <a:rPr lang="en-IN" sz="1200" dirty="0" err="1">
                <a:latin typeface="Calibri" panose="020F0502020204030204" pitchFamily="34" charset="0"/>
                <a:cs typeface="Calibri" panose="020F0502020204030204" pitchFamily="34" charset="0"/>
              </a:rPr>
              <a:t>p.show</a:t>
            </a:r>
            <a:r>
              <a:rPr lang="en-IN" sz="1200" dirty="0">
                <a:latin typeface="Calibri" panose="020F0502020204030204" pitchFamily="34" charset="0"/>
                <a:cs typeface="Calibri" panose="020F0502020204030204" pitchFamily="34" charset="0"/>
              </a:rPr>
              <a:t>()</a:t>
            </a:r>
          </a:p>
          <a:p>
            <a:pPr marL="0" indent="0">
              <a:buNone/>
            </a:pPr>
            <a:r>
              <a:rPr lang="en-IN" sz="1200" dirty="0">
                <a:latin typeface="Calibri" panose="020F0502020204030204" pitchFamily="34" charset="0"/>
                <a:cs typeface="Calibri" panose="020F0502020204030204" pitchFamily="34" charset="0"/>
              </a:rPr>
              <a:t> except: </a:t>
            </a:r>
          </a:p>
          <a:p>
            <a:pPr marL="0" indent="0">
              <a:buNone/>
            </a:pPr>
            <a:r>
              <a:rPr lang="en-IN" sz="1200" dirty="0" err="1">
                <a:latin typeface="Calibri" panose="020F0502020204030204" pitchFamily="34" charset="0"/>
                <a:cs typeface="Calibri" panose="020F0502020204030204" pitchFamily="34" charset="0"/>
              </a:rPr>
              <a:t>t.showinfo</a:t>
            </a:r>
            <a:r>
              <a:rPr lang="en-IN" sz="1200" dirty="0">
                <a:latin typeface="Calibri" panose="020F0502020204030204" pitchFamily="34" charset="0"/>
                <a:cs typeface="Calibri" panose="020F0502020204030204" pitchFamily="34" charset="0"/>
              </a:rPr>
              <a:t>("info", "Wrong Country Name")</a:t>
            </a:r>
          </a:p>
          <a:p>
            <a:pPr marL="0" indent="0">
              <a:buNone/>
            </a:pPr>
            <a:r>
              <a:rPr lang="en-IN" sz="1200" dirty="0">
                <a:latin typeface="Calibri" panose="020F0502020204030204" pitchFamily="34" charset="0"/>
                <a:cs typeface="Calibri" panose="020F0502020204030204" pitchFamily="34" charset="0"/>
              </a:rPr>
              <a:t>label=Label(</a:t>
            </a:r>
            <a:r>
              <a:rPr lang="en-IN" sz="1200" dirty="0" err="1">
                <a:latin typeface="Calibri" panose="020F0502020204030204" pitchFamily="34" charset="0"/>
                <a:cs typeface="Calibri" panose="020F0502020204030204" pitchFamily="34" charset="0"/>
              </a:rPr>
              <a:t>root,text</a:t>
            </a:r>
            <a:r>
              <a:rPr lang="en-IN" sz="1200" dirty="0">
                <a:latin typeface="Calibri" panose="020F0502020204030204" pitchFamily="34" charset="0"/>
                <a:cs typeface="Calibri" panose="020F0502020204030204" pitchFamily="34" charset="0"/>
              </a:rPr>
              <a:t>="Covid-19:Country Wise Cases",</a:t>
            </a:r>
            <a:r>
              <a:rPr lang="en-IN" sz="1200" dirty="0" err="1">
                <a:latin typeface="Calibri" panose="020F0502020204030204" pitchFamily="34" charset="0"/>
                <a:cs typeface="Calibri" panose="020F0502020204030204" pitchFamily="34" charset="0"/>
              </a:rPr>
              <a:t>bg</a:t>
            </a:r>
            <a:r>
              <a:rPr lang="en-IN" sz="1200" dirty="0">
                <a:latin typeface="Calibri" panose="020F0502020204030204" pitchFamily="34" charset="0"/>
                <a:cs typeface="Calibri" panose="020F0502020204030204" pitchFamily="34" charset="0"/>
              </a:rPr>
              <a:t>="</a:t>
            </a:r>
            <a:r>
              <a:rPr lang="en-IN" sz="1200" dirty="0" err="1">
                <a:latin typeface="Calibri" panose="020F0502020204030204" pitchFamily="34" charset="0"/>
                <a:cs typeface="Calibri" panose="020F0502020204030204" pitchFamily="34" charset="0"/>
              </a:rPr>
              <a:t>red",font</a:t>
            </a:r>
            <a:r>
              <a:rPr lang="en-IN" sz="1200" dirty="0">
                <a:latin typeface="Calibri" panose="020F0502020204030204" pitchFamily="34" charset="0"/>
                <a:cs typeface="Calibri" panose="020F0502020204030204" pitchFamily="34" charset="0"/>
              </a:rPr>
              <a:t>=("comicsansns",25,"bold")) </a:t>
            </a:r>
          </a:p>
          <a:p>
            <a:pPr marL="0" indent="0">
              <a:buNone/>
            </a:pPr>
            <a:r>
              <a:rPr lang="en-IN" sz="1200" dirty="0" err="1">
                <a:latin typeface="Calibri" panose="020F0502020204030204" pitchFamily="34" charset="0"/>
                <a:cs typeface="Calibri" panose="020F0502020204030204" pitchFamily="34" charset="0"/>
              </a:rPr>
              <a:t>label.pack</a:t>
            </a:r>
            <a:r>
              <a:rPr lang="en-IN" sz="1200" dirty="0">
                <a:latin typeface="Calibri" panose="020F0502020204030204" pitchFamily="34" charset="0"/>
                <a:cs typeface="Calibri" panose="020F0502020204030204" pitchFamily="34" charset="0"/>
              </a:rPr>
              <a:t>() </a:t>
            </a:r>
          </a:p>
          <a:p>
            <a:pPr marL="0" indent="0">
              <a:buNone/>
            </a:pPr>
            <a:r>
              <a:rPr lang="en-IN" sz="1200" dirty="0">
                <a:latin typeface="Calibri" panose="020F0502020204030204" pitchFamily="34" charset="0"/>
                <a:cs typeface="Calibri" panose="020F0502020204030204" pitchFamily="34" charset="0"/>
              </a:rPr>
              <a:t>label=Label(</a:t>
            </a:r>
            <a:r>
              <a:rPr lang="en-IN" sz="1200" dirty="0" err="1">
                <a:latin typeface="Calibri" panose="020F0502020204030204" pitchFamily="34" charset="0"/>
                <a:cs typeface="Calibri" panose="020F0502020204030204" pitchFamily="34" charset="0"/>
              </a:rPr>
              <a:t>root,text</a:t>
            </a:r>
            <a:r>
              <a:rPr lang="en-IN" sz="1200" dirty="0">
                <a:latin typeface="Calibri" panose="020F0502020204030204" pitchFamily="34" charset="0"/>
                <a:cs typeface="Calibri" panose="020F0502020204030204" pitchFamily="34" charset="0"/>
              </a:rPr>
              <a:t>="\</a:t>
            </a:r>
            <a:r>
              <a:rPr lang="en-IN" sz="1200" dirty="0" err="1">
                <a:latin typeface="Calibri" panose="020F0502020204030204" pitchFamily="34" charset="0"/>
                <a:cs typeface="Calibri" panose="020F0502020204030204" pitchFamily="34" charset="0"/>
              </a:rPr>
              <a:t>nEnter</a:t>
            </a:r>
            <a:r>
              <a:rPr lang="en-IN" sz="1200" dirty="0">
                <a:latin typeface="Calibri" panose="020F0502020204030204" pitchFamily="34" charset="0"/>
                <a:cs typeface="Calibri" panose="020F0502020204030204" pitchFamily="34" charset="0"/>
              </a:rPr>
              <a:t> Country </a:t>
            </a:r>
            <a:r>
              <a:rPr lang="en-IN" sz="1200" dirty="0" err="1">
                <a:latin typeface="Calibri" panose="020F0502020204030204" pitchFamily="34" charset="0"/>
                <a:cs typeface="Calibri" panose="020F0502020204030204" pitchFamily="34" charset="0"/>
              </a:rPr>
              <a:t>Name:",font</a:t>
            </a:r>
            <a:r>
              <a:rPr lang="en-IN" sz="1200" dirty="0">
                <a:latin typeface="Calibri" panose="020F0502020204030204" pitchFamily="34" charset="0"/>
                <a:cs typeface="Calibri" panose="020F0502020204030204" pitchFamily="34" charset="0"/>
              </a:rPr>
              <a:t>=("comicsansns",15,"bold")) </a:t>
            </a:r>
            <a:r>
              <a:rPr lang="en-IN" sz="1200" dirty="0" err="1">
                <a:latin typeface="Calibri" panose="020F0502020204030204" pitchFamily="34" charset="0"/>
                <a:cs typeface="Calibri" panose="020F0502020204030204" pitchFamily="34" charset="0"/>
              </a:rPr>
              <a:t>label.pack</a:t>
            </a:r>
            <a:r>
              <a:rPr lang="en-IN" sz="1200" dirty="0">
                <a:latin typeface="Calibri" panose="020F0502020204030204" pitchFamily="34" charset="0"/>
                <a:cs typeface="Calibri" panose="020F0502020204030204" pitchFamily="34" charset="0"/>
              </a:rPr>
              <a:t>() </a:t>
            </a:r>
          </a:p>
          <a:p>
            <a:pPr marL="0" indent="0">
              <a:buNone/>
            </a:pPr>
            <a:r>
              <a:rPr lang="en-IN" sz="1200" dirty="0" err="1">
                <a:latin typeface="Calibri" panose="020F0502020204030204" pitchFamily="34" charset="0"/>
                <a:cs typeface="Calibri" panose="020F0502020204030204" pitchFamily="34" charset="0"/>
              </a:rPr>
              <a:t>abc</a:t>
            </a:r>
            <a:r>
              <a:rPr lang="en-IN" sz="1200" dirty="0">
                <a:latin typeface="Calibri" panose="020F0502020204030204" pitchFamily="34" charset="0"/>
                <a:cs typeface="Calibri" panose="020F0502020204030204" pitchFamily="34" charset="0"/>
              </a:rPr>
              <a:t>=</a:t>
            </a:r>
            <a:r>
              <a:rPr lang="en-IN" sz="1200" dirty="0" err="1">
                <a:latin typeface="Calibri" panose="020F0502020204030204" pitchFamily="34" charset="0"/>
                <a:cs typeface="Calibri" panose="020F0502020204030204" pitchFamily="34" charset="0"/>
              </a:rPr>
              <a:t>StringVar</a:t>
            </a:r>
            <a:r>
              <a:rPr lang="en-IN" sz="1200" dirty="0">
                <a:latin typeface="Calibri" panose="020F0502020204030204" pitchFamily="34" charset="0"/>
                <a:cs typeface="Calibri" panose="020F0502020204030204" pitchFamily="34" charset="0"/>
              </a:rPr>
              <a:t>() </a:t>
            </a:r>
          </a:p>
          <a:p>
            <a:pPr marL="0" indent="0">
              <a:buNone/>
            </a:pPr>
            <a:r>
              <a:rPr lang="en-IN" sz="1200" dirty="0">
                <a:latin typeface="Calibri" panose="020F0502020204030204" pitchFamily="34" charset="0"/>
                <a:cs typeface="Calibri" panose="020F0502020204030204" pitchFamily="34" charset="0"/>
              </a:rPr>
              <a:t>screen=Entry(</a:t>
            </a:r>
            <a:r>
              <a:rPr lang="en-IN" sz="1200" dirty="0" err="1">
                <a:latin typeface="Calibri" panose="020F0502020204030204" pitchFamily="34" charset="0"/>
                <a:cs typeface="Calibri" panose="020F0502020204030204" pitchFamily="34" charset="0"/>
              </a:rPr>
              <a:t>root,textvariable</a:t>
            </a:r>
            <a:r>
              <a:rPr lang="en-IN" sz="1200" dirty="0">
                <a:latin typeface="Calibri" panose="020F0502020204030204" pitchFamily="34" charset="0"/>
                <a:cs typeface="Calibri" panose="020F0502020204030204" pitchFamily="34" charset="0"/>
              </a:rPr>
              <a:t>=</a:t>
            </a:r>
            <a:r>
              <a:rPr lang="en-IN" sz="1200" dirty="0" err="1">
                <a:latin typeface="Calibri" panose="020F0502020204030204" pitchFamily="34" charset="0"/>
                <a:cs typeface="Calibri" panose="020F0502020204030204" pitchFamily="34" charset="0"/>
              </a:rPr>
              <a:t>abc,font</a:t>
            </a:r>
            <a:r>
              <a:rPr lang="en-IN" sz="1200" dirty="0">
                <a:latin typeface="Calibri" panose="020F0502020204030204" pitchFamily="34" charset="0"/>
                <a:cs typeface="Calibri" panose="020F0502020204030204" pitchFamily="34" charset="0"/>
              </a:rPr>
              <a:t>="lucida 15 bold") </a:t>
            </a:r>
          </a:p>
          <a:p>
            <a:pPr marL="0" indent="0">
              <a:buNone/>
            </a:pPr>
            <a:r>
              <a:rPr lang="en-IN" sz="1200" dirty="0" err="1">
                <a:latin typeface="Calibri" panose="020F0502020204030204" pitchFamily="34" charset="0"/>
                <a:cs typeface="Calibri" panose="020F0502020204030204" pitchFamily="34" charset="0"/>
              </a:rPr>
              <a:t>screen.pack</a:t>
            </a:r>
            <a:r>
              <a:rPr lang="en-IN" sz="1200" dirty="0">
                <a:latin typeface="Calibri" panose="020F0502020204030204" pitchFamily="34" charset="0"/>
                <a:cs typeface="Calibri" panose="020F0502020204030204" pitchFamily="34" charset="0"/>
              </a:rPr>
              <a:t>(</a:t>
            </a:r>
            <a:r>
              <a:rPr lang="en-IN" sz="1200" dirty="0" err="1">
                <a:latin typeface="Calibri" panose="020F0502020204030204" pitchFamily="34" charset="0"/>
                <a:cs typeface="Calibri" panose="020F0502020204030204" pitchFamily="34" charset="0"/>
              </a:rPr>
              <a:t>padx</a:t>
            </a:r>
            <a:r>
              <a:rPr lang="en-IN" sz="1200" dirty="0">
                <a:latin typeface="Calibri" panose="020F0502020204030204" pitchFamily="34" charset="0"/>
                <a:cs typeface="Calibri" panose="020F0502020204030204" pitchFamily="34" charset="0"/>
              </a:rPr>
              <a:t>=10,pady=10) print("\n") m=Button(</a:t>
            </a:r>
            <a:r>
              <a:rPr lang="en-IN" sz="1200" dirty="0" err="1">
                <a:latin typeface="Calibri" panose="020F0502020204030204" pitchFamily="34" charset="0"/>
                <a:cs typeface="Calibri" panose="020F0502020204030204" pitchFamily="34" charset="0"/>
              </a:rPr>
              <a:t>root,bg</a:t>
            </a:r>
            <a:r>
              <a:rPr lang="en-IN" sz="1200" dirty="0">
                <a:latin typeface="Calibri" panose="020F0502020204030204" pitchFamily="34" charset="0"/>
                <a:cs typeface="Calibri" panose="020F0502020204030204" pitchFamily="34" charset="0"/>
              </a:rPr>
              <a:t>="</a:t>
            </a:r>
            <a:r>
              <a:rPr lang="en-IN" sz="1200" dirty="0" err="1">
                <a:latin typeface="Calibri" panose="020F0502020204030204" pitchFamily="34" charset="0"/>
                <a:cs typeface="Calibri" panose="020F0502020204030204" pitchFamily="34" charset="0"/>
              </a:rPr>
              <a:t>yellow",text</a:t>
            </a:r>
            <a:r>
              <a:rPr lang="en-IN" sz="1200" dirty="0">
                <a:latin typeface="Calibri" panose="020F0502020204030204" pitchFamily="34" charset="0"/>
                <a:cs typeface="Calibri" panose="020F0502020204030204" pitchFamily="34" charset="0"/>
              </a:rPr>
              <a:t>="Show",</a:t>
            </a:r>
            <a:r>
              <a:rPr lang="en-IN" sz="1200" dirty="0" err="1">
                <a:latin typeface="Calibri" panose="020F0502020204030204" pitchFamily="34" charset="0"/>
                <a:cs typeface="Calibri" panose="020F0502020204030204" pitchFamily="34" charset="0"/>
              </a:rPr>
              <a:t>padx</a:t>
            </a:r>
            <a:r>
              <a:rPr lang="en-IN" sz="1200" dirty="0">
                <a:latin typeface="Calibri" panose="020F0502020204030204" pitchFamily="34" charset="0"/>
                <a:cs typeface="Calibri" panose="020F0502020204030204" pitchFamily="34" charset="0"/>
              </a:rPr>
              <a:t>=20,pady=5,font=("comicsansns",10," bold"),command=</a:t>
            </a:r>
            <a:r>
              <a:rPr lang="en-IN" sz="1200" dirty="0" err="1">
                <a:latin typeface="Calibri" panose="020F0502020204030204" pitchFamily="34" charset="0"/>
                <a:cs typeface="Calibri" panose="020F0502020204030204" pitchFamily="34" charset="0"/>
              </a:rPr>
              <a:t>showdata</a:t>
            </a:r>
            <a:r>
              <a:rPr lang="en-IN" sz="1200" dirty="0">
                <a:latin typeface="Calibri" panose="020F0502020204030204" pitchFamily="34" charset="0"/>
                <a:cs typeface="Calibri" panose="020F0502020204030204" pitchFamily="34" charset="0"/>
              </a:rPr>
              <a:t>) </a:t>
            </a:r>
          </a:p>
          <a:p>
            <a:pPr marL="0" indent="0">
              <a:buNone/>
            </a:pPr>
            <a:r>
              <a:rPr lang="en-IN" sz="1200" dirty="0" err="1">
                <a:latin typeface="Calibri" panose="020F0502020204030204" pitchFamily="34" charset="0"/>
                <a:cs typeface="Calibri" panose="020F0502020204030204" pitchFamily="34" charset="0"/>
              </a:rPr>
              <a:t>m.pack</a:t>
            </a:r>
            <a:r>
              <a:rPr lang="en-IN" sz="1200" dirty="0">
                <a:latin typeface="Calibri" panose="020F0502020204030204" pitchFamily="34" charset="0"/>
                <a:cs typeface="Calibri" panose="020F0502020204030204" pitchFamily="34" charset="0"/>
              </a:rPr>
              <a:t>()</a:t>
            </a:r>
          </a:p>
          <a:p>
            <a:pPr marL="0" indent="0">
              <a:buNone/>
            </a:pPr>
            <a:r>
              <a:rPr lang="en-IN" sz="1200" dirty="0">
                <a:latin typeface="Calibri" panose="020F0502020204030204" pitchFamily="34" charset="0"/>
                <a:cs typeface="Calibri" panose="020F0502020204030204" pitchFamily="34" charset="0"/>
              </a:rPr>
              <a:t> </a:t>
            </a:r>
            <a:r>
              <a:rPr lang="en-IN" sz="1200" dirty="0" err="1">
                <a:latin typeface="Calibri" panose="020F0502020204030204" pitchFamily="34" charset="0"/>
                <a:cs typeface="Calibri" panose="020F0502020204030204" pitchFamily="34" charset="0"/>
              </a:rPr>
              <a:t>root.mainloop</a:t>
            </a:r>
            <a:r>
              <a:rPr lang="en-IN" sz="1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1426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6789-17D0-481C-B990-B1138C74F10E}"/>
              </a:ext>
            </a:extLst>
          </p:cNvPr>
          <p:cNvSpPr>
            <a:spLocks noGrp="1"/>
          </p:cNvSpPr>
          <p:nvPr>
            <p:ph type="title"/>
          </p:nvPr>
        </p:nvSpPr>
        <p:spPr>
          <a:xfrm>
            <a:off x="677334" y="671744"/>
            <a:ext cx="8596668" cy="1320800"/>
          </a:xfrm>
        </p:spPr>
        <p:txBody>
          <a:bodyPr/>
          <a:lstStyle/>
          <a:p>
            <a:r>
              <a:rPr lang="en-US" dirty="0"/>
              <a:t>Output</a:t>
            </a:r>
            <a:endParaRPr lang="en-IN" dirty="0"/>
          </a:p>
        </p:txBody>
      </p:sp>
      <p:sp>
        <p:nvSpPr>
          <p:cNvPr id="3" name="Content Placeholder 2">
            <a:extLst>
              <a:ext uri="{FF2B5EF4-FFF2-40B4-BE49-F238E27FC236}">
                <a16:creationId xmlns:a16="http://schemas.microsoft.com/office/drawing/2014/main" id="{B80C6B74-746E-48B3-B130-81B2EDD51A9D}"/>
              </a:ext>
            </a:extLst>
          </p:cNvPr>
          <p:cNvSpPr>
            <a:spLocks noGrp="1"/>
          </p:cNvSpPr>
          <p:nvPr>
            <p:ph idx="1"/>
          </p:nvPr>
        </p:nvSpPr>
        <p:spPr>
          <a:xfrm>
            <a:off x="677334" y="1482571"/>
            <a:ext cx="8596668" cy="4558791"/>
          </a:xfrm>
        </p:spPr>
        <p:txBody>
          <a:bodyPr/>
          <a:lstStyle/>
          <a:p>
            <a:pPr marL="0" indent="0" algn="just">
              <a:buNone/>
            </a:pPr>
            <a:r>
              <a:rPr lang="en-US"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DDC560C-505E-477F-8562-19D401CDD93C}"/>
              </a:ext>
            </a:extLst>
          </p:cNvPr>
          <p:cNvPicPr>
            <a:picLocks noChangeAspect="1"/>
          </p:cNvPicPr>
          <p:nvPr/>
        </p:nvPicPr>
        <p:blipFill>
          <a:blip r:embed="rId2"/>
          <a:stretch>
            <a:fillRect/>
          </a:stretch>
        </p:blipFill>
        <p:spPr>
          <a:xfrm>
            <a:off x="971840" y="1899823"/>
            <a:ext cx="8380520" cy="3569246"/>
          </a:xfrm>
          <a:prstGeom prst="rect">
            <a:avLst/>
          </a:prstGeom>
        </p:spPr>
      </p:pic>
    </p:spTree>
    <p:extLst>
      <p:ext uri="{BB962C8B-B14F-4D97-AF65-F5344CB8AC3E}">
        <p14:creationId xmlns:p14="http://schemas.microsoft.com/office/powerpoint/2010/main" val="383769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FCDE-DCED-4E5A-B243-8F5C0430672E}"/>
              </a:ext>
            </a:extLst>
          </p:cNvPr>
          <p:cNvSpPr>
            <a:spLocks noGrp="1"/>
          </p:cNvSpPr>
          <p:nvPr>
            <p:ph type="title"/>
          </p:nvPr>
        </p:nvSpPr>
        <p:spPr/>
        <p:txBody>
          <a:bodyPr/>
          <a:lstStyle/>
          <a:p>
            <a:r>
              <a:rPr lang="en-US" dirty="0"/>
              <a:t> </a:t>
            </a:r>
            <a:br>
              <a:rPr lang="en-US" dirty="0"/>
            </a:br>
            <a:endParaRPr lang="en-IN" dirty="0"/>
          </a:p>
        </p:txBody>
      </p:sp>
      <p:pic>
        <p:nvPicPr>
          <p:cNvPr id="7" name="Picture 6">
            <a:extLst>
              <a:ext uri="{FF2B5EF4-FFF2-40B4-BE49-F238E27FC236}">
                <a16:creationId xmlns:a16="http://schemas.microsoft.com/office/drawing/2014/main" id="{4EDEF22D-E44C-4302-9EB6-7DBD7E6FAE7F}"/>
              </a:ext>
            </a:extLst>
          </p:cNvPr>
          <p:cNvPicPr>
            <a:picLocks noChangeAspect="1"/>
          </p:cNvPicPr>
          <p:nvPr/>
        </p:nvPicPr>
        <p:blipFill>
          <a:blip r:embed="rId2"/>
          <a:stretch>
            <a:fillRect/>
          </a:stretch>
        </p:blipFill>
        <p:spPr>
          <a:xfrm>
            <a:off x="1014686" y="1657904"/>
            <a:ext cx="8177391" cy="3542191"/>
          </a:xfrm>
          <a:prstGeom prst="rect">
            <a:avLst/>
          </a:prstGeom>
        </p:spPr>
      </p:pic>
      <p:sp>
        <p:nvSpPr>
          <p:cNvPr id="4" name="Content Placeholder 3">
            <a:extLst>
              <a:ext uri="{FF2B5EF4-FFF2-40B4-BE49-F238E27FC236}">
                <a16:creationId xmlns:a16="http://schemas.microsoft.com/office/drawing/2014/main" id="{1FD0C5FF-32C5-4293-BF3E-39F49F602465}"/>
              </a:ext>
            </a:extLst>
          </p:cNvPr>
          <p:cNvSpPr>
            <a:spLocks noGrp="1"/>
          </p:cNvSpPr>
          <p:nvPr>
            <p:ph idx="1"/>
          </p:nvPr>
        </p:nvSpPr>
        <p:spPr>
          <a:xfrm>
            <a:off x="677334" y="2160589"/>
            <a:ext cx="6966340" cy="795675"/>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685569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97A5-3076-4A29-AC77-8ED31A13B8C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711D661-F611-4928-8615-58994FC96EFE}"/>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37C4DEEB-B568-4DBF-A97A-DBA33BB37906}"/>
              </a:ext>
            </a:extLst>
          </p:cNvPr>
          <p:cNvPicPr>
            <a:picLocks noChangeAspect="1"/>
          </p:cNvPicPr>
          <p:nvPr/>
        </p:nvPicPr>
        <p:blipFill>
          <a:blip r:embed="rId2"/>
          <a:stretch>
            <a:fillRect/>
          </a:stretch>
        </p:blipFill>
        <p:spPr>
          <a:xfrm>
            <a:off x="890203" y="1811426"/>
            <a:ext cx="8170929" cy="3497421"/>
          </a:xfrm>
          <a:prstGeom prst="rect">
            <a:avLst/>
          </a:prstGeom>
        </p:spPr>
      </p:pic>
    </p:spTree>
    <p:extLst>
      <p:ext uri="{BB962C8B-B14F-4D97-AF65-F5344CB8AC3E}">
        <p14:creationId xmlns:p14="http://schemas.microsoft.com/office/powerpoint/2010/main" val="3098598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EA63-6334-4E0A-98FF-28C7FC09E48A}"/>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EBE1363-97F2-4E0A-A1C4-5453B921FD32}"/>
              </a:ext>
            </a:extLst>
          </p:cNvPr>
          <p:cNvPicPr>
            <a:picLocks noGrp="1" noChangeAspect="1"/>
          </p:cNvPicPr>
          <p:nvPr>
            <p:ph idx="1"/>
          </p:nvPr>
        </p:nvPicPr>
        <p:blipFill>
          <a:blip r:embed="rId2"/>
          <a:stretch>
            <a:fillRect/>
          </a:stretch>
        </p:blipFill>
        <p:spPr>
          <a:xfrm>
            <a:off x="1349406" y="1282391"/>
            <a:ext cx="7924596" cy="4293217"/>
          </a:xfrm>
        </p:spPr>
      </p:pic>
    </p:spTree>
    <p:extLst>
      <p:ext uri="{BB962C8B-B14F-4D97-AF65-F5344CB8AC3E}">
        <p14:creationId xmlns:p14="http://schemas.microsoft.com/office/powerpoint/2010/main" val="2842329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7018-140F-4A12-9A32-F5F23FE39BB1}"/>
              </a:ext>
            </a:extLst>
          </p:cNvPr>
          <p:cNvSpPr>
            <a:spLocks noGrp="1"/>
          </p:cNvSpPr>
          <p:nvPr>
            <p:ph type="title"/>
          </p:nvPr>
        </p:nvSpPr>
        <p:spPr/>
        <p:txBody>
          <a:bodyPr/>
          <a:lstStyle/>
          <a:p>
            <a:r>
              <a:rPr lang="en-US" dirty="0"/>
              <a:t>Applications </a:t>
            </a:r>
            <a:endParaRPr lang="en-IN" dirty="0"/>
          </a:p>
        </p:txBody>
      </p:sp>
      <p:sp>
        <p:nvSpPr>
          <p:cNvPr id="3" name="Content Placeholder 2">
            <a:extLst>
              <a:ext uri="{FF2B5EF4-FFF2-40B4-BE49-F238E27FC236}">
                <a16:creationId xmlns:a16="http://schemas.microsoft.com/office/drawing/2014/main" id="{032A19F6-05B5-4034-9B74-68262612F47C}"/>
              </a:ext>
            </a:extLst>
          </p:cNvPr>
          <p:cNvSpPr>
            <a:spLocks noGrp="1"/>
          </p:cNvSpPr>
          <p:nvPr>
            <p:ph idx="1"/>
          </p:nvPr>
        </p:nvSpPr>
        <p:spPr>
          <a:xfrm>
            <a:off x="677334" y="1402673"/>
            <a:ext cx="8596668" cy="4638690"/>
          </a:xfrm>
        </p:spPr>
        <p:txBody>
          <a:bodyPr/>
          <a:lstStyle/>
          <a:p>
            <a:pPr marL="0" indent="0" algn="just">
              <a:buNone/>
            </a:pPr>
            <a:r>
              <a:rPr lang="en-US" dirty="0">
                <a:latin typeface="Calibri" panose="020F0502020204030204" pitchFamily="34" charset="0"/>
                <a:cs typeface="Calibri" panose="020F0502020204030204" pitchFamily="34" charset="0"/>
              </a:rPr>
              <a:t>The spread of the global pandemic, COVID-19, has generated a huge and varied amount of data, which is increasing rapidly. This data can be used by applying big data analytics techniques in multiple areas, including diagnosis, estimate or predict risk score, healthcare decision-making, and pharmaceutical industry and potential application areas.</a:t>
            </a:r>
          </a:p>
          <a:p>
            <a:pPr marL="0" indent="0" algn="just">
              <a:buNone/>
            </a:pPr>
            <a:r>
              <a:rPr lang="en-US" dirty="0">
                <a:latin typeface="Calibri" panose="020F0502020204030204" pitchFamily="34" charset="0"/>
                <a:cs typeface="Calibri" panose="020F0502020204030204" pitchFamily="34" charset="0"/>
              </a:rPr>
              <a:t>This data help us as ,</a:t>
            </a:r>
          </a:p>
          <a:p>
            <a:pPr marL="0" indent="0" algn="just">
              <a:buNone/>
            </a:pPr>
            <a:r>
              <a:rPr lang="en-US" dirty="0">
                <a:latin typeface="Calibri" panose="020F0502020204030204" pitchFamily="34" charset="0"/>
                <a:cs typeface="Calibri" panose="020F0502020204030204" pitchFamily="34" charset="0"/>
              </a:rPr>
              <a:t>1.Detect and Track Symptoms of Covid-19 .</a:t>
            </a:r>
          </a:p>
          <a:p>
            <a:pPr marL="0" indent="0" algn="just">
              <a:buNone/>
            </a:pPr>
            <a:r>
              <a:rPr lang="en-US" dirty="0">
                <a:latin typeface="Calibri" panose="020F0502020204030204" pitchFamily="34" charset="0"/>
                <a:cs typeface="Calibri" panose="020F0502020204030204" pitchFamily="34" charset="0"/>
              </a:rPr>
              <a:t>2.Healthcare Decision making &amp; Determine patient Priority .</a:t>
            </a:r>
          </a:p>
          <a:p>
            <a:pPr marL="0" indent="0" algn="just">
              <a:buNone/>
            </a:pPr>
            <a:r>
              <a:rPr lang="en-US" dirty="0">
                <a:latin typeface="Calibri" panose="020F0502020204030204" pitchFamily="34" charset="0"/>
                <a:cs typeface="Calibri" panose="020F0502020204030204" pitchFamily="34" charset="0"/>
              </a:rPr>
              <a:t>3.Define infection places , epidemic spread estimate &amp; contact tracing .</a:t>
            </a:r>
          </a:p>
          <a:p>
            <a:pPr marL="0" indent="0" algn="just">
              <a:buNone/>
            </a:pPr>
            <a:r>
              <a:rPr lang="en-US" dirty="0">
                <a:latin typeface="Calibri" panose="020F0502020204030204" pitchFamily="34" charset="0"/>
                <a:cs typeface="Calibri" panose="020F0502020204030204" pitchFamily="34" charset="0"/>
              </a:rPr>
              <a:t>4.Determine the care needed , medical resource needs &amp; quarantine need .</a:t>
            </a:r>
          </a:p>
          <a:p>
            <a:pPr marL="0" indent="0" algn="just">
              <a:buNone/>
            </a:pPr>
            <a:r>
              <a:rPr lang="en-US" dirty="0">
                <a:latin typeface="Calibri" panose="020F0502020204030204" pitchFamily="34" charset="0"/>
                <a:cs typeface="Calibri" panose="020F0502020204030204" pitchFamily="34" charset="0"/>
              </a:rPr>
              <a:t>5.Determine the psychological impact of the covid -19 outbreak .</a:t>
            </a:r>
          </a:p>
          <a:p>
            <a:pPr marL="0" indent="0" algn="just">
              <a:buNone/>
            </a:pPr>
            <a:r>
              <a:rPr lang="en-US" dirty="0">
                <a:latin typeface="Calibri" panose="020F0502020204030204" pitchFamily="34" charset="0"/>
                <a:cs typeface="Calibri" panose="020F0502020204030204" pitchFamily="34" charset="0"/>
              </a:rPr>
              <a:t>6.This data help to improve risk management and improve marketing insight .</a:t>
            </a:r>
          </a:p>
        </p:txBody>
      </p:sp>
    </p:spTree>
    <p:extLst>
      <p:ext uri="{BB962C8B-B14F-4D97-AF65-F5344CB8AC3E}">
        <p14:creationId xmlns:p14="http://schemas.microsoft.com/office/powerpoint/2010/main" val="3352951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E5B2-F6D2-4F9C-A3B5-149FDEE56413}"/>
              </a:ext>
            </a:extLst>
          </p:cNvPr>
          <p:cNvSpPr>
            <a:spLocks noGrp="1"/>
          </p:cNvSpPr>
          <p:nvPr>
            <p:ph type="title"/>
          </p:nvPr>
        </p:nvSpPr>
        <p:spPr/>
        <p:txBody>
          <a:bodyPr/>
          <a:lstStyle/>
          <a:p>
            <a:r>
              <a:rPr lang="en-US" dirty="0"/>
              <a:t>Future Directions </a:t>
            </a:r>
            <a:endParaRPr lang="en-IN" dirty="0"/>
          </a:p>
        </p:txBody>
      </p:sp>
      <p:sp>
        <p:nvSpPr>
          <p:cNvPr id="3" name="Content Placeholder 2">
            <a:extLst>
              <a:ext uri="{FF2B5EF4-FFF2-40B4-BE49-F238E27FC236}">
                <a16:creationId xmlns:a16="http://schemas.microsoft.com/office/drawing/2014/main" id="{70392754-BEA7-4A15-A375-AA5538130AED}"/>
              </a:ext>
            </a:extLst>
          </p:cNvPr>
          <p:cNvSpPr>
            <a:spLocks noGrp="1"/>
          </p:cNvSpPr>
          <p:nvPr>
            <p:ph idx="1"/>
          </p:nvPr>
        </p:nvSpPr>
        <p:spPr>
          <a:xfrm>
            <a:off x="677334" y="1518083"/>
            <a:ext cx="8596668" cy="4523280"/>
          </a:xfrm>
        </p:spPr>
        <p:txBody>
          <a:bodyPr>
            <a:normAutofit/>
          </a:bodyPr>
          <a:lstStyle/>
          <a:p>
            <a:pPr marL="0" indent="0" algn="just">
              <a:buNone/>
            </a:pPr>
            <a:r>
              <a:rPr lang="en-US" dirty="0">
                <a:latin typeface="Calibri" panose="020F0502020204030204" pitchFamily="34" charset="0"/>
                <a:cs typeface="Calibri" panose="020F0502020204030204" pitchFamily="34" charset="0"/>
              </a:rPr>
              <a:t>Most countries have made many efforts to contain the spread of COVID-19 and mitigate its repercussions, as they have faced various challenges, including the cost and limited capacity for the COVID-19 test. There is a lack of immediate data to proactively manage resources, such as the distribution of medical staff between regions, as well as the estimated ventilators required for each hospital, which depends on the expected numbers of patients and their different needs. Therefore, we recommend this data analytics tools to assist stake holders to make decisions and predict the future . </a:t>
            </a:r>
          </a:p>
          <a:p>
            <a:pPr marL="0" indent="0" algn="just">
              <a:buNone/>
            </a:pPr>
            <a:r>
              <a:rPr lang="en-US" b="1" dirty="0">
                <a:latin typeface="Calibri" panose="020F0502020204030204" pitchFamily="34" charset="0"/>
                <a:cs typeface="Calibri" panose="020F0502020204030204" pitchFamily="34" charset="0"/>
              </a:rPr>
              <a:t>This data can be used at </a:t>
            </a:r>
            <a:r>
              <a:rPr lang="en-US" b="1" dirty="0" err="1">
                <a:latin typeface="Calibri" panose="020F0502020204030204" pitchFamily="34" charset="0"/>
                <a:cs typeface="Calibri" panose="020F0502020204030204" pitchFamily="34" charset="0"/>
              </a:rPr>
              <a:t>MoH</a:t>
            </a:r>
            <a:r>
              <a:rPr lang="en-US" b="1" dirty="0">
                <a:latin typeface="Calibri" panose="020F0502020204030204" pitchFamily="34" charset="0"/>
                <a:cs typeface="Calibri" panose="020F0502020204030204" pitchFamily="34" charset="0"/>
              </a:rPr>
              <a:t> Level </a:t>
            </a:r>
            <a:r>
              <a:rPr lang="en-US" dirty="0">
                <a:latin typeface="Calibri" panose="020F0502020204030204" pitchFamily="34" charset="0"/>
                <a:cs typeface="Calibri" panose="020F0502020204030204" pitchFamily="34" charset="0"/>
              </a:rPr>
              <a:t>: Real-time data visualization for the number of active and infected cases can help the </a:t>
            </a:r>
            <a:r>
              <a:rPr lang="en-US" dirty="0" err="1">
                <a:latin typeface="Calibri" panose="020F0502020204030204" pitchFamily="34" charset="0"/>
                <a:cs typeface="Calibri" panose="020F0502020204030204" pitchFamily="34" charset="0"/>
              </a:rPr>
              <a:t>MoH</a:t>
            </a:r>
            <a:r>
              <a:rPr lang="en-US" dirty="0">
                <a:latin typeface="Calibri" panose="020F0502020204030204" pitchFamily="34" charset="0"/>
                <a:cs typeface="Calibri" panose="020F0502020204030204" pitchFamily="34" charset="0"/>
              </a:rPr>
              <a:t> to identify the areas that contain huge numbers of COVID-19 patients. it can aid the health professionals and decision makers to provide more health facilities in the areas with huge numbers of COVID-19 patients.</a:t>
            </a:r>
          </a:p>
          <a:p>
            <a:pPr marL="0" indent="0" algn="just">
              <a:buNone/>
            </a:pPr>
            <a:r>
              <a:rPr lang="en-US" b="1" dirty="0">
                <a:latin typeface="Calibri" panose="020F0502020204030204" pitchFamily="34" charset="0"/>
                <a:cs typeface="Calibri" panose="020F0502020204030204" pitchFamily="34" charset="0"/>
              </a:rPr>
              <a:t>This data can be used at Patients Level </a:t>
            </a:r>
            <a:r>
              <a:rPr lang="en-US" dirty="0">
                <a:latin typeface="Calibri" panose="020F0502020204030204" pitchFamily="34" charset="0"/>
                <a:cs typeface="Calibri" panose="020F0502020204030204" pitchFamily="34" charset="0"/>
              </a:rPr>
              <a:t>: Real-time analysis of hospital data that are related to admitted patients, waiting lists, and hospital capacity helps individuals locate less crowded hospitals with earlier appointments and less waiting time</a:t>
            </a:r>
          </a:p>
          <a:p>
            <a:pPr marL="0" indent="0" algn="just">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5779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D73B-ED21-430B-9164-DE2FC9314F3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B5940DD-5B05-4077-BCB0-EE89CDCD3212}"/>
              </a:ext>
            </a:extLst>
          </p:cNvPr>
          <p:cNvSpPr>
            <a:spLocks noGrp="1"/>
          </p:cNvSpPr>
          <p:nvPr>
            <p:ph idx="1"/>
          </p:nvPr>
        </p:nvSpPr>
        <p:spPr>
          <a:xfrm>
            <a:off x="677334" y="1482571"/>
            <a:ext cx="8596668" cy="4558792"/>
          </a:xfrm>
        </p:spPr>
        <p:txBody>
          <a:bodyPr/>
          <a:lstStyle/>
          <a:p>
            <a:pPr marL="0" indent="0">
              <a:buNone/>
            </a:pPr>
            <a:r>
              <a:rPr lang="en-US" b="1" dirty="0">
                <a:latin typeface="Calibri" panose="020F0502020204030204" pitchFamily="34" charset="0"/>
                <a:cs typeface="Calibri" panose="020F0502020204030204" pitchFamily="34" charset="0"/>
              </a:rPr>
              <a:t>It can be used at Responsible Authorities level : </a:t>
            </a:r>
            <a:r>
              <a:rPr lang="en-US" dirty="0">
                <a:latin typeface="Calibri" panose="020F0502020204030204" pitchFamily="34" charset="0"/>
                <a:cs typeface="Calibri" panose="020F0502020204030204" pitchFamily="34" charset="0"/>
              </a:rPr>
              <a:t>Analyzing mobile data helps in identifying polluted public places for disinfection </a:t>
            </a:r>
            <a:r>
              <a:rPr lang="en-US" dirty="0" err="1">
                <a:latin typeface="Calibri" panose="020F0502020204030204" pitchFamily="34" charset="0"/>
                <a:cs typeface="Calibri" panose="020F0502020204030204" pitchFamily="34" charset="0"/>
              </a:rPr>
              <a:t>andquarantining</a:t>
            </a:r>
            <a:r>
              <a:rPr lang="en-US" dirty="0">
                <a:latin typeface="Calibri" panose="020F0502020204030204" pitchFamily="34" charset="0"/>
                <a:cs typeface="Calibri" panose="020F0502020204030204" pitchFamily="34" charset="0"/>
              </a:rPr>
              <a:t> infected people and their contacts, even if they do not show any symptoms . </a:t>
            </a:r>
          </a:p>
          <a:p>
            <a:pPr marL="0" indent="0">
              <a:buNone/>
            </a:pPr>
            <a:r>
              <a:rPr lang="en-US" b="1" dirty="0">
                <a:latin typeface="Calibri" panose="020F0502020204030204" pitchFamily="34" charset="0"/>
                <a:cs typeface="Calibri" panose="020F0502020204030204" pitchFamily="34" charset="0"/>
              </a:rPr>
              <a:t>It can be used at Hospital Level </a:t>
            </a:r>
            <a:r>
              <a:rPr lang="en-US" dirty="0">
                <a:latin typeface="Calibri" panose="020F0502020204030204" pitchFamily="34" charset="0"/>
                <a:cs typeface="Calibri" panose="020F0502020204030204" pitchFamily="34" charset="0"/>
              </a:rPr>
              <a:t>: The analysis of remote patient monitoring data can assist in estimating the number of patients in a specific area to optimally plan for containing any expected increase in the number of patients beyond the hospital capacity.</a:t>
            </a:r>
          </a:p>
          <a:p>
            <a:pPr marL="0" indent="0">
              <a:buNone/>
            </a:pPr>
            <a:r>
              <a:rPr lang="en-US" dirty="0">
                <a:latin typeface="Calibri" panose="020F0502020204030204" pitchFamily="34" charset="0"/>
                <a:cs typeface="Calibri" panose="020F0502020204030204" pitchFamily="34" charset="0"/>
              </a:rPr>
              <a:t>                                 </a:t>
            </a:r>
          </a:p>
          <a:p>
            <a:pPr marL="0" indent="0" algn="just">
              <a:buNone/>
            </a:pPr>
            <a:r>
              <a:rPr lang="en-US" dirty="0">
                <a:latin typeface="Calibri" panose="020F0502020204030204" pitchFamily="34" charset="0"/>
                <a:cs typeface="Calibri" panose="020F0502020204030204" pitchFamily="34" charset="0"/>
              </a:rPr>
              <a:t>               So this are some highlighted future directions that should be considered in to make decisions and protect the future .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3917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D662-5B03-45D2-9F66-F3B82C5BA7B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DB24FFE-0D3D-40FF-8BB9-8D3F2E8AFB0E}"/>
              </a:ext>
            </a:extLst>
          </p:cNvPr>
          <p:cNvSpPr>
            <a:spLocks noGrp="1"/>
          </p:cNvSpPr>
          <p:nvPr>
            <p:ph idx="1"/>
          </p:nvPr>
        </p:nvSpPr>
        <p:spPr>
          <a:xfrm>
            <a:off x="1535838" y="204186"/>
            <a:ext cx="7910003" cy="6653814"/>
          </a:xfrm>
        </p:spPr>
        <p:txBody>
          <a:bodyPr>
            <a:normAutofit fontScale="92500" lnSpcReduction="20000"/>
          </a:bodyPr>
          <a:lstStyle/>
          <a:p>
            <a:pPr marL="0" indent="0">
              <a:buNone/>
            </a:pPr>
            <a:r>
              <a:rPr lang="en-US" dirty="0"/>
              <a:t>                                                          </a:t>
            </a:r>
            <a:r>
              <a:rPr lang="en-US" dirty="0">
                <a:latin typeface="Arial" panose="020B0604020202020204" pitchFamily="34" charset="0"/>
                <a:cs typeface="Arial" panose="020B0604020202020204" pitchFamily="34" charset="0"/>
              </a:rPr>
              <a:t>A</a:t>
            </a:r>
          </a:p>
          <a:p>
            <a:pPr marL="0" indent="0">
              <a:buNone/>
            </a:pPr>
            <a:r>
              <a:rPr lang="en-US" sz="1900" dirty="0"/>
              <a:t>                                               </a:t>
            </a:r>
            <a:r>
              <a:rPr lang="en-US" sz="1900" dirty="0">
                <a:latin typeface="Arial" panose="020B0604020202020204" pitchFamily="34" charset="0"/>
                <a:cs typeface="Arial" panose="020B0604020202020204" pitchFamily="34" charset="0"/>
              </a:rPr>
              <a:t>Mini-Project On</a:t>
            </a:r>
          </a:p>
          <a:p>
            <a:pPr marL="0" indent="0">
              <a:buNone/>
            </a:pPr>
            <a:r>
              <a:rPr lang="en-US" dirty="0">
                <a:solidFill>
                  <a:srgbClr val="92D050"/>
                </a:solidFill>
              </a:rPr>
              <a:t>           </a:t>
            </a:r>
            <a:r>
              <a:rPr lang="en-US" sz="2400" b="1" dirty="0">
                <a:solidFill>
                  <a:schemeClr val="tx1">
                    <a:lumMod val="95000"/>
                    <a:lumOff val="5000"/>
                  </a:schemeClr>
                </a:solidFill>
                <a:latin typeface="Arial" panose="020B0604020202020204" pitchFamily="34" charset="0"/>
                <a:cs typeface="Arial" panose="020B0604020202020204" pitchFamily="34" charset="0"/>
              </a:rPr>
              <a:t>“Realtime Detection Of Coronavirus In The World”</a:t>
            </a:r>
          </a:p>
          <a:p>
            <a:pPr marL="0" indent="0">
              <a:buNone/>
            </a:pPr>
            <a:r>
              <a:rPr lang="en-US" sz="2400" b="1" dirty="0"/>
              <a:t>   </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Under the guidance of ,</a:t>
            </a:r>
          </a:p>
          <a:p>
            <a:pPr marL="0" indent="0">
              <a:buNone/>
            </a:pPr>
            <a:r>
              <a:rPr lang="en-US" sz="1900" dirty="0">
                <a:latin typeface="Arial" panose="020B0604020202020204" pitchFamily="34" charset="0"/>
                <a:cs typeface="Arial" panose="020B0604020202020204" pitchFamily="34" charset="0"/>
              </a:rPr>
              <a:t>            Prof. S.N </a:t>
            </a:r>
            <a:r>
              <a:rPr lang="en-US" sz="1900" dirty="0" err="1">
                <a:latin typeface="Arial" panose="020B0604020202020204" pitchFamily="34" charset="0"/>
                <a:cs typeface="Arial" panose="020B0604020202020204" pitchFamily="34" charset="0"/>
              </a:rPr>
              <a:t>Dhage</a:t>
            </a:r>
            <a:endParaRPr lang="en-US" sz="1900" dirty="0">
              <a:latin typeface="Arial" panose="020B0604020202020204" pitchFamily="34" charset="0"/>
              <a:cs typeface="Arial" panose="020B0604020202020204" pitchFamily="34" charset="0"/>
            </a:endParaRPr>
          </a:p>
          <a:p>
            <a:pPr marL="0" indent="0">
              <a:buNone/>
            </a:pPr>
            <a:r>
              <a:rPr lang="en-US" sz="1900" dirty="0">
                <a:latin typeface="Arial" panose="020B0604020202020204" pitchFamily="34" charset="0"/>
                <a:cs typeface="Arial" panose="020B0604020202020204" pitchFamily="34" charset="0"/>
              </a:rPr>
              <a:t>                                                                                         Presented By,</a:t>
            </a:r>
          </a:p>
          <a:p>
            <a:pPr marL="0" indent="0">
              <a:buNone/>
            </a:pPr>
            <a:r>
              <a:rPr lang="en-US" dirty="0">
                <a:latin typeface="Arial" panose="020B0604020202020204" pitchFamily="34" charset="0"/>
                <a:cs typeface="Arial" panose="020B0604020202020204" pitchFamily="34" charset="0"/>
              </a:rPr>
              <a:t>                                                                                              Viraj J Raut</a:t>
            </a:r>
          </a:p>
          <a:p>
            <a:pPr marL="0" indent="0">
              <a:buNone/>
            </a:pPr>
            <a:r>
              <a:rPr lang="en-US" dirty="0">
                <a:latin typeface="Arial" panose="020B0604020202020204" pitchFamily="34" charset="0"/>
                <a:cs typeface="Arial" panose="020B0604020202020204" pitchFamily="34" charset="0"/>
              </a:rPr>
              <a:t>                                                                                              Omkar R </a:t>
            </a:r>
            <a:r>
              <a:rPr lang="en-US" dirty="0" err="1">
                <a:latin typeface="Arial" panose="020B0604020202020204" pitchFamily="34" charset="0"/>
                <a:cs typeface="Arial" panose="020B0604020202020204" pitchFamily="34" charset="0"/>
              </a:rPr>
              <a:t>Lokhande</a:t>
            </a:r>
            <a:endParaRPr lang="en-US" dirty="0">
              <a:latin typeface="Arial" panose="020B0604020202020204" pitchFamily="34" charset="0"/>
              <a:cs typeface="Arial" panose="020B0604020202020204" pitchFamily="34" charset="0"/>
            </a:endParaRPr>
          </a:p>
          <a:p>
            <a:pPr marL="0" indent="0">
              <a:buNone/>
            </a:pPr>
            <a:r>
              <a:rPr lang="en-US" sz="2400" b="1" dirty="0"/>
              <a:t>                                                                                                                      </a:t>
            </a:r>
          </a:p>
        </p:txBody>
      </p:sp>
      <p:pic>
        <p:nvPicPr>
          <p:cNvPr id="1030" name="Picture 6">
            <a:extLst>
              <a:ext uri="{FF2B5EF4-FFF2-40B4-BE49-F238E27FC236}">
                <a16:creationId xmlns:a16="http://schemas.microsoft.com/office/drawing/2014/main" id="{87AB9A65-6D41-4A11-90AB-2CEAEE6D5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897" y="1402672"/>
            <a:ext cx="5530788" cy="3187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090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1D19-03A5-4836-A06D-EE3E4653E97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F26174B-A2E9-4C04-832D-EA43847F2A20}"/>
              </a:ext>
            </a:extLst>
          </p:cNvPr>
          <p:cNvSpPr>
            <a:spLocks noGrp="1"/>
          </p:cNvSpPr>
          <p:nvPr>
            <p:ph idx="1"/>
          </p:nvPr>
        </p:nvSpPr>
        <p:spPr>
          <a:xfrm>
            <a:off x="677334" y="1447061"/>
            <a:ext cx="8596668" cy="4594302"/>
          </a:xfrm>
        </p:spPr>
        <p:txBody>
          <a:bodyPr/>
          <a:lstStyle/>
          <a:p>
            <a:pPr marL="0" indent="0" algn="just">
              <a:buNone/>
            </a:pPr>
            <a:r>
              <a:rPr lang="en-US" sz="1800" dirty="0">
                <a:latin typeface="Calibri" panose="020F0502020204030204" pitchFamily="34" charset="0"/>
                <a:cs typeface="Calibri" panose="020F0502020204030204" pitchFamily="34" charset="0"/>
              </a:rPr>
              <a:t>The volume of data increases dramatically over time, especially data generated on the global pandemic caused by COVID-19. Such volume of data requires utilizing big data analytics tools along with AI techniques to make sense of the pandemic and control its spread in a timely manner.</a:t>
            </a:r>
            <a:endParaRPr lang="en-IN" sz="1800" dirty="0">
              <a:latin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cs typeface="Calibri" panose="020F0502020204030204" pitchFamily="34" charset="0"/>
              </a:rPr>
              <a:t>In these way we can analysis the dataset using python and can estimate other the factors like Graphical Representation and Notifications of COVID - 19 norms as well . I hope that now it would be easy for you to create , analysis and monitor the consequences and effects of Covid-19 . </a:t>
            </a:r>
            <a:endParaRPr lang="en-IN" dirty="0"/>
          </a:p>
        </p:txBody>
      </p:sp>
    </p:spTree>
    <p:extLst>
      <p:ext uri="{BB962C8B-B14F-4D97-AF65-F5344CB8AC3E}">
        <p14:creationId xmlns:p14="http://schemas.microsoft.com/office/powerpoint/2010/main" val="4160857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9723-4B40-4323-868A-C2160228C6E7}"/>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C26FE518-8F85-4969-A3EB-EA138B2F59F4}"/>
              </a:ext>
            </a:extLst>
          </p:cNvPr>
          <p:cNvSpPr>
            <a:spLocks noGrp="1"/>
          </p:cNvSpPr>
          <p:nvPr>
            <p:ph idx="1"/>
          </p:nvPr>
        </p:nvSpPr>
        <p:spPr/>
        <p:txBody>
          <a:bodyPr>
            <a:normAutofit/>
          </a:bodyPr>
          <a:lstStyle/>
          <a:p>
            <a:pPr marL="0" indent="0">
              <a:buNone/>
            </a:pPr>
            <a:r>
              <a:rPr lang="en-IN"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1. https://www.analyticsvidhya.com/blog/2021/02/key-python-packages-for-data-science/</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2. Lee, I.-K.; Wang, C.-C.; Lin, M.-C.; Kung, C.-T.; Lan, K.-C.; Lee, C.-T. Effective Strategies to Prevent Coronavirus Disease-2019 (COVID-19) Outbreak in Hospital. J. Hosp. Infect. 2020, 105, 102–103. [</a:t>
            </a:r>
            <a:r>
              <a:rPr lang="en-IN" dirty="0" err="1">
                <a:latin typeface="Arial" panose="020B0604020202020204" pitchFamily="34" charset="0"/>
                <a:cs typeface="Arial" panose="020B0604020202020204" pitchFamily="34" charset="0"/>
              </a:rPr>
              <a:t>CrossRef</a:t>
            </a:r>
            <a:r>
              <a:rPr lang="en-IN" dirty="0">
                <a:latin typeface="Arial" panose="020B0604020202020204" pitchFamily="34" charset="0"/>
                <a:cs typeface="Arial" panose="020B0604020202020204" pitchFamily="34" charset="0"/>
              </a:rPr>
              <a:t>] [PubMed]</a:t>
            </a:r>
          </a:p>
          <a:p>
            <a:pPr marL="0" indent="0">
              <a:buNone/>
            </a:pPr>
            <a:r>
              <a:rPr lang="en-IN" dirty="0">
                <a:latin typeface="Arial" panose="020B0604020202020204" pitchFamily="34" charset="0"/>
                <a:cs typeface="Arial" panose="020B0604020202020204" pitchFamily="34" charset="0"/>
              </a:rPr>
              <a:t>3. </a:t>
            </a:r>
            <a:r>
              <a:rPr lang="en-IN" dirty="0" err="1">
                <a:latin typeface="Arial" panose="020B0604020202020204" pitchFamily="34" charset="0"/>
                <a:cs typeface="Arial" panose="020B0604020202020204" pitchFamily="34" charset="0"/>
              </a:rPr>
              <a:t>Iacobucci</a:t>
            </a:r>
            <a:r>
              <a:rPr lang="en-IN" dirty="0">
                <a:latin typeface="Arial" panose="020B0604020202020204" pitchFamily="34" charset="0"/>
                <a:cs typeface="Arial" panose="020B0604020202020204" pitchFamily="34" charset="0"/>
              </a:rPr>
              <a:t>, G. Covid-19: Emergency Departments Lack Proper Isolation Facilities, Senior Medic Warns. BMJ 2020, 368, m953.[</a:t>
            </a:r>
            <a:r>
              <a:rPr lang="en-IN" dirty="0" err="1">
                <a:latin typeface="Arial" panose="020B0604020202020204" pitchFamily="34" charset="0"/>
                <a:cs typeface="Arial" panose="020B0604020202020204" pitchFamily="34" charset="0"/>
              </a:rPr>
              <a:t>CrossRef</a:t>
            </a:r>
            <a:r>
              <a:rPr lang="en-IN" dirty="0">
                <a:latin typeface="Arial" panose="020B0604020202020204" pitchFamily="34" charset="0"/>
                <a:cs typeface="Arial" panose="020B0604020202020204" pitchFamily="34" charset="0"/>
              </a:rPr>
              <a:t>] [PubMed]</a:t>
            </a:r>
          </a:p>
          <a:p>
            <a:pPr marL="0" indent="0">
              <a:buNone/>
            </a:pPr>
            <a:r>
              <a:rPr lang="en-IN" dirty="0">
                <a:latin typeface="Arial" panose="020B0604020202020204" pitchFamily="34" charset="0"/>
                <a:cs typeface="Arial" panose="020B0604020202020204" pitchFamily="34" charset="0"/>
              </a:rPr>
              <a:t>4. </a:t>
            </a:r>
            <a:r>
              <a:rPr lang="en-IN" dirty="0" err="1">
                <a:latin typeface="Arial" panose="020B0604020202020204" pitchFamily="34" charset="0"/>
                <a:cs typeface="Arial" panose="020B0604020202020204" pitchFamily="34" charset="0"/>
              </a:rPr>
              <a:t>Worldometers</a:t>
            </a:r>
            <a:r>
              <a:rPr lang="en-IN" dirty="0">
                <a:latin typeface="Arial" panose="020B0604020202020204" pitchFamily="34" charset="0"/>
                <a:cs typeface="Arial" panose="020B0604020202020204" pitchFamily="34" charset="0"/>
              </a:rPr>
              <a:t> Coronavirus Cases. Available online: </a:t>
            </a:r>
            <a:r>
              <a:rPr lang="en-IN"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https://www.mohfw.gov.in/</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5. </a:t>
            </a:r>
            <a:r>
              <a:rPr lang="en-IN" dirty="0" err="1">
                <a:latin typeface="Arial" panose="020B0604020202020204" pitchFamily="34" charset="0"/>
                <a:cs typeface="Arial" panose="020B0604020202020204" pitchFamily="34" charset="0"/>
              </a:rPr>
              <a:t>Da’Ar</a:t>
            </a:r>
            <a:r>
              <a:rPr lang="en-IN" dirty="0">
                <a:latin typeface="Arial" panose="020B0604020202020204" pitchFamily="34" charset="0"/>
                <a:cs typeface="Arial" panose="020B0604020202020204" pitchFamily="34" charset="0"/>
              </a:rPr>
              <a:t>, O.B.; Haji, M.; </a:t>
            </a:r>
            <a:r>
              <a:rPr lang="en-IN" dirty="0" err="1">
                <a:latin typeface="Arial" panose="020B0604020202020204" pitchFamily="34" charset="0"/>
                <a:cs typeface="Arial" panose="020B0604020202020204" pitchFamily="34" charset="0"/>
              </a:rPr>
              <a:t>Jradi</a:t>
            </a:r>
            <a:r>
              <a:rPr lang="en-IN" dirty="0">
                <a:latin typeface="Arial" panose="020B0604020202020204" pitchFamily="34" charset="0"/>
                <a:cs typeface="Arial" panose="020B0604020202020204" pitchFamily="34" charset="0"/>
              </a:rPr>
              <a:t>, H. Coronavirus Disease 2019 (COVID -19): Potential Implications for Weak Health Systems and Conflict Zones in the Middle East and North Africa region. Int. J. Health Plan. </a:t>
            </a:r>
            <a:r>
              <a:rPr lang="en-IN" dirty="0" err="1">
                <a:latin typeface="Arial" panose="020B0604020202020204" pitchFamily="34" charset="0"/>
                <a:cs typeface="Arial" panose="020B0604020202020204" pitchFamily="34" charset="0"/>
              </a:rPr>
              <a:t>Manag</a:t>
            </a:r>
            <a:r>
              <a:rPr lang="en-IN" dirty="0">
                <a:latin typeface="Arial" panose="020B0604020202020204" pitchFamily="34" charset="0"/>
                <a:cs typeface="Arial" panose="020B0604020202020204" pitchFamily="34" charset="0"/>
              </a:rPr>
              <a:t>. 2020, 35, 1240–1245. [</a:t>
            </a:r>
            <a:r>
              <a:rPr lang="en-IN" dirty="0" err="1">
                <a:latin typeface="Arial" panose="020B0604020202020204" pitchFamily="34" charset="0"/>
                <a:cs typeface="Arial" panose="020B0604020202020204" pitchFamily="34" charset="0"/>
              </a:rPr>
              <a:t>CrossRef</a:t>
            </a:r>
            <a:r>
              <a:rPr lang="en-IN" dirty="0">
                <a:latin typeface="Arial" panose="020B0604020202020204" pitchFamily="34" charset="0"/>
                <a:cs typeface="Arial" panose="020B0604020202020204" pitchFamily="34" charset="0"/>
              </a:rPr>
              <a:t>]</a:t>
            </a:r>
          </a:p>
          <a:p>
            <a:pPr marL="0" indent="0">
              <a:buNone/>
            </a:pPr>
            <a:endParaRPr lang="en-IN" dirty="0"/>
          </a:p>
        </p:txBody>
      </p:sp>
    </p:spTree>
    <p:extLst>
      <p:ext uri="{BB962C8B-B14F-4D97-AF65-F5344CB8AC3E}">
        <p14:creationId xmlns:p14="http://schemas.microsoft.com/office/powerpoint/2010/main" val="123657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B3B8-A867-4FC7-8CD0-95F2005AC8D4}"/>
              </a:ext>
            </a:extLst>
          </p:cNvPr>
          <p:cNvSpPr>
            <a:spLocks noGrp="1"/>
          </p:cNvSpPr>
          <p:nvPr>
            <p:ph type="title"/>
          </p:nvPr>
        </p:nvSpPr>
        <p:spPr>
          <a:xfrm>
            <a:off x="3551068" y="4101484"/>
            <a:ext cx="3630967" cy="1713390"/>
          </a:xfrm>
        </p:spPr>
        <p:txBody>
          <a:bodyPr>
            <a:normAutofit/>
          </a:bodyPr>
          <a:lstStyle/>
          <a:p>
            <a:r>
              <a:rPr lang="en-US" sz="4800" dirty="0">
                <a:latin typeface="Calibri" panose="020F0502020204030204" pitchFamily="34" charset="0"/>
                <a:cs typeface="Calibri" panose="020F0502020204030204" pitchFamily="34" charset="0"/>
              </a:rPr>
              <a:t>Thank You …!</a:t>
            </a:r>
            <a:endParaRPr lang="en-IN" sz="4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5D1D52F-EAB9-4A52-ADBB-9C7B62EE458A}"/>
              </a:ext>
            </a:extLst>
          </p:cNvPr>
          <p:cNvSpPr>
            <a:spLocks noGrp="1"/>
          </p:cNvSpPr>
          <p:nvPr>
            <p:ph idx="1"/>
          </p:nvPr>
        </p:nvSpPr>
        <p:spPr>
          <a:xfrm>
            <a:off x="313349" y="1518083"/>
            <a:ext cx="9292289" cy="3071672"/>
          </a:xfrm>
        </p:spPr>
        <p:txBody>
          <a:bodyPr/>
          <a:lstStyle/>
          <a:p>
            <a:pPr marL="0" indent="0" algn="just">
              <a:buNone/>
            </a:pPr>
            <a:r>
              <a:rPr lang="en-US" dirty="0">
                <a:latin typeface="Arial" panose="020B0604020202020204" pitchFamily="34" charset="0"/>
                <a:cs typeface="Arial" panose="020B0604020202020204" pitchFamily="34" charset="0"/>
              </a:rPr>
              <a:t>Covid-19 hasn’t yet hit India in a widespread way. The missing pieces of data are making it impossible to predict how the outbreak will unfold in the coming months. I pray for the safety and well-being of everyone in India and around the world.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73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8968-943F-453C-A5B5-163C6902BD60}"/>
              </a:ext>
            </a:extLst>
          </p:cNvPr>
          <p:cNvSpPr>
            <a:spLocks noGrp="1"/>
          </p:cNvSpPr>
          <p:nvPr>
            <p:ph type="title"/>
          </p:nvPr>
        </p:nvSpPr>
        <p:spPr/>
        <p:txBody>
          <a:bodyPr/>
          <a:lstStyle/>
          <a:p>
            <a:r>
              <a:rPr lang="en-US" dirty="0"/>
              <a:t> </a:t>
            </a:r>
            <a:endParaRPr lang="en-IN" dirty="0"/>
          </a:p>
        </p:txBody>
      </p:sp>
      <p:pic>
        <p:nvPicPr>
          <p:cNvPr id="4" name="Content Placeholder 3">
            <a:extLst>
              <a:ext uri="{FF2B5EF4-FFF2-40B4-BE49-F238E27FC236}">
                <a16:creationId xmlns:a16="http://schemas.microsoft.com/office/drawing/2014/main" id="{278AEF99-5A3F-4A87-A601-9F2C389C7F6F}"/>
              </a:ext>
            </a:extLst>
          </p:cNvPr>
          <p:cNvPicPr>
            <a:picLocks noGrp="1" noChangeAspect="1"/>
          </p:cNvPicPr>
          <p:nvPr>
            <p:ph idx="1"/>
          </p:nvPr>
        </p:nvPicPr>
        <p:blipFill>
          <a:blip r:embed="rId2"/>
          <a:stretch>
            <a:fillRect/>
          </a:stretch>
        </p:blipFill>
        <p:spPr>
          <a:xfrm>
            <a:off x="1327381" y="1358284"/>
            <a:ext cx="7946621" cy="4399656"/>
          </a:xfrm>
          <a:prstGeom prst="rect">
            <a:avLst/>
          </a:prstGeom>
        </p:spPr>
      </p:pic>
    </p:spTree>
    <p:extLst>
      <p:ext uri="{BB962C8B-B14F-4D97-AF65-F5344CB8AC3E}">
        <p14:creationId xmlns:p14="http://schemas.microsoft.com/office/powerpoint/2010/main" val="187040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6BE2-898F-4661-8A53-B50DA13527EA}"/>
              </a:ext>
            </a:extLst>
          </p:cNvPr>
          <p:cNvSpPr>
            <a:spLocks noGrp="1"/>
          </p:cNvSpPr>
          <p:nvPr>
            <p:ph type="title"/>
          </p:nvPr>
        </p:nvSpPr>
        <p:spPr/>
        <p:txBody>
          <a:bodyPr/>
          <a:lstStyle/>
          <a:p>
            <a:r>
              <a:rPr lang="en-US" dirty="0"/>
              <a:t> </a:t>
            </a:r>
            <a:endParaRPr lang="en-IN" dirty="0"/>
          </a:p>
        </p:txBody>
      </p:sp>
      <p:graphicFrame>
        <p:nvGraphicFramePr>
          <p:cNvPr id="6" name="Table 6">
            <a:extLst>
              <a:ext uri="{FF2B5EF4-FFF2-40B4-BE49-F238E27FC236}">
                <a16:creationId xmlns:a16="http://schemas.microsoft.com/office/drawing/2014/main" id="{F7174ADB-E22C-478A-B1F0-14979A53E1F7}"/>
              </a:ext>
            </a:extLst>
          </p:cNvPr>
          <p:cNvGraphicFramePr>
            <a:graphicFrameLocks noGrp="1"/>
          </p:cNvGraphicFramePr>
          <p:nvPr>
            <p:extLst>
              <p:ext uri="{D42A27DB-BD31-4B8C-83A1-F6EECF244321}">
                <p14:modId xmlns:p14="http://schemas.microsoft.com/office/powerpoint/2010/main" val="3479720789"/>
              </p:ext>
            </p:extLst>
          </p:nvPr>
        </p:nvGraphicFramePr>
        <p:xfrm>
          <a:off x="2166152" y="736847"/>
          <a:ext cx="6365289" cy="5374139"/>
        </p:xfrm>
        <a:graphic>
          <a:graphicData uri="http://schemas.openxmlformats.org/drawingml/2006/table">
            <a:tbl>
              <a:tblPr firstRow="1" bandRow="1">
                <a:tableStyleId>{5C22544A-7EE6-4342-B048-85BDC9FD1C3A}</a:tableStyleId>
              </a:tblPr>
              <a:tblGrid>
                <a:gridCol w="6365289">
                  <a:extLst>
                    <a:ext uri="{9D8B030D-6E8A-4147-A177-3AD203B41FA5}">
                      <a16:colId xmlns:a16="http://schemas.microsoft.com/office/drawing/2014/main" val="2871575685"/>
                    </a:ext>
                  </a:extLst>
                </a:gridCol>
              </a:tblGrid>
              <a:tr h="523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lumMod val="10000"/>
                            </a:schemeClr>
                          </a:solidFill>
                        </a:rPr>
                        <a:t>Content</a:t>
                      </a:r>
                      <a:endParaRPr lang="en-IN" dirty="0">
                        <a:solidFill>
                          <a:schemeClr val="bg2">
                            <a:lumMod val="10000"/>
                          </a:schemeClr>
                        </a:solidFill>
                      </a:endParaRPr>
                    </a:p>
                  </a:txBody>
                  <a:tcPr/>
                </a:tc>
                <a:extLst>
                  <a:ext uri="{0D108BD9-81ED-4DB2-BD59-A6C34878D82A}">
                    <a16:rowId xmlns:a16="http://schemas.microsoft.com/office/drawing/2014/main" val="3453185017"/>
                  </a:ext>
                </a:extLst>
              </a:tr>
              <a:tr h="523826">
                <a:tc>
                  <a:txBody>
                    <a:bodyPr/>
                    <a:lstStyle/>
                    <a:p>
                      <a:r>
                        <a:rPr lang="en-US" dirty="0"/>
                        <a:t>1.</a:t>
                      </a:r>
                      <a:r>
                        <a:rPr lang="en-US" altLang="en-US" sz="1800" b="1" dirty="0">
                          <a:latin typeface="Times New Roman" panose="02020603050405020304" pitchFamily="18" charset="0"/>
                        </a:rPr>
                        <a:t> </a:t>
                      </a:r>
                      <a:r>
                        <a:rPr lang="en-US" altLang="en-US" sz="1800" b="0" dirty="0">
                          <a:latin typeface="Arial" panose="020B0604020202020204" pitchFamily="34" charset="0"/>
                          <a:cs typeface="Arial" panose="020B0604020202020204" pitchFamily="34" charset="0"/>
                        </a:rPr>
                        <a:t>Acknowledgement</a:t>
                      </a:r>
                      <a:endParaRPr lang="en-IN"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3972816"/>
                  </a:ext>
                </a:extLst>
              </a:tr>
              <a:tr h="659705">
                <a:tc>
                  <a:txBody>
                    <a:bodyPr/>
                    <a:lstStyle/>
                    <a:p>
                      <a:r>
                        <a:rPr lang="en-US" dirty="0"/>
                        <a:t>2. Introduction</a:t>
                      </a:r>
                      <a:endParaRPr lang="en-IN" dirty="0"/>
                    </a:p>
                  </a:txBody>
                  <a:tcPr/>
                </a:tc>
                <a:extLst>
                  <a:ext uri="{0D108BD9-81ED-4DB2-BD59-A6C34878D82A}">
                    <a16:rowId xmlns:a16="http://schemas.microsoft.com/office/drawing/2014/main" val="3966914270"/>
                  </a:ext>
                </a:extLst>
              </a:tr>
              <a:tr h="523826">
                <a:tc>
                  <a:txBody>
                    <a:bodyPr/>
                    <a:lstStyle/>
                    <a:p>
                      <a:r>
                        <a:rPr lang="en-US" dirty="0"/>
                        <a:t>3. Requirements</a:t>
                      </a:r>
                    </a:p>
                  </a:txBody>
                  <a:tcPr/>
                </a:tc>
                <a:extLst>
                  <a:ext uri="{0D108BD9-81ED-4DB2-BD59-A6C34878D82A}">
                    <a16:rowId xmlns:a16="http://schemas.microsoft.com/office/drawing/2014/main" val="3701644751"/>
                  </a:ext>
                </a:extLst>
              </a:tr>
              <a:tr h="523826">
                <a:tc>
                  <a:txBody>
                    <a:bodyPr/>
                    <a:lstStyle/>
                    <a:p>
                      <a:r>
                        <a:rPr lang="en-US" dirty="0"/>
                        <a:t>4. Planning</a:t>
                      </a:r>
                      <a:endParaRPr lang="en-IN" dirty="0"/>
                    </a:p>
                  </a:txBody>
                  <a:tcPr/>
                </a:tc>
                <a:extLst>
                  <a:ext uri="{0D108BD9-81ED-4DB2-BD59-A6C34878D82A}">
                    <a16:rowId xmlns:a16="http://schemas.microsoft.com/office/drawing/2014/main" val="3591914695"/>
                  </a:ext>
                </a:extLst>
              </a:tr>
              <a:tr h="523826">
                <a:tc>
                  <a:txBody>
                    <a:bodyPr/>
                    <a:lstStyle/>
                    <a:p>
                      <a:r>
                        <a:rPr lang="en-US" dirty="0"/>
                        <a:t>5. Implementation</a:t>
                      </a:r>
                      <a:endParaRPr lang="en-IN" dirty="0"/>
                    </a:p>
                  </a:txBody>
                  <a:tcPr/>
                </a:tc>
                <a:extLst>
                  <a:ext uri="{0D108BD9-81ED-4DB2-BD59-A6C34878D82A}">
                    <a16:rowId xmlns:a16="http://schemas.microsoft.com/office/drawing/2014/main" val="836074172"/>
                  </a:ext>
                </a:extLst>
              </a:tr>
              <a:tr h="523826">
                <a:tc>
                  <a:txBody>
                    <a:bodyPr/>
                    <a:lstStyle/>
                    <a:p>
                      <a:r>
                        <a:rPr lang="en-US" dirty="0"/>
                        <a:t>6. Output</a:t>
                      </a:r>
                      <a:endParaRPr lang="en-IN" dirty="0"/>
                    </a:p>
                  </a:txBody>
                  <a:tcPr/>
                </a:tc>
                <a:extLst>
                  <a:ext uri="{0D108BD9-81ED-4DB2-BD59-A6C34878D82A}">
                    <a16:rowId xmlns:a16="http://schemas.microsoft.com/office/drawing/2014/main" val="7802029"/>
                  </a:ext>
                </a:extLst>
              </a:tr>
              <a:tr h="523826">
                <a:tc>
                  <a:txBody>
                    <a:bodyPr/>
                    <a:lstStyle/>
                    <a:p>
                      <a:r>
                        <a:rPr lang="en-US" dirty="0"/>
                        <a:t>7. Applications &amp; Future Directions</a:t>
                      </a:r>
                      <a:endParaRPr lang="en-IN" dirty="0"/>
                    </a:p>
                  </a:txBody>
                  <a:tcPr/>
                </a:tc>
                <a:extLst>
                  <a:ext uri="{0D108BD9-81ED-4DB2-BD59-A6C34878D82A}">
                    <a16:rowId xmlns:a16="http://schemas.microsoft.com/office/drawing/2014/main" val="1829568785"/>
                  </a:ext>
                </a:extLst>
              </a:tr>
              <a:tr h="523826">
                <a:tc>
                  <a:txBody>
                    <a:bodyPr/>
                    <a:lstStyle/>
                    <a:p>
                      <a:r>
                        <a:rPr lang="en-US" dirty="0"/>
                        <a:t>8. Conclusion</a:t>
                      </a:r>
                      <a:endParaRPr lang="en-IN" dirty="0"/>
                    </a:p>
                  </a:txBody>
                  <a:tcPr/>
                </a:tc>
                <a:extLst>
                  <a:ext uri="{0D108BD9-81ED-4DB2-BD59-A6C34878D82A}">
                    <a16:rowId xmlns:a16="http://schemas.microsoft.com/office/drawing/2014/main" val="3076147487"/>
                  </a:ext>
                </a:extLst>
              </a:tr>
              <a:tr h="523826">
                <a:tc>
                  <a:txBody>
                    <a:bodyPr/>
                    <a:lstStyle/>
                    <a:p>
                      <a:r>
                        <a:rPr lang="en-US" dirty="0"/>
                        <a:t>9. Reference</a:t>
                      </a:r>
                      <a:endParaRPr lang="en-IN" dirty="0"/>
                    </a:p>
                  </a:txBody>
                  <a:tcPr/>
                </a:tc>
                <a:extLst>
                  <a:ext uri="{0D108BD9-81ED-4DB2-BD59-A6C34878D82A}">
                    <a16:rowId xmlns:a16="http://schemas.microsoft.com/office/drawing/2014/main" val="2931494151"/>
                  </a:ext>
                </a:extLst>
              </a:tr>
            </a:tbl>
          </a:graphicData>
        </a:graphic>
      </p:graphicFrame>
      <p:sp>
        <p:nvSpPr>
          <p:cNvPr id="8" name="Content Placeholder 7">
            <a:extLst>
              <a:ext uri="{FF2B5EF4-FFF2-40B4-BE49-F238E27FC236}">
                <a16:creationId xmlns:a16="http://schemas.microsoft.com/office/drawing/2014/main" id="{2777951F-CE04-4A01-BB8F-00A4DFF05526}"/>
              </a:ext>
            </a:extLst>
          </p:cNvPr>
          <p:cNvSpPr>
            <a:spLocks noGrp="1"/>
          </p:cNvSpPr>
          <p:nvPr>
            <p:ph idx="1"/>
          </p:nvPr>
        </p:nvSpPr>
        <p:spPr/>
        <p:txBody>
          <a:bodyPr/>
          <a:lstStyle/>
          <a:p>
            <a:pPr marL="0" indent="0">
              <a:buNone/>
            </a:pPr>
            <a:r>
              <a:rPr lang="en-US" dirty="0"/>
              <a:t> </a:t>
            </a:r>
            <a:endParaRPr lang="en-IN" dirty="0"/>
          </a:p>
        </p:txBody>
      </p:sp>
    </p:spTree>
    <p:extLst>
      <p:ext uri="{BB962C8B-B14F-4D97-AF65-F5344CB8AC3E}">
        <p14:creationId xmlns:p14="http://schemas.microsoft.com/office/powerpoint/2010/main" val="76501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229B-C272-499F-8ACD-8A6FE1A8BC0F}"/>
              </a:ext>
            </a:extLst>
          </p:cNvPr>
          <p:cNvSpPr>
            <a:spLocks noGrp="1"/>
          </p:cNvSpPr>
          <p:nvPr>
            <p:ph type="title"/>
          </p:nvPr>
        </p:nvSpPr>
        <p:spPr/>
        <p:txBody>
          <a:bodyPr/>
          <a:lstStyle/>
          <a:p>
            <a:r>
              <a:rPr lang="en-US" altLang="en-US" sz="3600" b="1" dirty="0">
                <a:latin typeface="Times New Roman" panose="02020603050405020304" pitchFamily="18" charset="0"/>
              </a:rPr>
              <a:t>Acknowledgement</a:t>
            </a:r>
            <a:br>
              <a:rPr lang="en-US" altLang="en-US" sz="3600" b="1"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60CED83-0505-4287-B46A-869893D40BC2}"/>
              </a:ext>
            </a:extLst>
          </p:cNvPr>
          <p:cNvSpPr>
            <a:spLocks noGrp="1"/>
          </p:cNvSpPr>
          <p:nvPr>
            <p:ph idx="1"/>
          </p:nvPr>
        </p:nvSpPr>
        <p:spPr>
          <a:xfrm>
            <a:off x="677334" y="1722269"/>
            <a:ext cx="8596668" cy="3835152"/>
          </a:xfrm>
        </p:spPr>
        <p:txBody>
          <a:bodyPr>
            <a:normAutofit/>
          </a:bodyPr>
          <a:lstStyle/>
          <a:p>
            <a:pPr marL="127000" indent="0" algn="just">
              <a:lnSpc>
                <a:spcPct val="100000"/>
              </a:lnSpc>
              <a:spcBef>
                <a:spcPts val="725"/>
              </a:spcBef>
              <a:buNone/>
            </a:pPr>
            <a:r>
              <a:rPr lang="en-US" altLang="en-US" sz="1800" dirty="0">
                <a:latin typeface="Calibri" panose="020F0502020204030204" pitchFamily="34" charset="0"/>
                <a:cs typeface="Calibri" panose="020F0502020204030204" pitchFamily="34" charset="0"/>
              </a:rPr>
              <a:t> We would like to express our deep and sincere gratitude to our guide , </a:t>
            </a:r>
            <a:r>
              <a:rPr lang="en-US" altLang="en-US" sz="1800" b="1" dirty="0">
                <a:latin typeface="Calibri" panose="020F0502020204030204" pitchFamily="34" charset="0"/>
                <a:cs typeface="Calibri" panose="020F0502020204030204" pitchFamily="34" charset="0"/>
              </a:rPr>
              <a:t>Prof. S.N </a:t>
            </a:r>
            <a:r>
              <a:rPr lang="en-US" altLang="en-US" sz="1800" b="1" dirty="0" err="1">
                <a:latin typeface="Calibri" panose="020F0502020204030204" pitchFamily="34" charset="0"/>
                <a:cs typeface="Calibri" panose="020F0502020204030204" pitchFamily="34" charset="0"/>
              </a:rPr>
              <a:t>Dhage</a:t>
            </a:r>
            <a:r>
              <a:rPr lang="en-US" altLang="en-US" sz="1800" b="1" dirty="0">
                <a:latin typeface="Calibri" panose="020F0502020204030204" pitchFamily="34" charset="0"/>
                <a:cs typeface="Calibri" panose="020F0502020204030204" pitchFamily="34" charset="0"/>
              </a:rPr>
              <a:t> </a:t>
            </a:r>
            <a:r>
              <a:rPr lang="en-US" altLang="en-US" sz="1800" dirty="0">
                <a:latin typeface="Calibri" panose="020F0502020204030204" pitchFamily="34" charset="0"/>
                <a:cs typeface="Calibri" panose="020F0502020204030204" pitchFamily="34" charset="0"/>
              </a:rPr>
              <a:t>of Computer Engineering Department for his unflagging support and continuous  encouragement throughout the Mini-Project work. Without his guidance and persistent help this project would have not been possible.</a:t>
            </a:r>
          </a:p>
          <a:p>
            <a:pPr marL="127000" indent="0" algn="just">
              <a:spcBef>
                <a:spcPts val="725"/>
              </a:spcBef>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must acknowledge the faculties and staffs of Computer Engineering Department of </a:t>
            </a:r>
            <a:r>
              <a:rPr lang="en-IN" sz="18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Vidya </a:t>
            </a:r>
            <a:r>
              <a:rPr lang="en-IN" sz="1800" dirty="0" err="1">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Pratishthan’s</a:t>
            </a:r>
            <a:r>
              <a:rPr lang="en-IN" sz="18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err="1">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Kamalnayan</a:t>
            </a:r>
            <a:r>
              <a:rPr lang="en-IN" sz="18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Bajaj Institute Of Engineering And Technology </a:t>
            </a:r>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Baramati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their support and encouragement. It’s our great pleasure to acknowledge our colleagues for providing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constant  co-operation , support &amp; appreciation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2700" indent="0" algn="just">
              <a:lnSpc>
                <a:spcPct val="143000"/>
              </a:lnSpc>
              <a:buNone/>
            </a:pPr>
            <a:endParaRPr lang="en-IN" dirty="0"/>
          </a:p>
        </p:txBody>
      </p:sp>
    </p:spTree>
    <p:extLst>
      <p:ext uri="{BB962C8B-B14F-4D97-AF65-F5344CB8AC3E}">
        <p14:creationId xmlns:p14="http://schemas.microsoft.com/office/powerpoint/2010/main" val="3458911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F4C5-A907-41D0-A8C1-5CAFF14594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46A980E-0142-4122-B6BE-69F32AC764EF}"/>
              </a:ext>
            </a:extLst>
          </p:cNvPr>
          <p:cNvSpPr>
            <a:spLocks noGrp="1"/>
          </p:cNvSpPr>
          <p:nvPr>
            <p:ph idx="1"/>
          </p:nvPr>
        </p:nvSpPr>
        <p:spPr>
          <a:xfrm>
            <a:off x="677334" y="1278385"/>
            <a:ext cx="9230146" cy="4612058"/>
          </a:xfrm>
        </p:spPr>
        <p:txBody>
          <a:bodyPr/>
          <a:lstStyle/>
          <a:p>
            <a:pPr marL="0" indent="0" algn="just">
              <a:buNone/>
            </a:pPr>
            <a:r>
              <a:rPr lang="en-US" b="0" i="0" dirty="0">
                <a:solidFill>
                  <a:srgbClr val="292929"/>
                </a:solidFill>
                <a:effectLst/>
                <a:latin typeface="Calibri" panose="020F0502020204030204" pitchFamily="34" charset="0"/>
                <a:cs typeface="Calibri" panose="020F0502020204030204" pitchFamily="34" charset="0"/>
              </a:rPr>
              <a:t>Coronavirus or COVID-19 needs no introduction.  It has already been declared as a pandemic by WHO and in past couple of weeks it’s impact has been deleterious from both health perspective and an economic one . As of now, most of us are staying and working from home to avoid the spread of corona virus. We decided to utilize the surplus time to write a Python Script that pulls the latest country wise data of COVID-19 cases from the </a:t>
            </a:r>
            <a:r>
              <a:rPr lang="en-US" b="0" i="0" u="sng" dirty="0">
                <a:solidFill>
                  <a:srgbClr val="292929"/>
                </a:solidFill>
                <a:effectLst/>
                <a:latin typeface="Calibri" panose="020F0502020204030204" pitchFamily="34" charset="0"/>
                <a:cs typeface="Calibri" panose="020F0502020204030204" pitchFamily="34" charset="0"/>
                <a:hlinkClick r:id="rId2"/>
              </a:rPr>
              <a:t>official website </a:t>
            </a:r>
            <a:r>
              <a:rPr lang="en-US" b="0" i="0" dirty="0">
                <a:solidFill>
                  <a:srgbClr val="292929"/>
                </a:solidFill>
                <a:effectLst/>
                <a:latin typeface="Calibri" panose="020F0502020204030204" pitchFamily="34" charset="0"/>
                <a:cs typeface="Calibri" panose="020F0502020204030204" pitchFamily="34" charset="0"/>
              </a:rPr>
              <a:t>of Ministry of Health and Family Welfare, Government of India and turn it into insightful visualizations using popular Python packages like Matplotlib</a:t>
            </a:r>
            <a:r>
              <a:rPr lang="en-US" dirty="0">
                <a:solidFill>
                  <a:srgbClr val="292929"/>
                </a:solidFill>
                <a:latin typeface="Calibri" panose="020F0502020204030204" pitchFamily="34" charset="0"/>
                <a:cs typeface="Calibri" panose="020F0502020204030204" pitchFamily="34" charset="0"/>
              </a:rPr>
              <a:t>, </a:t>
            </a:r>
            <a:r>
              <a:rPr lang="en-US" dirty="0" err="1">
                <a:solidFill>
                  <a:srgbClr val="292929"/>
                </a:solidFill>
                <a:latin typeface="Calibri" panose="020F0502020204030204" pitchFamily="34" charset="0"/>
                <a:cs typeface="Calibri" panose="020F0502020204030204" pitchFamily="34" charset="0"/>
              </a:rPr>
              <a:t>Tkinter</a:t>
            </a:r>
            <a:r>
              <a:rPr lang="en-US" dirty="0">
                <a:solidFill>
                  <a:srgbClr val="292929"/>
                </a:solidFill>
                <a:latin typeface="Calibri" panose="020F0502020204030204" pitchFamily="34" charset="0"/>
                <a:cs typeface="Calibri" panose="020F0502020204030204" pitchFamily="34" charset="0"/>
              </a:rPr>
              <a:t>, Covid &amp; Plyer.</a:t>
            </a:r>
            <a:r>
              <a:rPr lang="en-US" dirty="0">
                <a:solidFill>
                  <a:srgbClr val="292929"/>
                </a:solidFill>
                <a:latin typeface="charter"/>
              </a:rPr>
              <a:t> </a:t>
            </a:r>
            <a:r>
              <a:rPr lang="en-US" sz="1600" dirty="0"/>
              <a:t>We can not avoid the curiosity about knowing what is happening in the world , people now days spend most of their time in searching for the number of cases about new patients or deaths in their state or country . This project will not only help them by providing real-time updates but also while saving their time.</a:t>
            </a:r>
            <a:endParaRPr lang="en-US" sz="1600" b="0" i="0" dirty="0">
              <a:solidFill>
                <a:srgbClr val="292929"/>
              </a:solidFill>
              <a:effectLst/>
              <a:latin typeface="sohne"/>
            </a:endParaRPr>
          </a:p>
          <a:p>
            <a:pPr marL="0" indent="0" algn="just">
              <a:buNone/>
            </a:pPr>
            <a:endParaRPr lang="en-US" dirty="0">
              <a:latin typeface="Calibri" panose="020F0502020204030204" pitchFamily="34" charset="0"/>
              <a:cs typeface="Calibri" panose="020F0502020204030204" pitchFamily="34" charset="0"/>
            </a:endParaRPr>
          </a:p>
          <a:p>
            <a:pPr marL="0" indent="0" algn="just">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390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7E50-5425-4D82-BA7B-4AE872AEB384}"/>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57CF042E-E31E-4454-A6E2-39B24D01F679}"/>
              </a:ext>
            </a:extLst>
          </p:cNvPr>
          <p:cNvSpPr>
            <a:spLocks noGrp="1"/>
          </p:cNvSpPr>
          <p:nvPr>
            <p:ph idx="1"/>
          </p:nvPr>
        </p:nvSpPr>
        <p:spPr>
          <a:xfrm>
            <a:off x="677334" y="1305017"/>
            <a:ext cx="8596668" cy="5175682"/>
          </a:xfrm>
        </p:spPr>
        <p:txBody>
          <a:bodyPr/>
          <a:lstStyle/>
          <a:p>
            <a:pPr marL="0" indent="0">
              <a:buNone/>
            </a:pPr>
            <a:r>
              <a:rPr lang="en-US" sz="2400" dirty="0">
                <a:latin typeface="Calibri" panose="020F0502020204030204" pitchFamily="34" charset="0"/>
                <a:cs typeface="Calibri" panose="020F0502020204030204" pitchFamily="34" charset="0"/>
              </a:rPr>
              <a:t>Dataset </a:t>
            </a:r>
            <a:r>
              <a:rPr lang="en-US" dirty="0"/>
              <a:t>:</a:t>
            </a:r>
          </a:p>
          <a:p>
            <a:pPr marL="0" indent="0" algn="just">
              <a:buNone/>
            </a:pPr>
            <a:r>
              <a:rPr lang="en-US" dirty="0">
                <a:latin typeface="Calibri" panose="020F0502020204030204" pitchFamily="34" charset="0"/>
                <a:cs typeface="Calibri" panose="020F0502020204030204" pitchFamily="34" charset="0"/>
              </a:rPr>
              <a:t>          In these project we use various modules &amp; packages for designing the projects , Using these modules and packages we can directly import dataset into data frames . It is much better to use the URLs than to download the file manually and then read it as it becomes easier to load and refresh the analysis with new data . </a:t>
            </a:r>
          </a:p>
          <a:p>
            <a:pPr marL="0" indent="0" algn="just">
              <a:buNone/>
            </a:pPr>
            <a:endParaRPr lang="en-US" dirty="0">
              <a:latin typeface="Calibri" panose="020F0502020204030204" pitchFamily="34" charset="0"/>
              <a:cs typeface="Calibri" panose="020F0502020204030204" pitchFamily="34" charset="0"/>
            </a:endParaRPr>
          </a:p>
          <a:p>
            <a:pPr marL="0" indent="0" algn="just">
              <a:buNone/>
            </a:pPr>
            <a:r>
              <a:rPr lang="en-IN" sz="2400" dirty="0">
                <a:latin typeface="Calibri" panose="020F0502020204030204" pitchFamily="34" charset="0"/>
                <a:cs typeface="Calibri" panose="020F0502020204030204" pitchFamily="34" charset="0"/>
              </a:rPr>
              <a:t>System Requirements : </a:t>
            </a:r>
          </a:p>
          <a:p>
            <a:pPr marL="0" indent="0" algn="just">
              <a:buNone/>
            </a:pPr>
            <a:r>
              <a:rPr lang="en-IN" dirty="0">
                <a:latin typeface="Calibri" panose="020F0502020204030204" pitchFamily="34" charset="0"/>
                <a:cs typeface="Calibri" panose="020F0502020204030204" pitchFamily="34" charset="0"/>
              </a:rPr>
              <a:t>1. Visual Studio </a:t>
            </a:r>
          </a:p>
          <a:p>
            <a:pPr marL="0" indent="0" algn="just">
              <a:buNone/>
            </a:pPr>
            <a:r>
              <a:rPr lang="en-IN" dirty="0">
                <a:latin typeface="Calibri" panose="020F0502020204030204" pitchFamily="34" charset="0"/>
                <a:cs typeface="Calibri" panose="020F0502020204030204" pitchFamily="34" charset="0"/>
              </a:rPr>
              <a:t>2. Any Operating System like Windows , Linux , etc </a:t>
            </a:r>
          </a:p>
          <a:p>
            <a:pPr marL="0" indent="0" algn="just">
              <a:buNone/>
            </a:pPr>
            <a:r>
              <a:rPr lang="en-IN" dirty="0">
                <a:latin typeface="Calibri" panose="020F0502020204030204" pitchFamily="34" charset="0"/>
                <a:cs typeface="Calibri" panose="020F0502020204030204" pitchFamily="34" charset="0"/>
              </a:rPr>
              <a:t>3. 4 GB RAM minimum, 8 GB RAM recommended </a:t>
            </a:r>
          </a:p>
          <a:p>
            <a:pPr marL="0" indent="0" algn="just">
              <a:buNone/>
            </a:pPr>
            <a:r>
              <a:rPr lang="en-IN" dirty="0">
                <a:latin typeface="Calibri" panose="020F0502020204030204" pitchFamily="34" charset="0"/>
                <a:cs typeface="Calibri" panose="020F0502020204030204" pitchFamily="34" charset="0"/>
              </a:rPr>
              <a:t>4. 2 GB of available disk space minimum </a:t>
            </a:r>
          </a:p>
          <a:p>
            <a:pPr marL="0" indent="0" algn="just">
              <a:buNone/>
            </a:pPr>
            <a:r>
              <a:rPr lang="en-IN" dirty="0">
                <a:latin typeface="Calibri" panose="020F0502020204030204" pitchFamily="34" charset="0"/>
                <a:cs typeface="Calibri" panose="020F0502020204030204" pitchFamily="34" charset="0"/>
              </a:rPr>
              <a:t>5. 1280 x 800 minimum screen resolution</a:t>
            </a:r>
          </a:p>
        </p:txBody>
      </p:sp>
    </p:spTree>
    <p:extLst>
      <p:ext uri="{BB962C8B-B14F-4D97-AF65-F5344CB8AC3E}">
        <p14:creationId xmlns:p14="http://schemas.microsoft.com/office/powerpoint/2010/main" val="93421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391B-16EE-428F-99BE-6587EA15304D}"/>
              </a:ext>
            </a:extLst>
          </p:cNvPr>
          <p:cNvSpPr>
            <a:spLocks noGrp="1"/>
          </p:cNvSpPr>
          <p:nvPr>
            <p:ph type="title"/>
          </p:nvPr>
        </p:nvSpPr>
        <p:spPr/>
        <p:txBody>
          <a:bodyPr/>
          <a:lstStyle/>
          <a:p>
            <a:r>
              <a:rPr lang="en-IN" b="0" i="0" dirty="0">
                <a:solidFill>
                  <a:srgbClr val="92D050"/>
                </a:solidFill>
                <a:effectLst/>
                <a:latin typeface="+mn-lt"/>
                <a:cs typeface="Calibri" panose="020F0502020204030204" pitchFamily="34" charset="0"/>
              </a:rPr>
              <a:t>Planning</a:t>
            </a:r>
            <a:endParaRPr lang="en-IN" dirty="0">
              <a:solidFill>
                <a:srgbClr val="92D050"/>
              </a:solidFill>
              <a:latin typeface="+mn-lt"/>
              <a:cs typeface="Calibri" panose="020F0502020204030204" pitchFamily="34" charset="0"/>
            </a:endParaRPr>
          </a:p>
        </p:txBody>
      </p:sp>
      <p:sp>
        <p:nvSpPr>
          <p:cNvPr id="3" name="Content Placeholder 2">
            <a:extLst>
              <a:ext uri="{FF2B5EF4-FFF2-40B4-BE49-F238E27FC236}">
                <a16:creationId xmlns:a16="http://schemas.microsoft.com/office/drawing/2014/main" id="{A7B7AD05-5D2E-4D1C-AA96-350E3471F155}"/>
              </a:ext>
            </a:extLst>
          </p:cNvPr>
          <p:cNvSpPr>
            <a:spLocks noGrp="1"/>
          </p:cNvSpPr>
          <p:nvPr>
            <p:ph idx="1"/>
          </p:nvPr>
        </p:nvSpPr>
        <p:spPr>
          <a:xfrm>
            <a:off x="677334" y="1704513"/>
            <a:ext cx="8596668" cy="4336849"/>
          </a:xfrm>
        </p:spPr>
        <p:txBody>
          <a:bodyPr/>
          <a:lstStyle/>
          <a:p>
            <a:pPr marL="0" indent="0" algn="just">
              <a:buNone/>
            </a:pPr>
            <a:r>
              <a:rPr lang="en-US" dirty="0">
                <a:latin typeface="Calibri" panose="020F0502020204030204" pitchFamily="34" charset="0"/>
                <a:cs typeface="Calibri" panose="020F0502020204030204" pitchFamily="34" charset="0"/>
              </a:rPr>
              <a:t>For every project the planning is most important , we would have made the project with the help of following Modules , Packages and GUI system . </a:t>
            </a:r>
          </a:p>
          <a:p>
            <a:pPr marL="0" indent="0" algn="just">
              <a:buNone/>
            </a:pPr>
            <a:r>
              <a:rPr lang="en-US" dirty="0">
                <a:latin typeface="Calibri" panose="020F0502020204030204" pitchFamily="34" charset="0"/>
                <a:cs typeface="Calibri" panose="020F0502020204030204" pitchFamily="34" charset="0"/>
              </a:rPr>
              <a:t>1)Matplotlib - One of the greatest benefits of visualization is that it allows us visual access to huge amounts of data in easily digestible visuals like graph , charts .</a:t>
            </a:r>
          </a:p>
          <a:p>
            <a:pPr marL="0" indent="0" algn="just">
              <a:buNone/>
            </a:pPr>
            <a:r>
              <a:rPr lang="en-US" dirty="0">
                <a:latin typeface="Calibri" panose="020F0502020204030204" pitchFamily="34" charset="0"/>
                <a:cs typeface="Calibri" panose="020F0502020204030204" pitchFamily="34" charset="0"/>
              </a:rPr>
              <a:t>2) </a:t>
            </a:r>
            <a:r>
              <a:rPr lang="en-US" dirty="0" err="1">
                <a:latin typeface="Calibri" panose="020F0502020204030204" pitchFamily="34" charset="0"/>
                <a:cs typeface="Calibri" panose="020F0502020204030204" pitchFamily="34" charset="0"/>
              </a:rPr>
              <a:t>tkinter</a:t>
            </a:r>
            <a:r>
              <a:rPr lang="en-US" dirty="0">
                <a:latin typeface="Calibri" panose="020F0502020204030204" pitchFamily="34" charset="0"/>
                <a:cs typeface="Calibri" panose="020F0502020204030204" pitchFamily="34" charset="0"/>
              </a:rPr>
              <a:t> - It is a graphical user interface (GUI) module for Python, you can make desktop apps with Python. You can make windows, buttons, show text and images amongst other things </a:t>
            </a:r>
          </a:p>
          <a:p>
            <a:pPr marL="0" indent="0" algn="just">
              <a:buNone/>
            </a:pPr>
            <a:r>
              <a:rPr lang="en-US" dirty="0">
                <a:latin typeface="Calibri" panose="020F0502020204030204" pitchFamily="34" charset="0"/>
                <a:cs typeface="Calibri" panose="020F0502020204030204" pitchFamily="34" charset="0"/>
              </a:rPr>
              <a:t>3) Covid package – We use random dataset on Covid 19 for read the data . </a:t>
            </a:r>
          </a:p>
          <a:p>
            <a:pPr marL="0" indent="0" algn="just">
              <a:buNone/>
            </a:pPr>
            <a:r>
              <a:rPr lang="en-US" dirty="0">
                <a:latin typeface="Calibri" panose="020F0502020204030204" pitchFamily="34" charset="0"/>
                <a:cs typeface="Calibri" panose="020F0502020204030204" pitchFamily="34" charset="0"/>
              </a:rPr>
              <a:t>4) Plyer package – These package is used for desktop notifier application .</a:t>
            </a:r>
          </a:p>
        </p:txBody>
      </p:sp>
    </p:spTree>
    <p:extLst>
      <p:ext uri="{BB962C8B-B14F-4D97-AF65-F5344CB8AC3E}">
        <p14:creationId xmlns:p14="http://schemas.microsoft.com/office/powerpoint/2010/main" val="222075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0916-E9D1-4738-A66B-CE9AE18C9D8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9EF8985-98B7-4F83-9C14-220EB5257CE1}"/>
              </a:ext>
            </a:extLst>
          </p:cNvPr>
          <p:cNvSpPr>
            <a:spLocks noGrp="1"/>
          </p:cNvSpPr>
          <p:nvPr>
            <p:ph idx="1"/>
          </p:nvPr>
        </p:nvSpPr>
        <p:spPr>
          <a:xfrm>
            <a:off x="677334" y="763481"/>
            <a:ext cx="8596668" cy="5277882"/>
          </a:xfrm>
        </p:spPr>
        <p:txBody>
          <a:bodyPr/>
          <a:lstStyle/>
          <a:p>
            <a:pPr marL="0" indent="0" algn="just">
              <a:buNone/>
            </a:pPr>
            <a:r>
              <a:rPr lang="en-US" dirty="0">
                <a:latin typeface="Calibri" panose="020F0502020204030204" pitchFamily="34" charset="0"/>
                <a:cs typeface="Calibri" panose="020F0502020204030204" pitchFamily="34" charset="0"/>
              </a:rPr>
              <a:t>Following is </a:t>
            </a:r>
            <a:r>
              <a:rPr lang="en-US" dirty="0" err="1">
                <a:latin typeface="Calibri" panose="020F0502020204030204" pitchFamily="34" charset="0"/>
                <a:cs typeface="Calibri" panose="020F0502020204030204" pitchFamily="34" charset="0"/>
              </a:rPr>
              <a:t>Flowchat</a:t>
            </a:r>
            <a:r>
              <a:rPr lang="en-US" dirty="0">
                <a:latin typeface="Calibri" panose="020F0502020204030204" pitchFamily="34" charset="0"/>
                <a:cs typeface="Calibri" panose="020F0502020204030204" pitchFamily="34" charset="0"/>
              </a:rPr>
              <a:t> of our project First user will enter the country name then if this country name is valid then it shows count of death cases , recovered cases ,active cases of covid patients , otherwise if country name is not valid then it gives message like enter valid country name . </a:t>
            </a:r>
            <a:endParaRPr lang="en-IN" dirty="0">
              <a:latin typeface="Calibri" panose="020F0502020204030204" pitchFamily="34" charset="0"/>
              <a:cs typeface="Calibri" panose="020F0502020204030204" pitchFamily="34" charset="0"/>
            </a:endParaRPr>
          </a:p>
          <a:p>
            <a:pPr marL="0" indent="0">
              <a:buNone/>
            </a:pPr>
            <a:endParaRPr lang="en-IN" dirty="0"/>
          </a:p>
          <a:p>
            <a:pPr marL="0" indent="0">
              <a:buNone/>
            </a:pPr>
            <a:r>
              <a:rPr lang="en-IN" dirty="0"/>
              <a:t>Flowchart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3E731AA1-5A22-488C-B0BF-01E528BACFB9}"/>
              </a:ext>
            </a:extLst>
          </p:cNvPr>
          <p:cNvPicPr>
            <a:picLocks noChangeAspect="1"/>
          </p:cNvPicPr>
          <p:nvPr/>
        </p:nvPicPr>
        <p:blipFill>
          <a:blip r:embed="rId2"/>
          <a:stretch>
            <a:fillRect/>
          </a:stretch>
        </p:blipFill>
        <p:spPr>
          <a:xfrm>
            <a:off x="3210962" y="2636669"/>
            <a:ext cx="4101698" cy="3923930"/>
          </a:xfrm>
          <a:prstGeom prst="rect">
            <a:avLst/>
          </a:prstGeom>
        </p:spPr>
      </p:pic>
    </p:spTree>
    <p:extLst>
      <p:ext uri="{BB962C8B-B14F-4D97-AF65-F5344CB8AC3E}">
        <p14:creationId xmlns:p14="http://schemas.microsoft.com/office/powerpoint/2010/main" val="34994582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364</TotalTime>
  <Words>2042</Words>
  <Application>Microsoft Office PowerPoint</Application>
  <PresentationFormat>Widescreen</PresentationFormat>
  <Paragraphs>151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charter</vt:lpstr>
      <vt:lpstr>sohne</vt:lpstr>
      <vt:lpstr>Times New Roman</vt:lpstr>
      <vt:lpstr>Trebuchet MS</vt:lpstr>
      <vt:lpstr>Wingdings 3</vt:lpstr>
      <vt:lpstr>Facet</vt:lpstr>
      <vt:lpstr>  </vt:lpstr>
      <vt:lpstr> </vt:lpstr>
      <vt:lpstr> </vt:lpstr>
      <vt:lpstr> </vt:lpstr>
      <vt:lpstr>Acknowledgement </vt:lpstr>
      <vt:lpstr>Introduction</vt:lpstr>
      <vt:lpstr>Requirements</vt:lpstr>
      <vt:lpstr>Planning</vt:lpstr>
      <vt:lpstr> </vt:lpstr>
      <vt:lpstr>Implementation</vt:lpstr>
      <vt:lpstr> </vt:lpstr>
      <vt:lpstr> </vt:lpstr>
      <vt:lpstr>Output</vt:lpstr>
      <vt:lpstr>  </vt:lpstr>
      <vt:lpstr> </vt:lpstr>
      <vt:lpstr> </vt:lpstr>
      <vt:lpstr>Applications </vt:lpstr>
      <vt:lpstr>Future Directions </vt:lpstr>
      <vt:lpstr> </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viraj raut</dc:creator>
  <cp:lastModifiedBy>viraj raut</cp:lastModifiedBy>
  <cp:revision>45</cp:revision>
  <dcterms:created xsi:type="dcterms:W3CDTF">2021-07-08T06:00:41Z</dcterms:created>
  <dcterms:modified xsi:type="dcterms:W3CDTF">2021-07-08T18:23:52Z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