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65" r:id="rId4"/>
    <p:sldId id="269" r:id="rId5"/>
    <p:sldId id="259" r:id="rId6"/>
    <p:sldId id="270" r:id="rId7"/>
    <p:sldId id="260" r:id="rId8"/>
    <p:sldId id="263" r:id="rId9"/>
    <p:sldId id="264" r:id="rId10"/>
    <p:sldId id="261" r:id="rId11"/>
    <p:sldId id="266" r:id="rId12"/>
    <p:sldId id="268" r:id="rId13"/>
    <p:sldId id="267"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86" d="100"/>
          <a:sy n="86" d="100"/>
        </p:scale>
        <p:origin x="124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F5E5E7B-AFFF-44C5-ACB2-0F346C1AD986}" type="datetimeFigureOut">
              <a:rPr lang="en-IN" smtClean="0"/>
              <a:t>28-05-2022</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FD960986-0C18-4D36-B656-260C4CCB5360}" type="slidenum">
              <a:rPr lang="en-IN" smtClean="0"/>
              <a:t>‹#›</a:t>
            </a:fld>
            <a:endParaRPr lang="en-IN"/>
          </a:p>
        </p:txBody>
      </p:sp>
    </p:spTree>
    <p:extLst>
      <p:ext uri="{BB962C8B-B14F-4D97-AF65-F5344CB8AC3E}">
        <p14:creationId xmlns:p14="http://schemas.microsoft.com/office/powerpoint/2010/main" val="256365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960986-0C18-4D36-B656-260C4CCB5360}" type="slidenum">
              <a:rPr lang="en-IN" smtClean="0"/>
              <a:t>5</a:t>
            </a:fld>
            <a:endParaRPr lang="en-IN"/>
          </a:p>
        </p:txBody>
      </p:sp>
    </p:spTree>
    <p:extLst>
      <p:ext uri="{BB962C8B-B14F-4D97-AF65-F5344CB8AC3E}">
        <p14:creationId xmlns:p14="http://schemas.microsoft.com/office/powerpoint/2010/main" val="103677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5/28/2022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5/28/2022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8458200" cy="990600"/>
          </a:xfrm>
        </p:spPr>
        <p:txBody>
          <a:bodyPr>
            <a:noAutofit/>
          </a:bodyPr>
          <a:lstStyle/>
          <a:p>
            <a:pPr algn="ctr"/>
            <a:r>
              <a:rPr lang="en-US" sz="2000" dirty="0">
                <a:effectLst/>
                <a:latin typeface="Times New Roman" pitchFamily="18" charset="0"/>
                <a:cs typeface="Times New Roman" pitchFamily="18" charset="0"/>
              </a:rPr>
              <a:t>                   PES’s Modern College of Engineering, Shivajinagar, Pune-5.</a:t>
            </a:r>
            <a:br>
              <a:rPr lang="en-US" sz="2000" dirty="0">
                <a:effectLst/>
                <a:latin typeface="Times New Roman" pitchFamily="18" charset="0"/>
                <a:cs typeface="Times New Roman" pitchFamily="18" charset="0"/>
              </a:rPr>
            </a:br>
            <a:r>
              <a:rPr lang="en-US" sz="2000" dirty="0">
                <a:effectLst/>
                <a:latin typeface="Times New Roman" pitchFamily="18" charset="0"/>
                <a:cs typeface="Times New Roman" pitchFamily="18" charset="0"/>
              </a:rPr>
              <a:t>                            Department of Electronics and Telecommunication</a:t>
            </a:r>
            <a:br>
              <a:rPr lang="en-US" sz="2000" dirty="0">
                <a:effectLst/>
                <a:latin typeface="Times New Roman" pitchFamily="18" charset="0"/>
                <a:cs typeface="Times New Roman" pitchFamily="18" charset="0"/>
              </a:rPr>
            </a:br>
            <a:r>
              <a:rPr lang="en-US" sz="2000" b="1" dirty="0">
                <a:effectLst/>
                <a:latin typeface="Times New Roman" pitchFamily="18" charset="0"/>
                <a:cs typeface="Times New Roman" pitchFamily="18" charset="0"/>
              </a:rPr>
              <a:t>A.Y. – </a:t>
            </a:r>
            <a:r>
              <a:rPr lang="en-US" sz="2400" b="1" dirty="0">
                <a:effectLst/>
                <a:latin typeface="Times New Roman" pitchFamily="18" charset="0"/>
                <a:cs typeface="Times New Roman" pitchFamily="18" charset="0"/>
              </a:rPr>
              <a:t>2021-22</a:t>
            </a:r>
            <a:endParaRPr lang="en-US" sz="2000" b="1"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1143000" y="1066800"/>
            <a:ext cx="7848600" cy="5105400"/>
          </a:xfrm>
        </p:spPr>
        <p:txBody>
          <a:bodyPr>
            <a:normAutofit fontScale="85000" lnSpcReduction="20000"/>
          </a:bodyPr>
          <a:lstStyle/>
          <a:p>
            <a:pPr algn="ct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Project Title : Scrolling display using neopixel LED matrix</a:t>
            </a:r>
          </a:p>
          <a:p>
            <a:pPr algn="ct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Names of the students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 Omkar Kashid  (32042)</a:t>
            </a:r>
          </a:p>
          <a:p>
            <a:r>
              <a:rPr lang="en-US" sz="2400" dirty="0">
                <a:latin typeface="Times New Roman" pitchFamily="18" charset="0"/>
                <a:cs typeface="Times New Roman" pitchFamily="18" charset="0"/>
              </a:rPr>
              <a:t>2. Madhuri Mahale (32050)</a:t>
            </a:r>
          </a:p>
          <a:p>
            <a:r>
              <a:rPr lang="en-US" sz="2400" dirty="0">
                <a:latin typeface="Times New Roman" pitchFamily="18" charset="0"/>
                <a:cs typeface="Times New Roman" pitchFamily="18" charset="0"/>
              </a:rPr>
              <a:t>3. Shilpa Sanap  (32069)</a:t>
            </a: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Mini-Project Coordinators</a:t>
            </a:r>
          </a:p>
          <a:p>
            <a:pPr algn="ctr"/>
            <a:r>
              <a:rPr lang="en-US" sz="2400" dirty="0">
                <a:latin typeface="Times New Roman" pitchFamily="18" charset="0"/>
                <a:cs typeface="Times New Roman" pitchFamily="18" charset="0"/>
              </a:rPr>
              <a:t>Dr. Mrs. V. P. Kodgirwar</a:t>
            </a:r>
          </a:p>
          <a:p>
            <a:pPr algn="ctr"/>
            <a:r>
              <a:rPr lang="en-US" sz="2400" dirty="0">
                <a:latin typeface="Times New Roman" pitchFamily="18" charset="0"/>
                <a:cs typeface="Times New Roman" pitchFamily="18" charset="0"/>
              </a:rPr>
              <a:t>Dr. Mrs. K. A. Adoni</a:t>
            </a:r>
          </a:p>
          <a:p>
            <a:pPr algn="ctr"/>
            <a:r>
              <a:rPr lang="en-US" sz="2400" dirty="0">
                <a:latin typeface="Times New Roman" pitchFamily="18" charset="0"/>
                <a:cs typeface="Times New Roman" pitchFamily="18" charset="0"/>
              </a:rPr>
              <a:t>Mr. </a:t>
            </a:r>
            <a:r>
              <a:rPr lang="en-US" sz="2400" dirty="0" err="1">
                <a:latin typeface="Times New Roman" pitchFamily="18" charset="0"/>
                <a:cs typeface="Times New Roman" pitchFamily="18" charset="0"/>
              </a:rPr>
              <a:t>Ramgopal</a:t>
            </a:r>
            <a:r>
              <a:rPr lang="en-US" sz="2400" dirty="0">
                <a:latin typeface="Times New Roman" pitchFamily="18" charset="0"/>
                <a:cs typeface="Times New Roman" pitchFamily="18" charset="0"/>
              </a:rPr>
              <a:t> Sahu</a:t>
            </a:r>
          </a:p>
          <a:p>
            <a:pPr algn="ct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pic>
        <p:nvPicPr>
          <p:cNvPr id="6" name="Picture 5" descr="D:\D Drive\NBA 15-2-15\Modern 2017 logo.png"/>
          <p:cNvPicPr/>
          <p:nvPr/>
        </p:nvPicPr>
        <p:blipFill>
          <a:blip r:embed="rId2" cstate="print"/>
          <a:srcRect/>
          <a:stretch>
            <a:fillRect/>
          </a:stretch>
        </p:blipFill>
        <p:spPr bwMode="auto">
          <a:xfrm>
            <a:off x="990600" y="0"/>
            <a:ext cx="758952" cy="96012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8458200" cy="609600"/>
          </a:xfrm>
        </p:spPr>
        <p:txBody>
          <a:bodyPr>
            <a:noAutofit/>
          </a:bodyPr>
          <a:lstStyle/>
          <a:p>
            <a:pPr algn="ctr"/>
            <a:r>
              <a:rPr lang="en-US" sz="3200" dirty="0">
                <a:effectLst/>
                <a:latin typeface="Times New Roman" pitchFamily="18" charset="0"/>
                <a:cs typeface="Times New Roman" pitchFamily="18" charset="0"/>
              </a:rPr>
              <a:t>   </a:t>
            </a:r>
            <a:br>
              <a:rPr lang="en-US" sz="3200" dirty="0">
                <a:effectLst/>
                <a:latin typeface="Times New Roman" pitchFamily="18" charset="0"/>
                <a:cs typeface="Times New Roman" pitchFamily="18" charset="0"/>
              </a:rPr>
            </a:br>
            <a:br>
              <a:rPr lang="en-US" sz="3200" dirty="0">
                <a:effectLst/>
                <a:latin typeface="Times New Roman" pitchFamily="18" charset="0"/>
                <a:cs typeface="Times New Roman" pitchFamily="18" charset="0"/>
              </a:rPr>
            </a:br>
            <a:br>
              <a:rPr lang="en-US" sz="3200" dirty="0">
                <a:effectLst/>
                <a:latin typeface="Times New Roman" pitchFamily="18" charset="0"/>
                <a:cs typeface="Times New Roman" pitchFamily="18" charset="0"/>
              </a:rPr>
            </a:br>
            <a:br>
              <a:rPr lang="en-US" sz="3200" dirty="0">
                <a:effectLst/>
                <a:latin typeface="Times New Roman" pitchFamily="18" charset="0"/>
                <a:cs typeface="Times New Roman" pitchFamily="18" charset="0"/>
              </a:rPr>
            </a:br>
            <a:br>
              <a:rPr lang="en-US" sz="3200" dirty="0">
                <a:effectLst/>
                <a:latin typeface="Times New Roman" pitchFamily="18" charset="0"/>
                <a:cs typeface="Times New Roman" pitchFamily="18" charset="0"/>
              </a:rPr>
            </a:br>
            <a:r>
              <a:rPr lang="en-US" sz="4000" b="1" dirty="0">
                <a:effectLst/>
                <a:latin typeface="Times New Roman" pitchFamily="18" charset="0"/>
                <a:cs typeface="Times New Roman" pitchFamily="18" charset="0"/>
              </a:rPr>
              <a:t>Applications</a:t>
            </a:r>
          </a:p>
        </p:txBody>
      </p:sp>
      <p:sp>
        <p:nvSpPr>
          <p:cNvPr id="3" name="Subtitle 2"/>
          <p:cNvSpPr>
            <a:spLocks noGrp="1"/>
          </p:cNvSpPr>
          <p:nvPr>
            <p:ph type="subTitle" idx="1"/>
          </p:nvPr>
        </p:nvSpPr>
        <p:spPr>
          <a:xfrm>
            <a:off x="1143000" y="762000"/>
            <a:ext cx="7848600" cy="5943600"/>
          </a:xfrm>
        </p:spPr>
        <p:txBody>
          <a:bodyPr>
            <a:normAutofit/>
          </a:bodyPr>
          <a:lstStyle/>
          <a:p>
            <a:pPr algn="ctr"/>
            <a:endParaRPr lang="en-US" sz="2400" dirty="0">
              <a:latin typeface="Times New Roman" pitchFamily="18" charset="0"/>
              <a:cs typeface="Times New Roman" pitchFamily="18" charset="0"/>
            </a:endParaRPr>
          </a:p>
          <a:p>
            <a:pPr marL="370332" indent="-342900" algn="just">
              <a:buFont typeface="Arial" panose="020B0604020202020204" pitchFamily="34" charset="0"/>
              <a:buChar char="•"/>
            </a:pPr>
            <a:r>
              <a:rPr lang="en-US" sz="2400" dirty="0">
                <a:latin typeface="Times New Roman" pitchFamily="18" charset="0"/>
                <a:cs typeface="Times New Roman" pitchFamily="18" charset="0"/>
              </a:rPr>
              <a:t>Educational Institution and Organization</a:t>
            </a:r>
          </a:p>
          <a:p>
            <a:pPr marL="370332" indent="-342900" algn="just">
              <a:buFont typeface="Arial" panose="020B0604020202020204" pitchFamily="34" charset="0"/>
              <a:buChar char="•"/>
            </a:pPr>
            <a:r>
              <a:rPr lang="en-US" sz="2400" dirty="0">
                <a:latin typeface="Times New Roman" pitchFamily="18" charset="0"/>
                <a:cs typeface="Times New Roman" pitchFamily="18" charset="0"/>
              </a:rPr>
              <a:t>Advertisement</a:t>
            </a:r>
          </a:p>
          <a:p>
            <a:pPr marL="370332" indent="-342900" algn="just">
              <a:buFont typeface="Arial" panose="020B0604020202020204" pitchFamily="34" charset="0"/>
              <a:buChar char="•"/>
            </a:pPr>
            <a:r>
              <a:rPr lang="en-US" sz="2400" dirty="0">
                <a:latin typeface="Times New Roman" pitchFamily="18" charset="0"/>
                <a:cs typeface="Times New Roman" pitchFamily="18" charset="0"/>
              </a:rPr>
              <a:t>Railway station</a:t>
            </a:r>
          </a:p>
          <a:p>
            <a:pPr marL="37033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Hotels</a:t>
            </a:r>
            <a:r>
              <a:rPr lang="en-US" sz="2400" dirty="0">
                <a:latin typeface="Times New Roman" pitchFamily="18" charset="0"/>
                <a:cs typeface="Times New Roman" pitchFamily="18" charset="0"/>
              </a:rPr>
              <a:t> / Restaurants</a:t>
            </a:r>
          </a:p>
          <a:p>
            <a:pPr marL="370332" indent="-342900" algn="just">
              <a:buFont typeface="Arial" panose="020B0604020202020204" pitchFamily="34" charset="0"/>
              <a:buChar char="•"/>
            </a:pPr>
            <a:r>
              <a:rPr lang="en-US" sz="2400" dirty="0">
                <a:latin typeface="Times New Roman" pitchFamily="18" charset="0"/>
                <a:cs typeface="Times New Roman" pitchFamily="18" charset="0"/>
              </a:rPr>
              <a:t>Nursing homes</a:t>
            </a:r>
          </a:p>
          <a:p>
            <a:pPr marL="370332" indent="-342900" algn="just">
              <a:buFont typeface="Arial" panose="020B0604020202020204" pitchFamily="34" charset="0"/>
              <a:buChar char="•"/>
            </a:pPr>
            <a:r>
              <a:rPr lang="en-US" sz="2400" dirty="0">
                <a:latin typeface="Times New Roman" pitchFamily="18" charset="0"/>
                <a:cs typeface="Times New Roman" pitchFamily="18" charset="0"/>
              </a:rPr>
              <a:t>Bus routes</a:t>
            </a:r>
          </a:p>
          <a:p>
            <a:pPr marL="370332" indent="-342900" algn="just">
              <a:buFont typeface="Arial" panose="020B0604020202020204" pitchFamily="34" charset="0"/>
              <a:buChar char="•"/>
            </a:pPr>
            <a:r>
              <a:rPr lang="en-US" sz="2400" dirty="0">
                <a:latin typeface="Times New Roman" pitchFamily="18" charset="0"/>
                <a:cs typeface="Times New Roman" pitchFamily="18" charset="0"/>
              </a:rPr>
              <a:t>Wedding light</a:t>
            </a:r>
          </a:p>
          <a:p>
            <a:pPr marL="370332" indent="-342900" algn="just">
              <a:buFont typeface="Arial" panose="020B0604020202020204" pitchFamily="34" charset="0"/>
              <a:buChar char="•"/>
            </a:pPr>
            <a:r>
              <a:rPr lang="en-US" sz="2400" dirty="0">
                <a:latin typeface="Times New Roman" pitchFamily="18" charset="0"/>
                <a:cs typeface="Times New Roman" pitchFamily="18" charset="0"/>
              </a:rPr>
              <a:t>Clocks</a:t>
            </a:r>
          </a:p>
          <a:p>
            <a:pPr marL="370332" indent="-342900" algn="just">
              <a:buFont typeface="Arial" panose="020B0604020202020204" pitchFamily="34" charset="0"/>
              <a:buChar char="•"/>
            </a:pPr>
            <a:r>
              <a:rPr lang="en-US" sz="2400" dirty="0">
                <a:latin typeface="Times New Roman" pitchFamily="18" charset="0"/>
                <a:cs typeface="Times New Roman" pitchFamily="18" charset="0"/>
              </a:rPr>
              <a:t>Showing any kind of information in public places</a:t>
            </a:r>
          </a:p>
          <a:p>
            <a:pPr marL="370332" indent="-342900" algn="just">
              <a:buFont typeface="Arial" panose="020B0604020202020204" pitchFamily="34" charset="0"/>
              <a:buChar char="•"/>
            </a:pPr>
            <a:r>
              <a:rPr lang="en-US" sz="2400">
                <a:latin typeface="Times New Roman" pitchFamily="18" charset="0"/>
                <a:cs typeface="Times New Roman" pitchFamily="18" charset="0"/>
              </a:rPr>
              <a:t>Traffic </a:t>
            </a:r>
            <a:r>
              <a:rPr lang="en-US" sz="2400" dirty="0">
                <a:latin typeface="Times New Roman" pitchFamily="18" charset="0"/>
                <a:cs typeface="Times New Roman" pitchFamily="18" charset="0"/>
              </a:rPr>
              <a:t>Signal Light </a:t>
            </a:r>
          </a:p>
        </p:txBody>
      </p:sp>
    </p:spTree>
    <p:extLst>
      <p:ext uri="{BB962C8B-B14F-4D97-AF65-F5344CB8AC3E}">
        <p14:creationId xmlns:p14="http://schemas.microsoft.com/office/powerpoint/2010/main" val="312932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9E4D-4E0D-C7E6-7F9E-5778D7B9468D}"/>
              </a:ext>
            </a:extLst>
          </p:cNvPr>
          <p:cNvSpPr>
            <a:spLocks noGrp="1"/>
          </p:cNvSpPr>
          <p:nvPr>
            <p:ph type="title"/>
          </p:nvPr>
        </p:nvSpPr>
        <p:spPr>
          <a:xfrm>
            <a:off x="3352800" y="609600"/>
            <a:ext cx="7498080" cy="808038"/>
          </a:xfrm>
        </p:spPr>
        <p:txBody>
          <a:bodyPr/>
          <a:lstStyle/>
          <a:p>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00037F-1092-4897-9E54-429BDF60B9C1}"/>
              </a:ext>
            </a:extLst>
          </p:cNvPr>
          <p:cNvSpPr>
            <a:spLocks noGrp="1"/>
          </p:cNvSpPr>
          <p:nvPr>
            <p:ph idx="1"/>
          </p:nvPr>
        </p:nvSpPr>
        <p:spPr/>
        <p:txBody>
          <a:bodyPr/>
          <a:lstStyle/>
          <a:p>
            <a:pPr marL="173736" indent="0">
              <a:buNone/>
            </a:pPr>
            <a:r>
              <a:rPr lang="en-US" sz="1800" dirty="0">
                <a:effectLst/>
                <a:latin typeface="Times New Roman" panose="02020603050405020304" pitchFamily="18" charset="0"/>
                <a:ea typeface="Times New Roman" panose="02020603050405020304" pitchFamily="18" charset="0"/>
              </a:rPr>
              <a:t>      .</a:t>
            </a:r>
          </a:p>
          <a:p>
            <a:pPr marL="457200"/>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his project is very suitable for small scale as well as medium scale information display. </a:t>
            </a:r>
          </a:p>
          <a:p>
            <a:pPr marL="457200"/>
            <a:r>
              <a:rPr lang="en-US" sz="1800" dirty="0">
                <a:effectLst/>
                <a:latin typeface="Times New Roman" panose="02020603050405020304" pitchFamily="18" charset="0"/>
                <a:ea typeface="Times New Roman" panose="02020603050405020304" pitchFamily="18" charset="0"/>
              </a:rPr>
              <a:t>This model can be used very efficiently in establishments like chain restaurants wherein the order and special discounts can be displayed at all branches simultaneously, in colleges wherein students and staffs can be informed simultaneously in no time.</a:t>
            </a:r>
          </a:p>
          <a:p>
            <a:pPr marL="457200"/>
            <a:r>
              <a:rPr lang="en-US" sz="1800" dirty="0">
                <a:effectLst/>
                <a:latin typeface="Times New Roman" panose="02020603050405020304" pitchFamily="18" charset="0"/>
                <a:ea typeface="Times New Roman" panose="02020603050405020304" pitchFamily="18" charset="0"/>
              </a:rPr>
              <a:t> It can be set up at public transport places like railways, bus station, and airport and also at roadside for traffic control and in emergency situations, and very easy to handle.</a:t>
            </a:r>
          </a:p>
          <a:p>
            <a:pPr marL="457200"/>
            <a:r>
              <a:rPr lang="en-US" sz="1800" dirty="0">
                <a:effectLst/>
                <a:latin typeface="Times New Roman" panose="02020603050405020304" pitchFamily="18" charset="0"/>
                <a:ea typeface="Times New Roman" panose="02020603050405020304" pitchFamily="18" charset="0"/>
              </a:rPr>
              <a:t> Microcontroller with </a:t>
            </a:r>
            <a:r>
              <a:rPr lang="en-US" sz="1800" dirty="0" err="1">
                <a:effectLst/>
                <a:latin typeface="Times New Roman" panose="02020603050405020304" pitchFamily="18" charset="0"/>
                <a:ea typeface="Times New Roman" panose="02020603050405020304" pitchFamily="18" charset="0"/>
              </a:rPr>
              <a:t>niopixel</a:t>
            </a:r>
            <a:r>
              <a:rPr lang="en-US" sz="1800" dirty="0">
                <a:effectLst/>
                <a:latin typeface="Times New Roman" panose="02020603050405020304" pitchFamily="18" charset="0"/>
                <a:ea typeface="Times New Roman" panose="02020603050405020304" pitchFamily="18" charset="0"/>
              </a:rPr>
              <a:t> led matrix can perform various scrolling pattern which are attractive as well as informative. Thus, this project is very suitable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8165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5AFE-096F-DA3D-E529-3BF108CD19D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63675F-1967-2045-FA8B-56940286D910}"/>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tabLst>
                <a:tab pos="628650" algn="l"/>
              </a:tabLst>
            </a:pPr>
            <a:r>
              <a:rPr lang="en-US" sz="2000" dirty="0">
                <a:effectLst/>
                <a:latin typeface="Times New Roman" panose="02020603050405020304" pitchFamily="18" charset="0"/>
                <a:ea typeface="Times New Roman" panose="02020603050405020304" pitchFamily="18" charset="0"/>
              </a:rPr>
              <a:t>In future we can add a speaker which will tell us what is showing on LED matrix Display for </a:t>
            </a:r>
            <a:r>
              <a:rPr lang="en-US" sz="2000" dirty="0" err="1">
                <a:effectLst/>
                <a:latin typeface="Times New Roman" panose="02020603050405020304" pitchFamily="18" charset="0"/>
                <a:ea typeface="Times New Roman" panose="02020603050405020304" pitchFamily="18" charset="0"/>
              </a:rPr>
              <a:t>e.g</a:t>
            </a:r>
            <a:r>
              <a:rPr lang="en-US" sz="2000" dirty="0">
                <a:effectLst/>
                <a:latin typeface="Times New Roman" panose="02020603050405020304" pitchFamily="18" charset="0"/>
                <a:ea typeface="Times New Roman" panose="02020603050405020304" pitchFamily="18" charset="0"/>
              </a:rPr>
              <a:t>:- If time is showing on display then it will tell through speaker.</a:t>
            </a:r>
          </a:p>
          <a:p>
            <a:pPr marL="342900" marR="0" lvl="0" indent="-342900">
              <a:lnSpc>
                <a:spcPct val="150000"/>
              </a:lnSpc>
              <a:spcBef>
                <a:spcPts val="0"/>
              </a:spcBef>
              <a:spcAft>
                <a:spcPts val="0"/>
              </a:spcAft>
              <a:buFont typeface="+mj-lt"/>
              <a:buAutoNum type="arabicPeriod"/>
              <a:tabLst>
                <a:tab pos="628650" algn="l"/>
              </a:tabLst>
            </a:pPr>
            <a:r>
              <a:rPr lang="en-US" sz="2000" dirty="0">
                <a:latin typeface="Times New Roman" panose="02020603050405020304" pitchFamily="18" charset="0"/>
                <a:ea typeface="Times New Roman" panose="02020603050405020304" pitchFamily="18" charset="0"/>
              </a:rPr>
              <a:t>In</a:t>
            </a:r>
            <a:r>
              <a:rPr lang="en-US" sz="2000" dirty="0">
                <a:effectLst/>
                <a:latin typeface="Times New Roman" panose="02020603050405020304" pitchFamily="18" charset="0"/>
                <a:ea typeface="Times New Roman" panose="02020603050405020304" pitchFamily="18" charset="0"/>
              </a:rPr>
              <a:t> future we can make it wireless using </a:t>
            </a:r>
            <a:r>
              <a:rPr lang="en-US" sz="2000" dirty="0" err="1">
                <a:latin typeface="Times New Roman" panose="02020603050405020304" pitchFamily="18" charset="0"/>
                <a:ea typeface="Times New Roman" panose="02020603050405020304" pitchFamily="18" charset="0"/>
              </a:rPr>
              <a:t>N</a:t>
            </a:r>
            <a:r>
              <a:rPr lang="en-US" sz="2000" dirty="0" err="1">
                <a:effectLst/>
                <a:latin typeface="Times New Roman" panose="02020603050405020304" pitchFamily="18" charset="0"/>
                <a:ea typeface="Times New Roman" panose="02020603050405020304" pitchFamily="18" charset="0"/>
              </a:rPr>
              <a:t>odeMCU</a:t>
            </a:r>
            <a:r>
              <a:rPr lang="en-US" sz="2000" dirty="0">
                <a:effectLst/>
                <a:latin typeface="Times New Roman" panose="02020603050405020304" pitchFamily="18" charset="0"/>
                <a:ea typeface="Times New Roman" panose="02020603050405020304" pitchFamily="18" charset="0"/>
              </a:rPr>
              <a:t> or </a:t>
            </a:r>
            <a:r>
              <a:rPr lang="en-US" sz="2000" dirty="0" err="1">
                <a:latin typeface="Times New Roman" panose="02020603050405020304" pitchFamily="18" charset="0"/>
                <a:ea typeface="Times New Roman" panose="02020603050405020304" pitchFamily="18" charset="0"/>
              </a:rPr>
              <a:t>W</a:t>
            </a:r>
            <a:r>
              <a:rPr lang="en-US" sz="2000" dirty="0" err="1">
                <a:effectLst/>
                <a:latin typeface="Times New Roman" panose="02020603050405020304" pitchFamily="18" charset="0"/>
                <a:ea typeface="Times New Roman" panose="02020603050405020304" pitchFamily="18" charset="0"/>
              </a:rPr>
              <a:t>ifi</a:t>
            </a:r>
            <a:r>
              <a:rPr lang="en-US" sz="2000" dirty="0">
                <a:effectLst/>
                <a:latin typeface="Times New Roman" panose="02020603050405020304" pitchFamily="18" charset="0"/>
                <a:ea typeface="Times New Roman" panose="02020603050405020304" pitchFamily="18" charset="0"/>
              </a:rPr>
              <a:t> , </a:t>
            </a:r>
            <a:r>
              <a:rPr lang="en-US" sz="2000" dirty="0" err="1">
                <a:latin typeface="Times New Roman" panose="02020603050405020304" pitchFamily="18" charset="0"/>
                <a:ea typeface="Times New Roman" panose="02020603050405020304" pitchFamily="18" charset="0"/>
              </a:rPr>
              <a:t>B</a:t>
            </a:r>
            <a:r>
              <a:rPr lang="en-US" sz="2000" dirty="0" err="1">
                <a:effectLst/>
                <a:latin typeface="Times New Roman" panose="02020603050405020304" pitchFamily="18" charset="0"/>
                <a:ea typeface="Times New Roman" panose="02020603050405020304" pitchFamily="18" charset="0"/>
              </a:rPr>
              <a:t>lutooth</a:t>
            </a:r>
            <a:r>
              <a:rPr lang="en-US" sz="2000" dirty="0">
                <a:effectLst/>
                <a:latin typeface="Times New Roman" panose="02020603050405020304" pitchFamily="18" charset="0"/>
                <a:ea typeface="Times New Roman" panose="02020603050405020304" pitchFamily="18" charset="0"/>
              </a:rPr>
              <a:t> for sending code through any system to Product.</a:t>
            </a:r>
          </a:p>
          <a:p>
            <a:pPr marL="342900" marR="0" lvl="0" indent="-342900">
              <a:lnSpc>
                <a:spcPct val="150000"/>
              </a:lnSpc>
              <a:spcBef>
                <a:spcPts val="0"/>
              </a:spcBef>
              <a:spcAft>
                <a:spcPts val="0"/>
              </a:spcAft>
              <a:buFont typeface="+mj-lt"/>
              <a:buAutoNum type="arabicPeriod"/>
              <a:tabLst>
                <a:tab pos="628650" algn="l"/>
              </a:tabLst>
            </a:pPr>
            <a:r>
              <a:rPr lang="en-US" sz="2000" dirty="0">
                <a:effectLst/>
                <a:latin typeface="Times New Roman" panose="02020603050405020304" pitchFamily="18" charset="0"/>
                <a:ea typeface="Times New Roman" panose="02020603050405020304" pitchFamily="18" charset="0"/>
              </a:rPr>
              <a:t>Also we can make rolling display or folding display which </a:t>
            </a:r>
            <a:r>
              <a:rPr lang="en-US" sz="2000" dirty="0">
                <a:latin typeface="Times New Roman" panose="02020603050405020304" pitchFamily="18" charset="0"/>
                <a:ea typeface="Times New Roman" panose="02020603050405020304" pitchFamily="18" charset="0"/>
              </a:rPr>
              <a:t>w</a:t>
            </a:r>
            <a:r>
              <a:rPr lang="en-US" sz="2000" dirty="0">
                <a:effectLst/>
                <a:latin typeface="Times New Roman" panose="02020603050405020304" pitchFamily="18" charset="0"/>
                <a:ea typeface="Times New Roman" panose="02020603050405020304" pitchFamily="18" charset="0"/>
              </a:rPr>
              <a:t>ill be easy to transport and take less space or efforts.</a:t>
            </a:r>
          </a:p>
          <a:p>
            <a:endParaRPr lang="en-IN" dirty="0"/>
          </a:p>
        </p:txBody>
      </p:sp>
    </p:spTree>
    <p:extLst>
      <p:ext uri="{BB962C8B-B14F-4D97-AF65-F5344CB8AC3E}">
        <p14:creationId xmlns:p14="http://schemas.microsoft.com/office/powerpoint/2010/main" val="112473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4296-F8F1-3896-C886-9DB1888472CC}"/>
              </a:ext>
            </a:extLst>
          </p:cNvPr>
          <p:cNvSpPr>
            <a:spLocks noGrp="1"/>
          </p:cNvSpPr>
          <p:nvPr>
            <p:ph type="title"/>
          </p:nvPr>
        </p:nvSpPr>
        <p:spPr>
          <a:xfrm>
            <a:off x="3429000" y="152400"/>
            <a:ext cx="7498080" cy="1143000"/>
          </a:xfrm>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AA80B8-0AC7-B27C-A446-F98AF328C44E}"/>
              </a:ext>
            </a:extLst>
          </p:cNvPr>
          <p:cNvSpPr>
            <a:spLocks noGrp="1"/>
          </p:cNvSpPr>
          <p:nvPr>
            <p:ph idx="1"/>
          </p:nvPr>
        </p:nvSpPr>
        <p:spPr/>
        <p:txBody>
          <a:bodyPr/>
          <a:lstStyle/>
          <a:p>
            <a:pPr marL="685800"/>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Jeena</a:t>
            </a:r>
            <a:r>
              <a:rPr lang="en-US" sz="1800" dirty="0">
                <a:effectLst/>
                <a:latin typeface="Times New Roman" panose="02020603050405020304" pitchFamily="18" charset="0"/>
                <a:ea typeface="Times New Roman" panose="02020603050405020304" pitchFamily="18" charset="0"/>
              </a:rPr>
              <a:t> Joy, </a:t>
            </a:r>
            <a:r>
              <a:rPr lang="en-US" sz="1800" dirty="0" err="1">
                <a:effectLst/>
                <a:latin typeface="Times New Roman" panose="02020603050405020304" pitchFamily="18" charset="0"/>
                <a:ea typeface="Times New Roman" panose="02020603050405020304" pitchFamily="18" charset="0"/>
              </a:rPr>
              <a:t>Athira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Poovathody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Athul</a:t>
            </a:r>
            <a:r>
              <a:rPr lang="en-US" sz="1800" dirty="0">
                <a:effectLst/>
                <a:latin typeface="Times New Roman" panose="02020603050405020304" pitchFamily="18" charset="0"/>
                <a:ea typeface="Times New Roman" panose="02020603050405020304" pitchFamily="18" charset="0"/>
              </a:rPr>
              <a:t> R S, </a:t>
            </a:r>
            <a:r>
              <a:rPr lang="en-US" sz="1800" dirty="0" err="1">
                <a:effectLst/>
                <a:latin typeface="Times New Roman" panose="02020603050405020304" pitchFamily="18" charset="0"/>
                <a:ea typeface="Times New Roman" panose="02020603050405020304" pitchFamily="18" charset="0"/>
              </a:rPr>
              <a:t>Athul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Subran</a:t>
            </a:r>
            <a:r>
              <a:rPr lang="en-US" sz="1800" dirty="0">
                <a:effectLst/>
                <a:latin typeface="Times New Roman" panose="02020603050405020304" pitchFamily="18" charset="0"/>
                <a:ea typeface="Times New Roman" panose="02020603050405020304" pitchFamily="18" charset="0"/>
              </a:rPr>
              <a:t>, Basil Paul, Implementation of Digital Dice Game‖, Professor, Dept. of EEE, Mar Athanasius College of Engineering, Kothamangalam1 UG Student, Dept. Of EEE, Mar Athanasius College of Engineering, Kothamangalam, India2, 3, 4, 5, Vol. 3, Issue 2, February 2014. </a:t>
            </a:r>
            <a:endParaRPr lang="en-IN" sz="1800" dirty="0">
              <a:effectLst/>
              <a:latin typeface="Times New Roman" panose="02020603050405020304" pitchFamily="18" charset="0"/>
              <a:ea typeface="Times New Roman" panose="02020603050405020304" pitchFamily="18" charset="0"/>
            </a:endParaRPr>
          </a:p>
          <a:p>
            <a:pPr marL="685800"/>
            <a:r>
              <a:rPr lang="en-US" sz="1800" dirty="0">
                <a:effectLst/>
                <a:latin typeface="Times New Roman" panose="02020603050405020304" pitchFamily="18" charset="0"/>
                <a:ea typeface="Times New Roman" panose="02020603050405020304" pitchFamily="18" charset="0"/>
              </a:rPr>
              <a:t> [2] Harold </a:t>
            </a:r>
            <a:r>
              <a:rPr lang="en-US" sz="1800" dirty="0" err="1">
                <a:effectLst/>
                <a:latin typeface="Times New Roman" panose="02020603050405020304" pitchFamily="18" charset="0"/>
                <a:ea typeface="Times New Roman" panose="02020603050405020304" pitchFamily="18" charset="0"/>
              </a:rPr>
              <a:t>Thimbleby</a:t>
            </a:r>
            <a:r>
              <a:rPr lang="en-US" sz="1800" dirty="0">
                <a:effectLst/>
                <a:latin typeface="Times New Roman" panose="02020603050405020304" pitchFamily="18" charset="0"/>
                <a:ea typeface="Times New Roman" panose="02020603050405020304" pitchFamily="18" charset="0"/>
              </a:rPr>
              <a:t> FIT Lab  Interaction Laboratory, Swansea University, Don’t use seven segment displays‖ Swansea, Wales. p- 1-6 </a:t>
            </a:r>
            <a:endParaRPr lang="en-IN" sz="1800" dirty="0">
              <a:effectLst/>
              <a:latin typeface="Times New Roman" panose="02020603050405020304" pitchFamily="18" charset="0"/>
              <a:ea typeface="Times New Roman" panose="02020603050405020304" pitchFamily="18" charset="0"/>
            </a:endParaRPr>
          </a:p>
          <a:p>
            <a:pPr marL="685800"/>
            <a:r>
              <a:rPr lang="en-US" sz="1800" dirty="0">
                <a:effectLst/>
                <a:latin typeface="Times New Roman" panose="02020603050405020304" pitchFamily="18" charset="0"/>
                <a:ea typeface="Times New Roman" panose="02020603050405020304" pitchFamily="18" charset="0"/>
              </a:rPr>
              <a:t>[3] Pang, GKH; Chan, CH; Kwan, TTO, Tricolor </a:t>
            </a:r>
            <a:r>
              <a:rPr lang="en-US" sz="1800" dirty="0" err="1">
                <a:effectLst/>
                <a:latin typeface="Times New Roman" panose="02020603050405020304" pitchFamily="18" charset="0"/>
                <a:ea typeface="Times New Roman" panose="02020603050405020304" pitchFamily="18" charset="0"/>
              </a:rPr>
              <a:t>lightemitting</a:t>
            </a:r>
            <a:r>
              <a:rPr lang="en-US" sz="1800" dirty="0">
                <a:effectLst/>
                <a:latin typeface="Times New Roman" panose="02020603050405020304" pitchFamily="18" charset="0"/>
                <a:ea typeface="Times New Roman" panose="02020603050405020304" pitchFamily="18" charset="0"/>
              </a:rPr>
              <a:t> diode dot matrix display system with audio output‖, IEEE TRANSACTIONS ON INDUSTRY APPLICATIONS, VOL. 37, NO. 2, MARCH/APRIL 2001 , p.534-540.</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251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533400"/>
            <a:ext cx="8458200" cy="609600"/>
          </a:xfrm>
        </p:spPr>
        <p:txBody>
          <a:bodyPr>
            <a:noAutofit/>
          </a:bodyPr>
          <a:lstStyle/>
          <a:p>
            <a:pPr algn="ctr"/>
            <a:br>
              <a:rPr lang="en-US" sz="3200" dirty="0">
                <a:effectLst/>
                <a:latin typeface="Times New Roman" pitchFamily="18" charset="0"/>
                <a:cs typeface="Times New Roman" pitchFamily="18" charset="0"/>
              </a:rPr>
            </a:br>
            <a:br>
              <a:rPr lang="en-US" sz="3200" dirty="0">
                <a:effectLst/>
                <a:latin typeface="Times New Roman" pitchFamily="18" charset="0"/>
                <a:cs typeface="Times New Roman" pitchFamily="18" charset="0"/>
              </a:rPr>
            </a:br>
            <a:br>
              <a:rPr lang="en-US" sz="3200" dirty="0">
                <a:effectLst/>
                <a:latin typeface="Times New Roman" pitchFamily="18" charset="0"/>
                <a:cs typeface="Times New Roman" pitchFamily="18" charset="0"/>
              </a:rPr>
            </a:br>
            <a:br>
              <a:rPr lang="en-US" sz="3200" dirty="0">
                <a:effectLst/>
                <a:latin typeface="Times New Roman" pitchFamily="18" charset="0"/>
                <a:cs typeface="Times New Roman" pitchFamily="18" charset="0"/>
              </a:rPr>
            </a:br>
            <a:r>
              <a:rPr lang="en-US" sz="3200" dirty="0">
                <a:effectLst/>
                <a:latin typeface="Times New Roman" pitchFamily="18" charset="0"/>
                <a:cs typeface="Times New Roman" pitchFamily="18" charset="0"/>
              </a:rPr>
              <a:t>   </a:t>
            </a:r>
            <a:r>
              <a:rPr lang="en-US" sz="4000" b="1" dirty="0">
                <a:effectLst/>
                <a:latin typeface="Times New Roman" pitchFamily="18" charset="0"/>
                <a:cs typeface="Times New Roman" pitchFamily="18" charset="0"/>
              </a:rPr>
              <a:t>Introduction </a:t>
            </a:r>
          </a:p>
        </p:txBody>
      </p:sp>
      <p:sp>
        <p:nvSpPr>
          <p:cNvPr id="3" name="Subtitle 2"/>
          <p:cNvSpPr>
            <a:spLocks noGrp="1"/>
          </p:cNvSpPr>
          <p:nvPr>
            <p:ph type="subTitle" idx="1"/>
          </p:nvPr>
        </p:nvSpPr>
        <p:spPr>
          <a:xfrm>
            <a:off x="1219200" y="609600"/>
            <a:ext cx="7848600" cy="5410200"/>
          </a:xfrm>
        </p:spPr>
        <p:txBody>
          <a:bodyPr>
            <a:normAutofit lnSpcReduction="10000"/>
          </a:bodyPr>
          <a:lstStyle/>
          <a:p>
            <a:pPr algn="ct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 </a:t>
            </a:r>
          </a:p>
          <a:p>
            <a:pPr marL="370332" indent="-342900">
              <a:buFont typeface="Arial" panose="020B0604020202020204" pitchFamily="34" charset="0"/>
              <a:buChar char="•"/>
            </a:pPr>
            <a:r>
              <a:rPr lang="en-US" sz="2400" dirty="0">
                <a:latin typeface="Times New Roman" pitchFamily="18" charset="0"/>
                <a:cs typeface="Times New Roman" pitchFamily="18" charset="0"/>
              </a:rPr>
              <a:t> Display advertising plays a very importing role in marketing and there are several advertisement methods like newspapers, posters, glow signboards, etc.</a:t>
            </a:r>
          </a:p>
          <a:p>
            <a:pPr marL="370332" indent="-342900">
              <a:buFont typeface="Arial" panose="020B0604020202020204" pitchFamily="34" charset="0"/>
              <a:buChar char="•"/>
            </a:pPr>
            <a:r>
              <a:rPr lang="en-US" sz="2400" dirty="0">
                <a:latin typeface="Times New Roman" pitchFamily="18" charset="0"/>
                <a:cs typeface="Times New Roman" pitchFamily="18" charset="0"/>
              </a:rPr>
              <a:t> Digital LED display boards are getting popular nowadays because of their reliability and advantages. </a:t>
            </a:r>
          </a:p>
          <a:p>
            <a:pPr marL="370332" indent="-342900">
              <a:buFont typeface="Arial" panose="020B0604020202020204" pitchFamily="34" charset="0"/>
              <a:buChar char="•"/>
            </a:pPr>
            <a:r>
              <a:rPr lang="en-US" sz="2400" dirty="0">
                <a:latin typeface="Times New Roman" pitchFamily="18" charset="0"/>
                <a:cs typeface="Times New Roman" pitchFamily="18" charset="0"/>
              </a:rPr>
              <a:t> Although they are a little bit expensive still they are durable and customizable, like the advertising text can be changed easily whenever needed and they can also be used as Digital Notice Board at any public place. </a:t>
            </a:r>
          </a:p>
          <a:p>
            <a:pPr marL="370332" indent="-342900">
              <a:buFont typeface="Arial" panose="020B0604020202020204" pitchFamily="34" charset="0"/>
              <a:buChar char="•"/>
            </a:pPr>
            <a:r>
              <a:rPr lang="en-US" sz="2400" dirty="0">
                <a:latin typeface="Times New Roman" pitchFamily="18" charset="0"/>
                <a:cs typeface="Times New Roman" pitchFamily="18" charset="0"/>
              </a:rPr>
              <a:t> In our project we used LED strip of 300 led to control the text displayed over it and Scrolling LED neopixel matrix display is implemented by using microcontroller.</a:t>
            </a:r>
          </a:p>
        </p:txBody>
      </p:sp>
    </p:spTree>
    <p:extLst>
      <p:ext uri="{BB962C8B-B14F-4D97-AF65-F5344CB8AC3E}">
        <p14:creationId xmlns:p14="http://schemas.microsoft.com/office/powerpoint/2010/main" val="109727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16D-C12F-51B0-C931-2DE8F3E7E0D3}"/>
              </a:ext>
            </a:extLst>
          </p:cNvPr>
          <p:cNvSpPr>
            <a:spLocks noGrp="1"/>
          </p:cNvSpPr>
          <p:nvPr>
            <p:ph type="title"/>
          </p:nvPr>
        </p:nvSpPr>
        <p:spPr>
          <a:xfrm>
            <a:off x="1436366" y="152400"/>
            <a:ext cx="7498080" cy="1143000"/>
          </a:xfrm>
        </p:spPr>
        <p:txBody>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EDA11540-546C-B051-AFF9-A36FDB2CE973}"/>
              </a:ext>
            </a:extLst>
          </p:cNvPr>
          <p:cNvGraphicFramePr>
            <a:graphicFrameLocks noGrp="1"/>
          </p:cNvGraphicFramePr>
          <p:nvPr>
            <p:ph idx="1"/>
            <p:extLst>
              <p:ext uri="{D42A27DB-BD31-4B8C-83A1-F6EECF244321}">
                <p14:modId xmlns:p14="http://schemas.microsoft.com/office/powerpoint/2010/main" val="1167005253"/>
              </p:ext>
            </p:extLst>
          </p:nvPr>
        </p:nvGraphicFramePr>
        <p:xfrm>
          <a:off x="1435100" y="1447800"/>
          <a:ext cx="7499346" cy="5135561"/>
        </p:xfrm>
        <a:graphic>
          <a:graphicData uri="http://schemas.openxmlformats.org/drawingml/2006/table">
            <a:tbl>
              <a:tblPr firstRow="1" bandRow="1">
                <a:tableStyleId>{5C22544A-7EE6-4342-B048-85BDC9FD1C3A}</a:tableStyleId>
              </a:tblPr>
              <a:tblGrid>
                <a:gridCol w="1003300">
                  <a:extLst>
                    <a:ext uri="{9D8B030D-6E8A-4147-A177-3AD203B41FA5}">
                      <a16:colId xmlns:a16="http://schemas.microsoft.com/office/drawing/2014/main" val="2521547520"/>
                    </a:ext>
                  </a:extLst>
                </a:gridCol>
                <a:gridCol w="1143000">
                  <a:extLst>
                    <a:ext uri="{9D8B030D-6E8A-4147-A177-3AD203B41FA5}">
                      <a16:colId xmlns:a16="http://schemas.microsoft.com/office/drawing/2014/main" val="853850235"/>
                    </a:ext>
                  </a:extLst>
                </a:gridCol>
                <a:gridCol w="1295400">
                  <a:extLst>
                    <a:ext uri="{9D8B030D-6E8A-4147-A177-3AD203B41FA5}">
                      <a16:colId xmlns:a16="http://schemas.microsoft.com/office/drawing/2014/main" val="4096666594"/>
                    </a:ext>
                  </a:extLst>
                </a:gridCol>
                <a:gridCol w="1295400">
                  <a:extLst>
                    <a:ext uri="{9D8B030D-6E8A-4147-A177-3AD203B41FA5}">
                      <a16:colId xmlns:a16="http://schemas.microsoft.com/office/drawing/2014/main" val="3448824613"/>
                    </a:ext>
                  </a:extLst>
                </a:gridCol>
                <a:gridCol w="1295400">
                  <a:extLst>
                    <a:ext uri="{9D8B030D-6E8A-4147-A177-3AD203B41FA5}">
                      <a16:colId xmlns:a16="http://schemas.microsoft.com/office/drawing/2014/main" val="2074055865"/>
                    </a:ext>
                  </a:extLst>
                </a:gridCol>
                <a:gridCol w="1466846">
                  <a:extLst>
                    <a:ext uri="{9D8B030D-6E8A-4147-A177-3AD203B41FA5}">
                      <a16:colId xmlns:a16="http://schemas.microsoft.com/office/drawing/2014/main" val="1088435648"/>
                    </a:ext>
                  </a:extLst>
                </a:gridCol>
              </a:tblGrid>
              <a:tr h="704881">
                <a:tc>
                  <a:txBody>
                    <a:bodyPr/>
                    <a:lstStyle/>
                    <a:p>
                      <a:r>
                        <a:rPr lang="en-US" dirty="0"/>
                        <a:t>Sr.No</a:t>
                      </a:r>
                    </a:p>
                  </a:txBody>
                  <a:tcPr/>
                </a:tc>
                <a:tc>
                  <a:txBody>
                    <a:bodyPr/>
                    <a:lstStyle/>
                    <a:p>
                      <a:r>
                        <a:rPr lang="en-US" dirty="0"/>
                        <a:t>Published Year </a:t>
                      </a:r>
                    </a:p>
                  </a:txBody>
                  <a:tcPr/>
                </a:tc>
                <a:tc>
                  <a:txBody>
                    <a:bodyPr/>
                    <a:lstStyle/>
                    <a:p>
                      <a:r>
                        <a:rPr lang="en-US" dirty="0"/>
                        <a:t>Author </a:t>
                      </a:r>
                    </a:p>
                  </a:txBody>
                  <a:tcPr/>
                </a:tc>
                <a:tc>
                  <a:txBody>
                    <a:bodyPr/>
                    <a:lstStyle/>
                    <a:p>
                      <a:r>
                        <a:rPr lang="en-US" dirty="0"/>
                        <a:t>Title </a:t>
                      </a:r>
                    </a:p>
                  </a:txBody>
                  <a:tcPr/>
                </a:tc>
                <a:tc>
                  <a:txBody>
                    <a:bodyPr/>
                    <a:lstStyle/>
                    <a:p>
                      <a:r>
                        <a:rPr lang="en-US" dirty="0"/>
                        <a:t>Method</a:t>
                      </a:r>
                    </a:p>
                  </a:txBody>
                  <a:tcPr/>
                </a:tc>
                <a:tc>
                  <a:txBody>
                    <a:bodyPr/>
                    <a:lstStyle/>
                    <a:p>
                      <a:r>
                        <a:rPr lang="en-US" dirty="0"/>
                        <a:t>Limitation</a:t>
                      </a:r>
                    </a:p>
                  </a:txBody>
                  <a:tcPr/>
                </a:tc>
                <a:extLst>
                  <a:ext uri="{0D108BD9-81ED-4DB2-BD59-A6C34878D82A}">
                    <a16:rowId xmlns:a16="http://schemas.microsoft.com/office/drawing/2014/main" val="1775845597"/>
                  </a:ext>
                </a:extLst>
              </a:tr>
              <a:tr h="2215340">
                <a:tc>
                  <a:txBody>
                    <a:bodyPr/>
                    <a:lstStyle/>
                    <a:p>
                      <a:r>
                        <a:rPr lang="en-US" dirty="0"/>
                        <a:t>1</a:t>
                      </a:r>
                    </a:p>
                  </a:txBody>
                  <a:tcPr/>
                </a:tc>
                <a:tc>
                  <a:txBody>
                    <a:bodyPr/>
                    <a:lstStyle/>
                    <a:p>
                      <a:r>
                        <a:rPr lang="en-US" dirty="0">
                          <a:latin typeface="Times New Roman" panose="02020603050405020304" pitchFamily="18" charset="0"/>
                          <a:cs typeface="Times New Roman" panose="02020603050405020304" pitchFamily="18" charset="0"/>
                        </a:rPr>
                        <a:t>2007</a:t>
                      </a:r>
                    </a:p>
                  </a:txBody>
                  <a:tcPr/>
                </a:tc>
                <a:tc>
                  <a:txBody>
                    <a:bodyPr/>
                    <a:lstStyle/>
                    <a:p>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Prof. Simha    Shreya  Chethan  Kumar, Parinitha  C,  Shashidhar</a:t>
                      </a:r>
                      <a:endParaRPr lang="en-US" dirty="0">
                        <a:latin typeface="Times New Roman" panose="02020603050405020304" pitchFamily="18" charset="0"/>
                        <a:cs typeface="Times New Roman" panose="02020603050405020304" pitchFamily="18" charset="0"/>
                      </a:endParaRPr>
                    </a:p>
                  </a:txBody>
                  <a:tcPr/>
                </a:tc>
                <a:tc>
                  <a:txBody>
                    <a:bodyPr/>
                    <a:lstStyle/>
                    <a:p>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Accept SMS and display on the notice board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Input Text message gets displayed on LED</a:t>
                      </a:r>
                    </a:p>
                  </a:txBody>
                  <a:tcPr/>
                </a:tc>
                <a:tc>
                  <a:txBody>
                    <a:bodyPr/>
                    <a:lstStyle/>
                    <a:p>
                      <a:r>
                        <a:rPr lang="en-US" dirty="0">
                          <a:latin typeface="Times New Roman" panose="02020603050405020304" pitchFamily="18" charset="0"/>
                          <a:cs typeface="Times New Roman" panose="02020603050405020304" pitchFamily="18" charset="0"/>
                        </a:rPr>
                        <a:t>General Purpose LED Display. Fixed type display</a:t>
                      </a:r>
                    </a:p>
                  </a:txBody>
                  <a:tcPr/>
                </a:tc>
                <a:extLst>
                  <a:ext uri="{0D108BD9-81ED-4DB2-BD59-A6C34878D82A}">
                    <a16:rowId xmlns:a16="http://schemas.microsoft.com/office/drawing/2014/main" val="1315326415"/>
                  </a:ext>
                </a:extLst>
              </a:tr>
              <a:tr h="2215340">
                <a:tc>
                  <a:txBody>
                    <a:bodyPr/>
                    <a:lstStyle/>
                    <a:p>
                      <a:r>
                        <a:rPr lang="en-US" dirty="0"/>
                        <a:t>2</a:t>
                      </a:r>
                    </a:p>
                  </a:txBody>
                  <a:tcPr/>
                </a:tc>
                <a:tc>
                  <a:txBody>
                    <a:bodyPr/>
                    <a:lstStyle/>
                    <a:p>
                      <a:r>
                        <a:rPr lang="en-US" dirty="0">
                          <a:latin typeface="Times New Roman" panose="02020603050405020304" pitchFamily="18" charset="0"/>
                          <a:cs typeface="Times New Roman" panose="02020603050405020304" pitchFamily="18" charset="0"/>
                        </a:rPr>
                        <a:t>2001</a:t>
                      </a:r>
                    </a:p>
                  </a:txBody>
                  <a:tcPr/>
                </a:tc>
                <a:tc>
                  <a:txBody>
                    <a:bodyPr/>
                    <a:lstStyle/>
                    <a:p>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Neeraj  Khera,  Divya  Shukla,  Shambhavi  Awasthi</a:t>
                      </a:r>
                      <a:endParaRPr lang="en-US" dirty="0">
                        <a:latin typeface="Times New Roman" panose="02020603050405020304" pitchFamily="18" charset="0"/>
                        <a:cs typeface="Times New Roman" panose="02020603050405020304" pitchFamily="18" charset="0"/>
                      </a:endParaRPr>
                    </a:p>
                  </a:txBody>
                  <a:tcPr/>
                </a:tc>
                <a:tc>
                  <a:txBody>
                    <a:bodyPr/>
                    <a:lstStyle/>
                    <a:p>
                      <a:r>
                        <a:rPr kumimoji="0" lang="en-US" sz="1800" b="0" kern="1200" dirty="0">
                          <a:solidFill>
                            <a:schemeClr val="dk1"/>
                          </a:solidFill>
                          <a:effectLst/>
                          <a:latin typeface="Times New Roman" panose="02020603050405020304" pitchFamily="18" charset="0"/>
                          <a:ea typeface="+mn-ea"/>
                          <a:cs typeface="Times New Roman" panose="02020603050405020304" pitchFamily="18" charset="0"/>
                        </a:rPr>
                        <a:t>Simple and Low Cost Android Based Wireless</a:t>
                      </a:r>
                    </a:p>
                    <a:p>
                      <a:r>
                        <a:rPr kumimoji="0" lang="en-US" sz="1800" b="0" kern="1200" dirty="0">
                          <a:solidFill>
                            <a:schemeClr val="dk1"/>
                          </a:solidFill>
                          <a:effectLst/>
                          <a:latin typeface="Times New Roman" panose="02020603050405020304" pitchFamily="18" charset="0"/>
                          <a:ea typeface="+mn-ea"/>
                          <a:cs typeface="Times New Roman" panose="02020603050405020304" pitchFamily="18" charset="0"/>
                        </a:rPr>
                        <a:t>Notice Board</a:t>
                      </a:r>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Wireless Display Board using Android module</a:t>
                      </a:r>
                    </a:p>
                  </a:txBody>
                  <a:tcPr/>
                </a:tc>
                <a:tc>
                  <a:txBody>
                    <a:bodyPr/>
                    <a:lstStyle/>
                    <a:p>
                      <a:r>
                        <a:rPr lang="en-US" dirty="0">
                          <a:latin typeface="Times New Roman" panose="02020603050405020304" pitchFamily="18" charset="0"/>
                          <a:cs typeface="Times New Roman" panose="02020603050405020304" pitchFamily="18" charset="0"/>
                        </a:rPr>
                        <a:t>Use of android module makes the project costly</a:t>
                      </a:r>
                    </a:p>
                    <a:p>
                      <a:r>
                        <a:rPr lang="en-US" dirty="0">
                          <a:latin typeface="Times New Roman" panose="02020603050405020304" pitchFamily="18" charset="0"/>
                          <a:cs typeface="Times New Roman" panose="02020603050405020304" pitchFamily="18" charset="0"/>
                        </a:rPr>
                        <a:t>And bulky</a:t>
                      </a:r>
                    </a:p>
                  </a:txBody>
                  <a:tcPr/>
                </a:tc>
                <a:extLst>
                  <a:ext uri="{0D108BD9-81ED-4DB2-BD59-A6C34878D82A}">
                    <a16:rowId xmlns:a16="http://schemas.microsoft.com/office/drawing/2014/main" val="4088943030"/>
                  </a:ext>
                </a:extLst>
              </a:tr>
            </a:tbl>
          </a:graphicData>
        </a:graphic>
      </p:graphicFrame>
    </p:spTree>
    <p:extLst>
      <p:ext uri="{BB962C8B-B14F-4D97-AF65-F5344CB8AC3E}">
        <p14:creationId xmlns:p14="http://schemas.microsoft.com/office/powerpoint/2010/main" val="27690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5546-9833-739F-65B8-0A0DAEE5FCF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System Specification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93EC90-BE3D-20A5-4240-045608A0E588}"/>
              </a:ext>
            </a:extLst>
          </p:cNvPr>
          <p:cNvSpPr>
            <a:spLocks noGrp="1"/>
          </p:cNvSpPr>
          <p:nvPr>
            <p:ph idx="1"/>
          </p:nvPr>
        </p:nvSpPr>
        <p:spPr/>
        <p:txBody>
          <a:bodyPr/>
          <a:lstStyle/>
          <a:p>
            <a:pPr marL="742950" marR="0" lvl="1" indent="-28575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Neo WS28128B :- LED Matrix</a:t>
            </a:r>
          </a:p>
          <a:p>
            <a:pPr marL="742950" marR="0" lvl="1" indent="-28575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256 Brightness Display</a:t>
            </a:r>
          </a:p>
          <a:p>
            <a:pPr marL="742950" marR="0" lvl="1" indent="-28575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16777216 Color full display</a:t>
            </a:r>
          </a:p>
          <a:p>
            <a:pPr marL="742950" marR="0" lvl="1" indent="-28575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Scan frequency :-400Hz/s</a:t>
            </a:r>
          </a:p>
          <a:p>
            <a:pPr marL="742950" marR="0" lvl="1" indent="-28575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Power supply:- 6.0 A , 12V</a:t>
            </a:r>
          </a:p>
          <a:p>
            <a:pPr marL="742950" marR="0" lvl="1" indent="-285750">
              <a:lnSpc>
                <a:spcPct val="150000"/>
              </a:lnSpc>
              <a:spcBef>
                <a:spcPts val="0"/>
              </a:spcBef>
              <a:spcAft>
                <a:spcPts val="0"/>
              </a:spcAft>
              <a:buFont typeface="Symbol" panose="05050102010706020507" pitchFamily="18" charset="2"/>
              <a:buChar char=""/>
            </a:pPr>
            <a:r>
              <a:rPr lang="en-US" sz="2000" dirty="0">
                <a:solidFill>
                  <a:srgbClr val="212529"/>
                </a:solidFill>
                <a:effectLst/>
                <a:latin typeface="Times New Roman" panose="02020603050405020304" pitchFamily="18" charset="0"/>
                <a:ea typeface="Times New Roman" panose="02020603050405020304" pitchFamily="18" charset="0"/>
              </a:rPr>
              <a:t>ATMEGA 328:- Prosser</a:t>
            </a:r>
            <a:r>
              <a:rPr lang="en-US" sz="2000" dirty="0">
                <a:effectLst/>
                <a:latin typeface="Times New Roman" panose="02020603050405020304" pitchFamily="18" charset="0"/>
                <a:ea typeface="Times New Roman" panose="02020603050405020304" pitchFamily="18" charset="0"/>
              </a:rPr>
              <a:t>	</a:t>
            </a:r>
          </a:p>
          <a:p>
            <a:pPr marL="742950" marR="0" lvl="1" indent="-28575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DS1307:- Real Time Clock IC</a:t>
            </a:r>
          </a:p>
          <a:p>
            <a:pPr marL="742950" marR="0" lvl="1" indent="-285750">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USB to TTL Converter</a:t>
            </a:r>
          </a:p>
          <a:p>
            <a:pPr marL="742950" marR="0" lvl="1" indent="-285750">
              <a:lnSpc>
                <a:spcPct val="150000"/>
              </a:lnSpc>
              <a:spcBef>
                <a:spcPts val="0"/>
              </a:spcBef>
              <a:spcAft>
                <a:spcPts val="0"/>
              </a:spcAft>
              <a:buFont typeface="Symbol" panose="05050102010706020507" pitchFamily="18" charset="2"/>
              <a:buChar char=""/>
            </a:pPr>
            <a:r>
              <a:rPr lang="en-US" sz="2000" dirty="0">
                <a:solidFill>
                  <a:srgbClr val="202124"/>
                </a:solidFill>
                <a:effectLst/>
                <a:latin typeface="Times New Roman" panose="02020603050405020304" pitchFamily="18" charset="0"/>
                <a:ea typeface="Times New Roman" panose="02020603050405020304" pitchFamily="18" charset="0"/>
              </a:rPr>
              <a:t>PCB Board</a:t>
            </a:r>
            <a:endParaRPr lang="en-US"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8100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899" y="381000"/>
            <a:ext cx="8458200" cy="609600"/>
          </a:xfrm>
        </p:spPr>
        <p:txBody>
          <a:bodyPr>
            <a:noAutofit/>
          </a:bodyPr>
          <a:lstStyle/>
          <a:p>
            <a:pPr algn="ctr"/>
            <a:r>
              <a:rPr lang="en-US" sz="3200" dirty="0">
                <a:effectLst/>
                <a:latin typeface="Times New Roman" pitchFamily="18" charset="0"/>
                <a:cs typeface="Times New Roman" pitchFamily="18" charset="0"/>
              </a:rPr>
              <a:t>   </a:t>
            </a:r>
            <a:r>
              <a:rPr lang="en-US" sz="4000" b="1" dirty="0">
                <a:effectLst/>
                <a:latin typeface="Times New Roman" pitchFamily="18" charset="0"/>
                <a:cs typeface="Times New Roman" pitchFamily="18" charset="0"/>
              </a:rPr>
              <a:t>Block Diagram</a:t>
            </a:r>
          </a:p>
        </p:txBody>
      </p:sp>
      <p:pic>
        <p:nvPicPr>
          <p:cNvPr id="44" name="Picture 43">
            <a:extLst>
              <a:ext uri="{FF2B5EF4-FFF2-40B4-BE49-F238E27FC236}">
                <a16:creationId xmlns:a16="http://schemas.microsoft.com/office/drawing/2014/main" id="{F379FD3D-870D-382F-E17E-8FF67872873A}"/>
              </a:ext>
            </a:extLst>
          </p:cNvPr>
          <p:cNvPicPr>
            <a:picLocks noChangeAspect="1"/>
          </p:cNvPicPr>
          <p:nvPr/>
        </p:nvPicPr>
        <p:blipFill>
          <a:blip r:embed="rId3"/>
          <a:stretch>
            <a:fillRect/>
          </a:stretch>
        </p:blipFill>
        <p:spPr>
          <a:xfrm>
            <a:off x="1171100" y="1099812"/>
            <a:ext cx="6801799" cy="4658375"/>
          </a:xfrm>
          <a:prstGeom prst="rect">
            <a:avLst/>
          </a:prstGeom>
        </p:spPr>
      </p:pic>
    </p:spTree>
    <p:extLst>
      <p:ext uri="{BB962C8B-B14F-4D97-AF65-F5344CB8AC3E}">
        <p14:creationId xmlns:p14="http://schemas.microsoft.com/office/powerpoint/2010/main" val="193162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9DD7-14FA-2297-BB7E-8EBB52CB4B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Circuit Diagram</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D7F02C7-99E5-C3C8-DDF2-CD24D6B2FFB5}"/>
              </a:ext>
            </a:extLst>
          </p:cNvPr>
          <p:cNvPicPr>
            <a:picLocks noGrp="1" noChangeAspect="1"/>
          </p:cNvPicPr>
          <p:nvPr>
            <p:ph idx="1"/>
          </p:nvPr>
        </p:nvPicPr>
        <p:blipFill>
          <a:blip r:embed="rId2"/>
          <a:stretch>
            <a:fillRect/>
          </a:stretch>
        </p:blipFill>
        <p:spPr>
          <a:xfrm>
            <a:off x="1435100" y="2234571"/>
            <a:ext cx="7499350" cy="3227058"/>
          </a:xfrm>
          <a:prstGeom prst="rect">
            <a:avLst/>
          </a:prstGeom>
          <a:noFill/>
          <a:ln>
            <a:noFill/>
          </a:ln>
        </p:spPr>
      </p:pic>
    </p:spTree>
    <p:extLst>
      <p:ext uri="{BB962C8B-B14F-4D97-AF65-F5344CB8AC3E}">
        <p14:creationId xmlns:p14="http://schemas.microsoft.com/office/powerpoint/2010/main" val="331748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8458200" cy="609600"/>
          </a:xfrm>
        </p:spPr>
        <p:txBody>
          <a:bodyPr>
            <a:noAutofit/>
          </a:bodyPr>
          <a:lstStyle/>
          <a:p>
            <a:pPr algn="ctr"/>
            <a:r>
              <a:rPr lang="en-US" sz="3200" dirty="0">
                <a:effectLst/>
                <a:latin typeface="Times New Roman" pitchFamily="18" charset="0"/>
                <a:cs typeface="Times New Roman" pitchFamily="18" charset="0"/>
              </a:rPr>
              <a:t>   </a:t>
            </a:r>
            <a:r>
              <a:rPr lang="en-US" sz="4000" b="1" dirty="0">
                <a:effectLst/>
                <a:latin typeface="Times New Roman" pitchFamily="18" charset="0"/>
                <a:cs typeface="Times New Roman" pitchFamily="18" charset="0"/>
              </a:rPr>
              <a:t>Working of project</a:t>
            </a:r>
          </a:p>
        </p:txBody>
      </p:sp>
      <p:sp>
        <p:nvSpPr>
          <p:cNvPr id="3" name="Subtitle 2"/>
          <p:cNvSpPr>
            <a:spLocks noGrp="1"/>
          </p:cNvSpPr>
          <p:nvPr>
            <p:ph type="subTitle" idx="1"/>
          </p:nvPr>
        </p:nvSpPr>
        <p:spPr>
          <a:xfrm>
            <a:off x="1143000" y="762000"/>
            <a:ext cx="7848600" cy="6096000"/>
          </a:xfrm>
        </p:spPr>
        <p:txBody>
          <a:bodyPr>
            <a:normAutofit/>
          </a:bodyPr>
          <a:lstStyle/>
          <a:p>
            <a:pPr algn="ct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 After turn ON the power supply fix message get scrolling on the Led matrix display.</a:t>
            </a: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Take the text message from PC into input buffer of microcontroller through USB to TTL converter.  </a:t>
            </a: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Microcontroller Convert this text message into Led matrix display format .</a:t>
            </a: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After conversion of text message into matrix format, Display it on  LED matrix.</a:t>
            </a: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Fix image can be display or animated which is stored into microcontroller memory.</a:t>
            </a: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1659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52400"/>
            <a:ext cx="7848600" cy="6096000"/>
          </a:xfrm>
        </p:spPr>
        <p:txBody>
          <a:bodyPr>
            <a:normAutofit/>
          </a:bodyPr>
          <a:lstStyle/>
          <a:p>
            <a:pPr algn="ct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We can program each led separately with the help of fast led library we can create different animations and characters.</a:t>
            </a: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After uploading code to Atmega Microcontroller  should use a 6.0-ampere power supply. Because at maximum brightness a neopixel led draws around 20 mA current. We have total 300 LEDs so 300*20=6.0 A.</a:t>
            </a: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1388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143000" y="152400"/>
            <a:ext cx="7848600" cy="6096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ct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r>
              <a:rPr lang="en-US" sz="2400" dirty="0">
                <a:latin typeface="Times New Roman" pitchFamily="18" charset="0"/>
                <a:cs typeface="Times New Roman" pitchFamily="18" charset="0"/>
              </a:rPr>
              <a:t>Each pixel of the three primary color can achieve 256 brightness display, completed 16777216 color full color display, and scan frequency not less than 400Hz/s</a:t>
            </a: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pPr marL="370332" indent="-342900" algn="just">
              <a:buFont typeface="Wingdings" panose="05000000000000000000" pitchFamily="2" charset="2"/>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057400"/>
            <a:ext cx="3810000" cy="3810000"/>
          </a:xfrm>
          <a:prstGeom prst="rect">
            <a:avLst/>
          </a:prstGeom>
        </p:spPr>
      </p:pic>
    </p:spTree>
    <p:extLst>
      <p:ext uri="{BB962C8B-B14F-4D97-AF65-F5344CB8AC3E}">
        <p14:creationId xmlns:p14="http://schemas.microsoft.com/office/powerpoint/2010/main" val="131708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886</Words>
  <Application>Microsoft Office PowerPoint</Application>
  <PresentationFormat>On-screen Show (4:3)</PresentationFormat>
  <Paragraphs>101</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Gill Sans MT</vt:lpstr>
      <vt:lpstr>Symbol</vt:lpstr>
      <vt:lpstr>Times New Roman</vt:lpstr>
      <vt:lpstr>Verdana</vt:lpstr>
      <vt:lpstr>Wingdings</vt:lpstr>
      <vt:lpstr>Wingdings 2</vt:lpstr>
      <vt:lpstr>Solstice</vt:lpstr>
      <vt:lpstr>                   PES’s Modern College of Engineering, Shivajinagar, Pune-5.                             Department of Electronics and Telecommunication A.Y. – 2021-22</vt:lpstr>
      <vt:lpstr>       Introduction </vt:lpstr>
      <vt:lpstr>Literature Survey</vt:lpstr>
      <vt:lpstr>System Specification</vt:lpstr>
      <vt:lpstr>   Block Diagram</vt:lpstr>
      <vt:lpstr>Circuit Diagram</vt:lpstr>
      <vt:lpstr>   Working of project</vt:lpstr>
      <vt:lpstr>PowerPoint Presentation</vt:lpstr>
      <vt:lpstr>PowerPoint Presentation</vt:lpstr>
      <vt:lpstr>        Applications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PES’s Modern College of Engineering, Shivajinagar, pune-5.</dc:title>
  <dc:creator>Aparna.Laturkar</dc:creator>
  <cp:lastModifiedBy>Madhuri Mahale</cp:lastModifiedBy>
  <cp:revision>67</cp:revision>
  <dcterms:created xsi:type="dcterms:W3CDTF">2006-08-16T00:00:00Z</dcterms:created>
  <dcterms:modified xsi:type="dcterms:W3CDTF">2022-05-28T06:00:55Z</dcterms:modified>
</cp:coreProperties>
</file>