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79" r:id="rId15"/>
    <p:sldId id="274" r:id="rId16"/>
    <p:sldId id="275" r:id="rId17"/>
    <p:sldId id="276" r:id="rId18"/>
    <p:sldId id="277" r:id="rId19"/>
    <p:sldId id="278"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216"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3/30/2025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02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3/30/2025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0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3/30/2025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89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3/30/2025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87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3/30/2025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000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3/30/2025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2977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3/30/2025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23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3/30/2025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565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3/30/2025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51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3/30/2025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662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3/30/2025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042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3/30/2025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7602573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C671CC-F748-DAB6-664A-83BFF485EF53}"/>
              </a:ext>
            </a:extLst>
          </p:cNvPr>
          <p:cNvSpPr>
            <a:spLocks noGrp="1"/>
          </p:cNvSpPr>
          <p:nvPr>
            <p:ph type="ctrTitle"/>
          </p:nvPr>
        </p:nvSpPr>
        <p:spPr>
          <a:xfrm>
            <a:off x="860742" y="1124988"/>
            <a:ext cx="4425962" cy="2387600"/>
          </a:xfrm>
        </p:spPr>
        <p:txBody>
          <a:bodyPr>
            <a:normAutofit/>
          </a:bodyPr>
          <a:lstStyle/>
          <a:p>
            <a:pPr algn="l"/>
            <a:r>
              <a:rPr lang="en-US" dirty="0" err="1"/>
              <a:t>Vistora</a:t>
            </a:r>
            <a:r>
              <a:rPr lang="en-US" dirty="0"/>
              <a:t> Assignment</a:t>
            </a:r>
            <a:endParaRPr lang="en-IN"/>
          </a:p>
        </p:txBody>
      </p:sp>
      <p:sp>
        <p:nvSpPr>
          <p:cNvPr id="3" name="Subtitle 2">
            <a:extLst>
              <a:ext uri="{FF2B5EF4-FFF2-40B4-BE49-F238E27FC236}">
                <a16:creationId xmlns:a16="http://schemas.microsoft.com/office/drawing/2014/main" id="{F9F74150-922E-113D-9318-E3427F1F7178}"/>
              </a:ext>
            </a:extLst>
          </p:cNvPr>
          <p:cNvSpPr>
            <a:spLocks noGrp="1"/>
          </p:cNvSpPr>
          <p:nvPr>
            <p:ph type="subTitle" idx="1"/>
          </p:nvPr>
        </p:nvSpPr>
        <p:spPr>
          <a:xfrm>
            <a:off x="860742" y="3633691"/>
            <a:ext cx="4425962" cy="1655762"/>
          </a:xfrm>
        </p:spPr>
        <p:txBody>
          <a:bodyPr>
            <a:normAutofit/>
          </a:bodyPr>
          <a:lstStyle/>
          <a:p>
            <a:pPr algn="l"/>
            <a:r>
              <a:rPr lang="en-US" dirty="0"/>
              <a:t>By Omkar Shinde</a:t>
            </a:r>
            <a:endParaRPr lang="en-IN"/>
          </a:p>
        </p:txBody>
      </p:sp>
      <p:pic>
        <p:nvPicPr>
          <p:cNvPr id="4" name="Picture 3">
            <a:extLst>
              <a:ext uri="{FF2B5EF4-FFF2-40B4-BE49-F238E27FC236}">
                <a16:creationId xmlns:a16="http://schemas.microsoft.com/office/drawing/2014/main" id="{040F17BE-88B2-837E-AC00-1F11906E779A}"/>
              </a:ext>
            </a:extLst>
          </p:cNvPr>
          <p:cNvPicPr>
            <a:picLocks noChangeAspect="1"/>
          </p:cNvPicPr>
          <p:nvPr/>
        </p:nvPicPr>
        <p:blipFill>
          <a:blip r:embed="rId2"/>
          <a:srcRect l="22797" r="7517"/>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188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fferent numbers in 3D">
            <a:extLst>
              <a:ext uri="{FF2B5EF4-FFF2-40B4-BE49-F238E27FC236}">
                <a16:creationId xmlns:a16="http://schemas.microsoft.com/office/drawing/2014/main" id="{0BF51898-4A31-02C6-826C-25B887B9507B}"/>
              </a:ext>
            </a:extLst>
          </p:cNvPr>
          <p:cNvPicPr>
            <a:picLocks noChangeAspect="1"/>
          </p:cNvPicPr>
          <p:nvPr/>
        </p:nvPicPr>
        <p:blipFill>
          <a:blip r:embed="rId2"/>
          <a:srcRect l="32747" r="27427"/>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5"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85C610-3FE1-D201-3718-404C9ED3A1D1}"/>
              </a:ext>
            </a:extLst>
          </p:cNvPr>
          <p:cNvSpPr>
            <a:spLocks noGrp="1"/>
          </p:cNvSpPr>
          <p:nvPr>
            <p:ph type="ctrTitle"/>
          </p:nvPr>
        </p:nvSpPr>
        <p:spPr>
          <a:xfrm>
            <a:off x="5506970" y="407987"/>
            <a:ext cx="5721484"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3. Feature Store Concepts</a:t>
            </a:r>
          </a:p>
        </p:txBody>
      </p:sp>
      <p:sp>
        <p:nvSpPr>
          <p:cNvPr id="3" name="Subtitle 2">
            <a:extLst>
              <a:ext uri="{FF2B5EF4-FFF2-40B4-BE49-F238E27FC236}">
                <a16:creationId xmlns:a16="http://schemas.microsoft.com/office/drawing/2014/main" id="{CB0EBA9D-D37C-6347-2011-F7C5229D4580}"/>
              </a:ext>
            </a:extLst>
          </p:cNvPr>
          <p:cNvSpPr>
            <a:spLocks noGrp="1"/>
          </p:cNvSpPr>
          <p:nvPr>
            <p:ph type="subTitle" idx="1"/>
          </p:nvPr>
        </p:nvSpPr>
        <p:spPr>
          <a:xfrm>
            <a:off x="5506970" y="2062050"/>
            <a:ext cx="5721484" cy="4351338"/>
          </a:xfrm>
        </p:spPr>
        <p:txBody>
          <a:bodyPr vert="horz" lIns="91440" tIns="45720" rIns="91440" bIns="45720" rtlCol="0">
            <a:normAutofit/>
          </a:bodyPr>
          <a:lstStyle/>
          <a:p>
            <a:r>
              <a:rPr lang="en-US" sz="1700" b="1" dirty="0">
                <a:solidFill>
                  <a:srgbClr val="0070C0"/>
                </a:solidFill>
              </a:rPr>
              <a:t> What is a Feature Store?</a:t>
            </a:r>
          </a:p>
          <a:p>
            <a:pPr algn="just"/>
            <a:r>
              <a:rPr lang="en-US" sz="1700" dirty="0"/>
              <a:t>A </a:t>
            </a:r>
            <a:r>
              <a:rPr lang="en-US" sz="1700" b="1" dirty="0"/>
              <a:t>Feature Store</a:t>
            </a:r>
            <a:r>
              <a:rPr lang="en-US" sz="1700" dirty="0"/>
              <a:t> is a centralized repository for managing, storing, and serving machine learning (ML) features. It enables </a:t>
            </a:r>
            <a:r>
              <a:rPr lang="en-US" sz="1700" b="1" dirty="0"/>
              <a:t>feature sharing, versioning, and real-time access</a:t>
            </a:r>
            <a:r>
              <a:rPr lang="en-US" sz="1700" dirty="0"/>
              <a:t> for training and inference.</a:t>
            </a:r>
          </a:p>
          <a:p>
            <a:pPr algn="just"/>
            <a:endParaRPr lang="en-US" sz="1700" dirty="0"/>
          </a:p>
          <a:p>
            <a:r>
              <a:rPr lang="en-US" sz="1700" b="1" dirty="0">
                <a:solidFill>
                  <a:srgbClr val="0070C0"/>
                </a:solidFill>
              </a:rPr>
              <a:t>Why is a Feature Store Needed?</a:t>
            </a:r>
          </a:p>
          <a:p>
            <a:pPr algn="just"/>
            <a:r>
              <a:rPr lang="en-US" sz="1700" b="1" dirty="0"/>
              <a:t>1. Reusability</a:t>
            </a:r>
            <a:r>
              <a:rPr lang="en-US" sz="1700" dirty="0"/>
              <a:t> – Store preprocessed features to avoid redundant computations.</a:t>
            </a:r>
            <a:br>
              <a:rPr lang="en-US" sz="1700" dirty="0"/>
            </a:br>
            <a:r>
              <a:rPr lang="en-US" sz="1700" b="1" dirty="0"/>
              <a:t>2. Consistency</a:t>
            </a:r>
            <a:r>
              <a:rPr lang="en-US" sz="1700" dirty="0"/>
              <a:t> – Ensures the same features are used for training and inference.</a:t>
            </a:r>
            <a:br>
              <a:rPr lang="en-US" sz="1700" dirty="0"/>
            </a:br>
            <a:r>
              <a:rPr lang="en-US" sz="1700" b="1" dirty="0"/>
              <a:t>3. Scalability</a:t>
            </a:r>
            <a:r>
              <a:rPr lang="en-US" sz="1700" dirty="0"/>
              <a:t> – Efficiently handles large-scale datasets.</a:t>
            </a:r>
            <a:br>
              <a:rPr lang="en-US" sz="1700" dirty="0"/>
            </a:br>
            <a:r>
              <a:rPr lang="en-US" sz="1700" b="1" dirty="0"/>
              <a:t>4. Monitoring &amp; Governance</a:t>
            </a:r>
            <a:r>
              <a:rPr lang="en-US" sz="1700" dirty="0"/>
              <a:t> – Tracks feature versions, lineage, and access control.</a:t>
            </a:r>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349238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3AEFBD-8D60-E42F-0912-C3F4A0E4B171}"/>
            </a:ext>
          </a:extLst>
        </p:cNvPr>
        <p:cNvGrpSpPr/>
        <p:nvPr/>
      </p:nvGrpSpPr>
      <p:grpSpPr>
        <a:xfrm>
          <a:off x="0" y="0"/>
          <a:ext cx="0" cy="0"/>
          <a:chOff x="0" y="0"/>
          <a:chExt cx="0" cy="0"/>
        </a:xfrm>
      </p:grpSpPr>
      <p:sp>
        <p:nvSpPr>
          <p:cNvPr id="9" name="Freeform: Shape 8">
            <a:extLst>
              <a:ext uri="{FF2B5EF4-FFF2-40B4-BE49-F238E27FC236}">
                <a16:creationId xmlns:a16="http://schemas.microsoft.com/office/drawing/2014/main" id="{F9C0A8C5-3D2A-1EF2-B590-752BA338B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BB4ECAD-3CEF-E2AD-5DFB-6A712911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979732FE-33B8-2EF1-51A1-22C6EE9AA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fferent numbers in 3D">
            <a:extLst>
              <a:ext uri="{FF2B5EF4-FFF2-40B4-BE49-F238E27FC236}">
                <a16:creationId xmlns:a16="http://schemas.microsoft.com/office/drawing/2014/main" id="{584E3EF1-7251-2757-A522-25D39F17E275}"/>
              </a:ext>
            </a:extLst>
          </p:cNvPr>
          <p:cNvPicPr>
            <a:picLocks noChangeAspect="1"/>
          </p:cNvPicPr>
          <p:nvPr/>
        </p:nvPicPr>
        <p:blipFill>
          <a:blip r:embed="rId2"/>
          <a:srcRect l="32747" r="27427"/>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5" name="!!Arc">
            <a:extLst>
              <a:ext uri="{FF2B5EF4-FFF2-40B4-BE49-F238E27FC236}">
                <a16:creationId xmlns:a16="http://schemas.microsoft.com/office/drawing/2014/main" id="{7C6A1A6B-4770-2D9D-2FD2-5ED2A7DC91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F25EF9-4C60-95B5-A5FB-F29A360D387F}"/>
              </a:ext>
            </a:extLst>
          </p:cNvPr>
          <p:cNvSpPr>
            <a:spLocks noGrp="1"/>
          </p:cNvSpPr>
          <p:nvPr>
            <p:ph type="ctrTitle"/>
          </p:nvPr>
        </p:nvSpPr>
        <p:spPr>
          <a:xfrm>
            <a:off x="5506970" y="407987"/>
            <a:ext cx="5721484"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3. Feature Store Concepts</a:t>
            </a:r>
          </a:p>
        </p:txBody>
      </p:sp>
      <p:sp>
        <p:nvSpPr>
          <p:cNvPr id="3" name="Subtitle 2">
            <a:extLst>
              <a:ext uri="{FF2B5EF4-FFF2-40B4-BE49-F238E27FC236}">
                <a16:creationId xmlns:a16="http://schemas.microsoft.com/office/drawing/2014/main" id="{36C7118F-B8CD-172B-ACCF-2BED48ADD58E}"/>
              </a:ext>
            </a:extLst>
          </p:cNvPr>
          <p:cNvSpPr>
            <a:spLocks noGrp="1"/>
          </p:cNvSpPr>
          <p:nvPr>
            <p:ph type="subTitle" idx="1"/>
          </p:nvPr>
        </p:nvSpPr>
        <p:spPr>
          <a:xfrm>
            <a:off x="5855069" y="2062050"/>
            <a:ext cx="5025286" cy="327782"/>
          </a:xfrm>
        </p:spPr>
        <p:txBody>
          <a:bodyPr vert="horz" wrap="square" lIns="91440" tIns="45720" rIns="91440" bIns="45720" rtlCol="0">
            <a:spAutoFit/>
          </a:bodyPr>
          <a:lstStyle/>
          <a:p>
            <a:r>
              <a:rPr lang="en-US" sz="1700" b="1" dirty="0">
                <a:solidFill>
                  <a:srgbClr val="0070C0"/>
                </a:solidFill>
              </a:rPr>
              <a:t>Comparison of different Feature Stores</a:t>
            </a:r>
            <a:endParaRPr lang="en-US" sz="1700" dirty="0"/>
          </a:p>
        </p:txBody>
      </p:sp>
      <p:graphicFrame>
        <p:nvGraphicFramePr>
          <p:cNvPr id="4" name="Table 3">
            <a:extLst>
              <a:ext uri="{FF2B5EF4-FFF2-40B4-BE49-F238E27FC236}">
                <a16:creationId xmlns:a16="http://schemas.microsoft.com/office/drawing/2014/main" id="{B456B7BA-62C7-9D10-85A4-68855AE4BAF5}"/>
              </a:ext>
            </a:extLst>
          </p:cNvPr>
          <p:cNvGraphicFramePr>
            <a:graphicFrameLocks noGrp="1"/>
          </p:cNvGraphicFramePr>
          <p:nvPr>
            <p:extLst>
              <p:ext uri="{D42A27DB-BD31-4B8C-83A1-F6EECF244321}">
                <p14:modId xmlns:p14="http://schemas.microsoft.com/office/powerpoint/2010/main" val="286657377"/>
              </p:ext>
            </p:extLst>
          </p:nvPr>
        </p:nvGraphicFramePr>
        <p:xfrm>
          <a:off x="5042727" y="2716684"/>
          <a:ext cx="6930612" cy="3836516"/>
        </p:xfrm>
        <a:graphic>
          <a:graphicData uri="http://schemas.openxmlformats.org/drawingml/2006/table">
            <a:tbl>
              <a:tblPr>
                <a:tableStyleId>{5C22544A-7EE6-4342-B048-85BDC9FD1C3A}</a:tableStyleId>
              </a:tblPr>
              <a:tblGrid>
                <a:gridCol w="1908169">
                  <a:extLst>
                    <a:ext uri="{9D8B030D-6E8A-4147-A177-3AD203B41FA5}">
                      <a16:colId xmlns:a16="http://schemas.microsoft.com/office/drawing/2014/main" val="1544050036"/>
                    </a:ext>
                  </a:extLst>
                </a:gridCol>
                <a:gridCol w="1818161">
                  <a:extLst>
                    <a:ext uri="{9D8B030D-6E8A-4147-A177-3AD203B41FA5}">
                      <a16:colId xmlns:a16="http://schemas.microsoft.com/office/drawing/2014/main" val="4102841963"/>
                    </a:ext>
                  </a:extLst>
                </a:gridCol>
                <a:gridCol w="1710151">
                  <a:extLst>
                    <a:ext uri="{9D8B030D-6E8A-4147-A177-3AD203B41FA5}">
                      <a16:colId xmlns:a16="http://schemas.microsoft.com/office/drawing/2014/main" val="70934190"/>
                    </a:ext>
                  </a:extLst>
                </a:gridCol>
                <a:gridCol w="1494131">
                  <a:extLst>
                    <a:ext uri="{9D8B030D-6E8A-4147-A177-3AD203B41FA5}">
                      <a16:colId xmlns:a16="http://schemas.microsoft.com/office/drawing/2014/main" val="862789992"/>
                    </a:ext>
                  </a:extLst>
                </a:gridCol>
              </a:tblGrid>
              <a:tr h="301142">
                <a:tc>
                  <a:txBody>
                    <a:bodyPr/>
                    <a:lstStyle/>
                    <a:p>
                      <a:pPr algn="ctr" fontAlgn="ctr"/>
                      <a:r>
                        <a:rPr lang="en-IN" sz="1400" b="1" u="none" strike="noStrike" dirty="0">
                          <a:effectLst/>
                        </a:rPr>
                        <a:t>Feature Store</a:t>
                      </a:r>
                      <a:endParaRPr lang="en-IN" sz="1400" b="1"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ctr"/>
                      <a:r>
                        <a:rPr lang="en-IN" sz="1400" b="1" u="none" strike="noStrike" dirty="0">
                          <a:effectLst/>
                        </a:rPr>
                        <a:t>Key Features</a:t>
                      </a:r>
                      <a:endParaRPr lang="en-IN" sz="1400" b="1"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ctr"/>
                      <a:r>
                        <a:rPr lang="en-IN" sz="1400" b="1" u="none" strike="noStrike" dirty="0">
                          <a:effectLst/>
                        </a:rPr>
                        <a:t>Pros</a:t>
                      </a:r>
                      <a:endParaRPr lang="en-IN" sz="1400" b="1"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ctr"/>
                      <a:r>
                        <a:rPr lang="en-IN" sz="1400" b="1" u="none" strike="noStrike" dirty="0">
                          <a:effectLst/>
                        </a:rPr>
                        <a:t>Cons</a:t>
                      </a:r>
                      <a:endParaRPr lang="en-IN" sz="1400" b="1"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745225437"/>
                  </a:ext>
                </a:extLst>
              </a:tr>
              <a:tr h="1178458">
                <a:tc>
                  <a:txBody>
                    <a:bodyPr/>
                    <a:lstStyle/>
                    <a:p>
                      <a:pPr algn="l" fontAlgn="ctr"/>
                      <a:r>
                        <a:rPr lang="en-IN" sz="1400" u="none" strike="noStrike" dirty="0">
                          <a:effectLst/>
                        </a:rPr>
                        <a:t>AWS </a:t>
                      </a:r>
                      <a:r>
                        <a:rPr lang="en-IN" sz="1400" u="none" strike="noStrike" dirty="0" err="1">
                          <a:effectLst/>
                        </a:rPr>
                        <a:t>SageMaker</a:t>
                      </a:r>
                      <a:r>
                        <a:rPr lang="en-IN" sz="1400" u="none" strike="noStrike" dirty="0">
                          <a:effectLst/>
                        </a:rPr>
                        <a:t> Feature Store</a:t>
                      </a:r>
                      <a:endParaRPr lang="en-IN" sz="1400" b="1"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l" fontAlgn="ctr"/>
                      <a:r>
                        <a:rPr lang="en-US" sz="1400" u="none" strike="noStrike" dirty="0">
                          <a:effectLst/>
                        </a:rPr>
                        <a:t>Fully managed, integrates with </a:t>
                      </a:r>
                      <a:r>
                        <a:rPr lang="en-US" sz="1400" u="none" strike="noStrike" dirty="0" err="1">
                          <a:effectLst/>
                        </a:rPr>
                        <a:t>SageMaker</a:t>
                      </a:r>
                      <a:r>
                        <a:rPr lang="en-US" sz="1400" u="none" strike="noStrike" dirty="0">
                          <a:effectLst/>
                        </a:rPr>
                        <a:t>, supports online/offline stores</a:t>
                      </a:r>
                      <a:endParaRPr lang="en-US" sz="14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l" fontAlgn="ctr"/>
                      <a:r>
                        <a:rPr lang="en-US" sz="1400" u="none" strike="noStrike" dirty="0">
                          <a:effectLst/>
                        </a:rPr>
                        <a:t>Seamless AWS integration, scalable, real-time access</a:t>
                      </a:r>
                      <a:endParaRPr lang="en-US" sz="14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l" fontAlgn="ctr"/>
                      <a:r>
                        <a:rPr lang="en-IN" sz="1400" u="none" strike="noStrike">
                          <a:effectLst/>
                        </a:rPr>
                        <a:t>AWS ecosystem lock-in</a:t>
                      </a:r>
                      <a:endParaRPr lang="en-IN" sz="1400" b="0"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976264842"/>
                  </a:ext>
                </a:extLst>
              </a:tr>
              <a:tr h="1178458">
                <a:tc>
                  <a:txBody>
                    <a:bodyPr/>
                    <a:lstStyle/>
                    <a:p>
                      <a:pPr algn="l" fontAlgn="ctr"/>
                      <a:r>
                        <a:rPr lang="en-IN" sz="1400" u="none" strike="noStrike">
                          <a:effectLst/>
                        </a:rPr>
                        <a:t>Snowflake Feature Store</a:t>
                      </a:r>
                      <a:endParaRPr lang="en-IN" sz="1400" b="1" i="0" u="none" strike="noStrike">
                        <a:solidFill>
                          <a:srgbClr val="000000"/>
                        </a:solidFill>
                        <a:effectLst/>
                        <a:latin typeface="Aptos Narrow" panose="020B0004020202020204" pitchFamily="34" charset="0"/>
                      </a:endParaRPr>
                    </a:p>
                  </a:txBody>
                  <a:tcPr marL="6350" marR="6350" marT="6350" marB="0" anchor="ctr"/>
                </a:tc>
                <a:tc>
                  <a:txBody>
                    <a:bodyPr/>
                    <a:lstStyle/>
                    <a:p>
                      <a:pPr algn="l" fontAlgn="ctr"/>
                      <a:r>
                        <a:rPr lang="en-US" sz="1400" u="none" strike="noStrike" dirty="0">
                          <a:effectLst/>
                        </a:rPr>
                        <a:t>Built on Snowflake’s Data Cloud, SQL-based feature transformation</a:t>
                      </a:r>
                      <a:endParaRPr lang="en-US" sz="14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l" fontAlgn="ctr"/>
                      <a:r>
                        <a:rPr lang="en-US" sz="1400" u="none" strike="noStrike" dirty="0">
                          <a:effectLst/>
                        </a:rPr>
                        <a:t>Strong security, native Snowflake integration, good for batch ML</a:t>
                      </a:r>
                      <a:endParaRPr lang="en-US" sz="14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l" fontAlgn="ctr"/>
                      <a:r>
                        <a:rPr lang="en-IN" sz="1400" u="none" strike="noStrike">
                          <a:effectLst/>
                        </a:rPr>
                        <a:t>Limited real-time feature serving</a:t>
                      </a:r>
                      <a:endParaRPr lang="en-IN" sz="1400" b="0"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4179859859"/>
                  </a:ext>
                </a:extLst>
              </a:tr>
              <a:tr h="1178458">
                <a:tc>
                  <a:txBody>
                    <a:bodyPr/>
                    <a:lstStyle/>
                    <a:p>
                      <a:pPr algn="l" fontAlgn="ctr"/>
                      <a:r>
                        <a:rPr lang="en-IN" sz="1400" u="none" strike="noStrike" dirty="0">
                          <a:effectLst/>
                        </a:rPr>
                        <a:t>Databricks Feature Store</a:t>
                      </a:r>
                      <a:endParaRPr lang="en-IN" sz="1400" b="1"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l" fontAlgn="ctr"/>
                      <a:r>
                        <a:rPr lang="en-US" sz="1400" u="none" strike="noStrike" dirty="0">
                          <a:effectLst/>
                        </a:rPr>
                        <a:t>Integrated with Databricks </a:t>
                      </a:r>
                      <a:r>
                        <a:rPr lang="en-US" sz="1400" u="none" strike="noStrike" dirty="0" err="1">
                          <a:effectLst/>
                        </a:rPr>
                        <a:t>MLflow</a:t>
                      </a:r>
                      <a:r>
                        <a:rPr lang="en-US" sz="1400" u="none" strike="noStrike" dirty="0">
                          <a:effectLst/>
                        </a:rPr>
                        <a:t>, supports Spark &amp; Delta Lake</a:t>
                      </a:r>
                      <a:endParaRPr lang="en-US" sz="14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l" fontAlgn="ctr"/>
                      <a:r>
                        <a:rPr lang="en-US" sz="1400" u="none" strike="noStrike">
                          <a:effectLst/>
                        </a:rPr>
                        <a:t>Good for big data workloads, end-to-end ML pipeline support</a:t>
                      </a:r>
                      <a:endParaRPr lang="en-US" sz="1400" b="0" i="0" u="none" strike="noStrike">
                        <a:solidFill>
                          <a:srgbClr val="000000"/>
                        </a:solidFill>
                        <a:effectLst/>
                        <a:latin typeface="Aptos Narrow" panose="020B0004020202020204" pitchFamily="34" charset="0"/>
                      </a:endParaRPr>
                    </a:p>
                  </a:txBody>
                  <a:tcPr marL="6350" marR="6350" marT="6350" marB="0" anchor="ctr"/>
                </a:tc>
                <a:tc>
                  <a:txBody>
                    <a:bodyPr/>
                    <a:lstStyle/>
                    <a:p>
                      <a:pPr algn="l" fontAlgn="ctr"/>
                      <a:r>
                        <a:rPr lang="en-US" sz="1400" u="none" strike="noStrike" dirty="0">
                          <a:effectLst/>
                        </a:rPr>
                        <a:t>Complex setup for non-Databricks users</a:t>
                      </a:r>
                      <a:endParaRPr lang="en-US" sz="14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3357261370"/>
                  </a:ext>
                </a:extLst>
              </a:tr>
            </a:tbl>
          </a:graphicData>
        </a:graphic>
      </p:graphicFrame>
    </p:spTree>
    <p:extLst>
      <p:ext uri="{BB962C8B-B14F-4D97-AF65-F5344CB8AC3E}">
        <p14:creationId xmlns:p14="http://schemas.microsoft.com/office/powerpoint/2010/main" val="277817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3D6F0A-D030-B0AC-2888-40B9110A4544}"/>
              </a:ext>
            </a:extLst>
          </p:cNvPr>
          <p:cNvSpPr>
            <a:spLocks noGrp="1"/>
          </p:cNvSpPr>
          <p:nvPr>
            <p:ph type="ctrTitle"/>
          </p:nvPr>
        </p:nvSpPr>
        <p:spPr>
          <a:xfrm>
            <a:off x="938796" y="116465"/>
            <a:ext cx="5174207" cy="2281184"/>
          </a:xfrm>
        </p:spPr>
        <p:txBody>
          <a:bodyPr>
            <a:spAutoFit/>
          </a:bodyPr>
          <a:lstStyle/>
          <a:p>
            <a:pPr algn="l"/>
            <a:r>
              <a:rPr lang="en-US" sz="3800" dirty="0">
                <a:solidFill>
                  <a:srgbClr val="FFFFFF"/>
                </a:solidFill>
              </a:rPr>
              <a:t>4. Implementing Feature Engineering with Snowflake and Feature Store</a:t>
            </a:r>
            <a:endParaRPr lang="en-IN" sz="3800" dirty="0">
              <a:solidFill>
                <a:srgbClr val="FFFFFF"/>
              </a:solidFill>
            </a:endParaRPr>
          </a:p>
        </p:txBody>
      </p:sp>
      <p:sp>
        <p:nvSpPr>
          <p:cNvPr id="3" name="Subtitle 2">
            <a:extLst>
              <a:ext uri="{FF2B5EF4-FFF2-40B4-BE49-F238E27FC236}">
                <a16:creationId xmlns:a16="http://schemas.microsoft.com/office/drawing/2014/main" id="{FDDD3999-6C4A-9E7C-8776-4A21A78AAF76}"/>
              </a:ext>
            </a:extLst>
          </p:cNvPr>
          <p:cNvSpPr>
            <a:spLocks noGrp="1"/>
          </p:cNvSpPr>
          <p:nvPr>
            <p:ph type="subTitle" idx="1"/>
          </p:nvPr>
        </p:nvSpPr>
        <p:spPr>
          <a:xfrm>
            <a:off x="327467" y="2911640"/>
            <a:ext cx="6166376" cy="2970557"/>
          </a:xfrm>
        </p:spPr>
        <p:txBody>
          <a:bodyPr wrap="square">
            <a:spAutoFit/>
          </a:bodyPr>
          <a:lstStyle/>
          <a:p>
            <a:r>
              <a:rPr lang="en-US" sz="1300" b="1" dirty="0">
                <a:solidFill>
                  <a:schemeClr val="tx2"/>
                </a:solidFill>
              </a:rPr>
              <a:t>1. Extract : Fetch Raw Data from Snowflake</a:t>
            </a:r>
          </a:p>
          <a:p>
            <a:pPr algn="just"/>
            <a:r>
              <a:rPr lang="en-US" sz="1300" dirty="0">
                <a:solidFill>
                  <a:srgbClr val="FFFFFF"/>
                </a:solidFill>
              </a:rPr>
              <a:t>Snowflake allows structured and semi-structured data to be stored and retrieved efficiently. Data can be extracted from tables using </a:t>
            </a:r>
            <a:r>
              <a:rPr lang="en-US" sz="1300" b="1" dirty="0">
                <a:solidFill>
                  <a:srgbClr val="FFFFFF"/>
                </a:solidFill>
              </a:rPr>
              <a:t>SQL queries</a:t>
            </a:r>
            <a:r>
              <a:rPr lang="en-US" sz="1300" dirty="0">
                <a:solidFill>
                  <a:srgbClr val="FFFFFF"/>
                </a:solidFill>
              </a:rPr>
              <a:t>, ensuring the necessary raw data is available for preprocessing.</a:t>
            </a:r>
          </a:p>
          <a:p>
            <a:pPr algn="l"/>
            <a:endParaRPr lang="en-US" sz="1300" dirty="0">
              <a:solidFill>
                <a:srgbClr val="FFFFFF"/>
              </a:solidFill>
            </a:endParaRPr>
          </a:p>
          <a:p>
            <a:pPr algn="l"/>
            <a:r>
              <a:rPr lang="en-US" sz="1300" dirty="0">
                <a:solidFill>
                  <a:srgbClr val="FFFFFF"/>
                </a:solidFill>
              </a:rPr>
              <a:t>SELECT </a:t>
            </a:r>
            <a:r>
              <a:rPr lang="en-US" sz="1300" dirty="0" err="1">
                <a:solidFill>
                  <a:srgbClr val="FFFFFF"/>
                </a:solidFill>
              </a:rPr>
              <a:t>customer_id</a:t>
            </a:r>
            <a:r>
              <a:rPr lang="en-US" sz="1300" dirty="0">
                <a:solidFill>
                  <a:srgbClr val="FFFFFF"/>
                </a:solidFill>
              </a:rPr>
              <a:t>, name, age, </a:t>
            </a:r>
            <a:r>
              <a:rPr lang="en-US" sz="1300" dirty="0" err="1">
                <a:solidFill>
                  <a:srgbClr val="FFFFFF"/>
                </a:solidFill>
              </a:rPr>
              <a:t>purchase_amount</a:t>
            </a:r>
            <a:r>
              <a:rPr lang="en-US" sz="1300" dirty="0">
                <a:solidFill>
                  <a:srgbClr val="FFFFFF"/>
                </a:solidFill>
              </a:rPr>
              <a:t>, category, </a:t>
            </a:r>
            <a:r>
              <a:rPr lang="en-US" sz="1300" dirty="0" err="1">
                <a:solidFill>
                  <a:srgbClr val="FFFFFF"/>
                </a:solidFill>
              </a:rPr>
              <a:t>registration_date</a:t>
            </a:r>
            <a:r>
              <a:rPr lang="en-US" sz="1300" dirty="0">
                <a:solidFill>
                  <a:srgbClr val="FFFFFF"/>
                </a:solidFill>
              </a:rPr>
              <a:t> </a:t>
            </a:r>
          </a:p>
          <a:p>
            <a:pPr algn="l"/>
            <a:r>
              <a:rPr lang="en-US" sz="1300" dirty="0">
                <a:solidFill>
                  <a:srgbClr val="FFFFFF"/>
                </a:solidFill>
              </a:rPr>
              <a:t>FROM </a:t>
            </a:r>
            <a:r>
              <a:rPr lang="en-US" sz="1300" dirty="0" err="1">
                <a:solidFill>
                  <a:srgbClr val="FFFFFF"/>
                </a:solidFill>
              </a:rPr>
              <a:t>customer_data</a:t>
            </a:r>
            <a:r>
              <a:rPr lang="en-US" sz="1300" dirty="0">
                <a:solidFill>
                  <a:srgbClr val="FFFFFF"/>
                </a:solidFill>
              </a:rPr>
              <a:t> </a:t>
            </a:r>
          </a:p>
          <a:p>
            <a:pPr algn="l"/>
            <a:r>
              <a:rPr lang="en-US" sz="1300" dirty="0">
                <a:solidFill>
                  <a:srgbClr val="FFFFFF"/>
                </a:solidFill>
              </a:rPr>
              <a:t>WHERE </a:t>
            </a:r>
            <a:r>
              <a:rPr lang="en-US" sz="1300" dirty="0" err="1">
                <a:solidFill>
                  <a:srgbClr val="FFFFFF"/>
                </a:solidFill>
              </a:rPr>
              <a:t>registration_date</a:t>
            </a:r>
            <a:r>
              <a:rPr lang="en-US" sz="1300" dirty="0">
                <a:solidFill>
                  <a:srgbClr val="FFFFFF"/>
                </a:solidFill>
              </a:rPr>
              <a:t> &gt;= ‘2025-01-01’;</a:t>
            </a:r>
          </a:p>
          <a:p>
            <a:pPr algn="l"/>
            <a:endParaRPr lang="en-US" sz="1300" dirty="0">
              <a:solidFill>
                <a:srgbClr val="FFFFFF"/>
              </a:solidFill>
            </a:endParaRPr>
          </a:p>
          <a:p>
            <a:pPr algn="l"/>
            <a:r>
              <a:rPr lang="en-US" sz="1300" dirty="0">
                <a:solidFill>
                  <a:srgbClr val="FFFFFF"/>
                </a:solidFill>
              </a:rPr>
              <a:t>This query extracts customer details along with registration dates for further processing.</a:t>
            </a:r>
            <a:endParaRPr lang="en-IN" sz="1300" dirty="0">
              <a:solidFill>
                <a:srgbClr val="FFFFFF"/>
              </a:solidFill>
            </a:endParaRPr>
          </a:p>
        </p:txBody>
      </p:sp>
      <p:sp>
        <p:nvSpPr>
          <p:cNvPr id="21" name="Freeform: Shape 20">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71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7F9E18-3C5D-AD22-B717-B33AB0BB008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36616A8-A143-3096-5AA4-46C9233B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3CDBF3-7D25-C27F-656D-0547E9BA84F0}"/>
              </a:ext>
            </a:extLst>
          </p:cNvPr>
          <p:cNvSpPr>
            <a:spLocks noGrp="1"/>
          </p:cNvSpPr>
          <p:nvPr>
            <p:ph type="ctrTitle"/>
          </p:nvPr>
        </p:nvSpPr>
        <p:spPr>
          <a:xfrm>
            <a:off x="938796" y="116465"/>
            <a:ext cx="5174207" cy="2281184"/>
          </a:xfrm>
        </p:spPr>
        <p:txBody>
          <a:bodyPr>
            <a:spAutoFit/>
          </a:bodyPr>
          <a:lstStyle/>
          <a:p>
            <a:pPr algn="l"/>
            <a:r>
              <a:rPr lang="en-US" sz="3800" dirty="0">
                <a:solidFill>
                  <a:srgbClr val="FFFFFF"/>
                </a:solidFill>
              </a:rPr>
              <a:t>4. Implementing Feature Engineering with Snowflake and Feature Store</a:t>
            </a:r>
            <a:endParaRPr lang="en-IN" sz="3800" dirty="0">
              <a:solidFill>
                <a:srgbClr val="FFFFFF"/>
              </a:solidFill>
            </a:endParaRPr>
          </a:p>
        </p:txBody>
      </p:sp>
      <p:sp>
        <p:nvSpPr>
          <p:cNvPr id="3" name="Subtitle 2">
            <a:extLst>
              <a:ext uri="{FF2B5EF4-FFF2-40B4-BE49-F238E27FC236}">
                <a16:creationId xmlns:a16="http://schemas.microsoft.com/office/drawing/2014/main" id="{2760A45B-B426-06BB-C193-6204761632B5}"/>
              </a:ext>
            </a:extLst>
          </p:cNvPr>
          <p:cNvSpPr>
            <a:spLocks noGrp="1"/>
          </p:cNvSpPr>
          <p:nvPr>
            <p:ph type="subTitle" idx="1"/>
          </p:nvPr>
        </p:nvSpPr>
        <p:spPr>
          <a:xfrm>
            <a:off x="327467" y="2628496"/>
            <a:ext cx="6166376" cy="4138056"/>
          </a:xfrm>
        </p:spPr>
        <p:txBody>
          <a:bodyPr wrap="square">
            <a:spAutoFit/>
          </a:bodyPr>
          <a:lstStyle/>
          <a:p>
            <a:r>
              <a:rPr lang="en-US" sz="1300" b="1" dirty="0">
                <a:solidFill>
                  <a:schemeClr val="tx2"/>
                </a:solidFill>
              </a:rPr>
              <a:t>2. Transform : Perform Feature Engineering</a:t>
            </a:r>
          </a:p>
          <a:p>
            <a:pPr algn="just"/>
            <a:r>
              <a:rPr lang="en-US" sz="1200" dirty="0">
                <a:solidFill>
                  <a:srgbClr val="FFFFFF"/>
                </a:solidFill>
              </a:rPr>
              <a:t>Feature engineering involves aggregations, encoding, and transformations to prepare data for ML models.</a:t>
            </a:r>
          </a:p>
          <a:p>
            <a:pPr algn="just"/>
            <a:endParaRPr lang="en-US" sz="1200" dirty="0">
              <a:solidFill>
                <a:srgbClr val="FFFFFF"/>
              </a:solidFill>
            </a:endParaRPr>
          </a:p>
          <a:p>
            <a:pPr algn="just"/>
            <a:r>
              <a:rPr lang="en-US" sz="1200" b="1" dirty="0">
                <a:solidFill>
                  <a:schemeClr val="accent5">
                    <a:lumMod val="75000"/>
                  </a:schemeClr>
                </a:solidFill>
              </a:rPr>
              <a:t>Aggregating Transaction Data :</a:t>
            </a:r>
          </a:p>
          <a:p>
            <a:pPr algn="just"/>
            <a:r>
              <a:rPr lang="en-US" sz="1200" dirty="0">
                <a:solidFill>
                  <a:srgbClr val="FFFFFF"/>
                </a:solidFill>
              </a:rPr>
              <a:t>SELECT </a:t>
            </a:r>
          </a:p>
          <a:p>
            <a:pPr algn="just"/>
            <a:r>
              <a:rPr lang="en-US" sz="1200" dirty="0">
                <a:solidFill>
                  <a:srgbClr val="FFFFFF"/>
                </a:solidFill>
              </a:rPr>
              <a:t>    </a:t>
            </a:r>
            <a:r>
              <a:rPr lang="en-US" sz="1200" dirty="0" err="1">
                <a:solidFill>
                  <a:srgbClr val="FFFFFF"/>
                </a:solidFill>
              </a:rPr>
              <a:t>customer_id</a:t>
            </a:r>
            <a:r>
              <a:rPr lang="en-US" sz="1200" dirty="0">
                <a:solidFill>
                  <a:srgbClr val="FFFFFF"/>
                </a:solidFill>
              </a:rPr>
              <a:t>,</a:t>
            </a:r>
          </a:p>
          <a:p>
            <a:pPr algn="just"/>
            <a:r>
              <a:rPr lang="en-US" sz="1200" dirty="0">
                <a:solidFill>
                  <a:srgbClr val="FFFFFF"/>
                </a:solidFill>
              </a:rPr>
              <a:t>    COUNT(*) AS </a:t>
            </a:r>
            <a:r>
              <a:rPr lang="en-US" sz="1200" dirty="0" err="1">
                <a:solidFill>
                  <a:srgbClr val="FFFFFF"/>
                </a:solidFill>
              </a:rPr>
              <a:t>total_transactions</a:t>
            </a:r>
            <a:r>
              <a:rPr lang="en-US" sz="1200" dirty="0">
                <a:solidFill>
                  <a:srgbClr val="FFFFFF"/>
                </a:solidFill>
              </a:rPr>
              <a:t>,</a:t>
            </a:r>
          </a:p>
          <a:p>
            <a:pPr algn="just"/>
            <a:r>
              <a:rPr lang="en-US" sz="1200" dirty="0">
                <a:solidFill>
                  <a:srgbClr val="FFFFFF"/>
                </a:solidFill>
              </a:rPr>
              <a:t>    AVG(</a:t>
            </a:r>
            <a:r>
              <a:rPr lang="en-US" sz="1200" dirty="0" err="1">
                <a:solidFill>
                  <a:srgbClr val="FFFFFF"/>
                </a:solidFill>
              </a:rPr>
              <a:t>purchase_amount</a:t>
            </a:r>
            <a:r>
              <a:rPr lang="en-US" sz="1200" dirty="0">
                <a:solidFill>
                  <a:srgbClr val="FFFFFF"/>
                </a:solidFill>
              </a:rPr>
              <a:t>) AS </a:t>
            </a:r>
            <a:r>
              <a:rPr lang="en-US" sz="1200" dirty="0" err="1">
                <a:solidFill>
                  <a:srgbClr val="FFFFFF"/>
                </a:solidFill>
              </a:rPr>
              <a:t>avg_purchase</a:t>
            </a:r>
            <a:r>
              <a:rPr lang="en-US" sz="1200" dirty="0">
                <a:solidFill>
                  <a:srgbClr val="FFFFFF"/>
                </a:solidFill>
              </a:rPr>
              <a:t>,</a:t>
            </a:r>
          </a:p>
          <a:p>
            <a:pPr algn="just"/>
            <a:r>
              <a:rPr lang="en-US" sz="1200" dirty="0">
                <a:solidFill>
                  <a:srgbClr val="FFFFFF"/>
                </a:solidFill>
              </a:rPr>
              <a:t>    MAX(</a:t>
            </a:r>
            <a:r>
              <a:rPr lang="en-US" sz="1200" dirty="0" err="1">
                <a:solidFill>
                  <a:srgbClr val="FFFFFF"/>
                </a:solidFill>
              </a:rPr>
              <a:t>transaction_date</a:t>
            </a:r>
            <a:r>
              <a:rPr lang="en-US" sz="1200" dirty="0">
                <a:solidFill>
                  <a:srgbClr val="FFFFFF"/>
                </a:solidFill>
              </a:rPr>
              <a:t>) AS </a:t>
            </a:r>
            <a:r>
              <a:rPr lang="en-US" sz="1200" dirty="0" err="1">
                <a:solidFill>
                  <a:srgbClr val="FFFFFF"/>
                </a:solidFill>
              </a:rPr>
              <a:t>last_purchase_date</a:t>
            </a:r>
            <a:endParaRPr lang="en-US" sz="1200" dirty="0">
              <a:solidFill>
                <a:srgbClr val="FFFFFF"/>
              </a:solidFill>
            </a:endParaRPr>
          </a:p>
          <a:p>
            <a:pPr algn="just"/>
            <a:r>
              <a:rPr lang="en-US" sz="1200" dirty="0">
                <a:solidFill>
                  <a:srgbClr val="FFFFFF"/>
                </a:solidFill>
              </a:rPr>
              <a:t>FROM transactions</a:t>
            </a:r>
          </a:p>
          <a:p>
            <a:pPr algn="just"/>
            <a:r>
              <a:rPr lang="en-US" sz="1200" dirty="0">
                <a:solidFill>
                  <a:srgbClr val="FFFFFF"/>
                </a:solidFill>
              </a:rPr>
              <a:t>GROUP BY </a:t>
            </a:r>
            <a:r>
              <a:rPr lang="en-US" sz="1200" dirty="0" err="1">
                <a:solidFill>
                  <a:srgbClr val="FFFFFF"/>
                </a:solidFill>
              </a:rPr>
              <a:t>customer_id</a:t>
            </a:r>
            <a:r>
              <a:rPr lang="en-US" sz="1200" dirty="0">
                <a:solidFill>
                  <a:srgbClr val="FFFFFF"/>
                </a:solidFill>
              </a:rPr>
              <a:t>;</a:t>
            </a:r>
          </a:p>
          <a:p>
            <a:pPr algn="just"/>
            <a:endParaRPr lang="en-US" sz="1200" dirty="0">
              <a:solidFill>
                <a:srgbClr val="FFFFFF"/>
              </a:solidFill>
            </a:endParaRPr>
          </a:p>
          <a:p>
            <a:pPr algn="l"/>
            <a:r>
              <a:rPr lang="en-US" sz="1200" dirty="0">
                <a:solidFill>
                  <a:srgbClr val="FFFFFF"/>
                </a:solidFill>
              </a:rPr>
              <a:t>Creates useful features like total transactions, average spending, and last purchase date.</a:t>
            </a:r>
            <a:endParaRPr lang="en-IN" sz="1200" dirty="0">
              <a:solidFill>
                <a:srgbClr val="FFFFFF"/>
              </a:solidFill>
            </a:endParaRPr>
          </a:p>
        </p:txBody>
      </p:sp>
      <p:sp>
        <p:nvSpPr>
          <p:cNvPr id="21" name="Freeform: Shape 20">
            <a:extLst>
              <a:ext uri="{FF2B5EF4-FFF2-40B4-BE49-F238E27FC236}">
                <a16:creationId xmlns:a16="http://schemas.microsoft.com/office/drawing/2014/main" id="{76BD6C1D-18FC-6A61-8403-EECDDA374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06AFD229-1FDA-4338-D2B3-C0D116DBB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A1A4DD16-E040-A3D9-8C5F-7417B1C2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9A71E7C2-7BAD-AA53-A506-EE3170AB1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FA029BD-E49B-181B-FF00-50EAA785BD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E32A9B53-8A88-65DC-7FC9-D6B454D0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4C2A75F-A15E-7264-8BD3-746F69E8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EF47EC1F-65E6-9D83-89C5-F1F60202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91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A10E9D-52E2-0E57-1D3A-80E2F18E710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4CB88CD-3307-33B9-B5E2-B85658A36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B21275-BA28-A257-80B4-C12EE9A51E36}"/>
              </a:ext>
            </a:extLst>
          </p:cNvPr>
          <p:cNvSpPr>
            <a:spLocks noGrp="1"/>
          </p:cNvSpPr>
          <p:nvPr>
            <p:ph type="ctrTitle"/>
          </p:nvPr>
        </p:nvSpPr>
        <p:spPr>
          <a:xfrm>
            <a:off x="938796" y="116465"/>
            <a:ext cx="5174207" cy="2281184"/>
          </a:xfrm>
        </p:spPr>
        <p:txBody>
          <a:bodyPr>
            <a:spAutoFit/>
          </a:bodyPr>
          <a:lstStyle/>
          <a:p>
            <a:pPr algn="l"/>
            <a:r>
              <a:rPr lang="en-US" sz="3800" dirty="0">
                <a:solidFill>
                  <a:srgbClr val="FFFFFF"/>
                </a:solidFill>
              </a:rPr>
              <a:t>4. Implementing Feature Engineering with Snowflake and Feature Store</a:t>
            </a:r>
            <a:endParaRPr lang="en-IN" sz="3800" dirty="0">
              <a:solidFill>
                <a:srgbClr val="FFFFFF"/>
              </a:solidFill>
            </a:endParaRPr>
          </a:p>
        </p:txBody>
      </p:sp>
      <p:sp>
        <p:nvSpPr>
          <p:cNvPr id="3" name="Subtitle 2">
            <a:extLst>
              <a:ext uri="{FF2B5EF4-FFF2-40B4-BE49-F238E27FC236}">
                <a16:creationId xmlns:a16="http://schemas.microsoft.com/office/drawing/2014/main" id="{416105DA-F539-D228-383A-DAE522714656}"/>
              </a:ext>
            </a:extLst>
          </p:cNvPr>
          <p:cNvSpPr>
            <a:spLocks noGrp="1"/>
          </p:cNvSpPr>
          <p:nvPr>
            <p:ph type="subTitle" idx="1"/>
          </p:nvPr>
        </p:nvSpPr>
        <p:spPr>
          <a:xfrm>
            <a:off x="327467" y="2598015"/>
            <a:ext cx="6166376" cy="4266296"/>
          </a:xfrm>
        </p:spPr>
        <p:txBody>
          <a:bodyPr wrap="square">
            <a:spAutoFit/>
          </a:bodyPr>
          <a:lstStyle/>
          <a:p>
            <a:r>
              <a:rPr lang="en-US" sz="1300" b="1" dirty="0">
                <a:solidFill>
                  <a:schemeClr val="tx2"/>
                </a:solidFill>
              </a:rPr>
              <a:t>2. Transform : Perform Feature Engineering</a:t>
            </a:r>
          </a:p>
          <a:p>
            <a:pPr algn="just"/>
            <a:r>
              <a:rPr lang="en-US" sz="1200" dirty="0">
                <a:solidFill>
                  <a:srgbClr val="FFFFFF"/>
                </a:solidFill>
              </a:rPr>
              <a:t>Feature engineering involves aggregations, encoding, and transformations to prepare data for ML models.</a:t>
            </a:r>
          </a:p>
          <a:p>
            <a:pPr algn="just"/>
            <a:endParaRPr lang="en-US" sz="1200" dirty="0">
              <a:solidFill>
                <a:srgbClr val="FFFFFF"/>
              </a:solidFill>
            </a:endParaRPr>
          </a:p>
          <a:p>
            <a:pPr algn="just"/>
            <a:r>
              <a:rPr lang="en-US" sz="1200" b="1" dirty="0">
                <a:solidFill>
                  <a:schemeClr val="accent5">
                    <a:lumMod val="75000"/>
                  </a:schemeClr>
                </a:solidFill>
              </a:rPr>
              <a:t>Encoding Categorical Data:</a:t>
            </a:r>
          </a:p>
          <a:p>
            <a:pPr algn="just"/>
            <a:r>
              <a:rPr lang="en-US" sz="1200" dirty="0">
                <a:solidFill>
                  <a:srgbClr val="FFFFFF"/>
                </a:solidFill>
              </a:rPr>
              <a:t>SELECT </a:t>
            </a:r>
          </a:p>
          <a:p>
            <a:pPr algn="just"/>
            <a:r>
              <a:rPr lang="en-US" sz="1200" dirty="0">
                <a:solidFill>
                  <a:srgbClr val="FFFFFF"/>
                </a:solidFill>
              </a:rPr>
              <a:t>    </a:t>
            </a:r>
            <a:r>
              <a:rPr lang="en-US" sz="1200" dirty="0" err="1">
                <a:solidFill>
                  <a:srgbClr val="FFFFFF"/>
                </a:solidFill>
              </a:rPr>
              <a:t>customer_id</a:t>
            </a:r>
            <a:r>
              <a:rPr lang="en-US" sz="1200" dirty="0">
                <a:solidFill>
                  <a:srgbClr val="FFFFFF"/>
                </a:solidFill>
              </a:rPr>
              <a:t>,</a:t>
            </a:r>
          </a:p>
          <a:p>
            <a:pPr algn="just"/>
            <a:r>
              <a:rPr lang="en-US" sz="1200" dirty="0">
                <a:solidFill>
                  <a:srgbClr val="FFFFFF"/>
                </a:solidFill>
              </a:rPr>
              <a:t>    CASE </a:t>
            </a:r>
          </a:p>
          <a:p>
            <a:pPr algn="just"/>
            <a:r>
              <a:rPr lang="en-US" sz="1200" dirty="0">
                <a:solidFill>
                  <a:srgbClr val="FFFFFF"/>
                </a:solidFill>
              </a:rPr>
              <a:t>        WHEN </a:t>
            </a:r>
            <a:r>
              <a:rPr lang="en-US" sz="1200" dirty="0" err="1">
                <a:solidFill>
                  <a:srgbClr val="FFFFFF"/>
                </a:solidFill>
              </a:rPr>
              <a:t>customer_segment</a:t>
            </a:r>
            <a:r>
              <a:rPr lang="en-US" sz="1200" dirty="0">
                <a:solidFill>
                  <a:srgbClr val="FFFFFF"/>
                </a:solidFill>
              </a:rPr>
              <a:t> = 'Premium' THEN 2</a:t>
            </a:r>
          </a:p>
          <a:p>
            <a:pPr algn="just"/>
            <a:r>
              <a:rPr lang="en-US" sz="1200" dirty="0">
                <a:solidFill>
                  <a:srgbClr val="FFFFFF"/>
                </a:solidFill>
              </a:rPr>
              <a:t>        WHEN </a:t>
            </a:r>
            <a:r>
              <a:rPr lang="en-US" sz="1200" dirty="0" err="1">
                <a:solidFill>
                  <a:srgbClr val="FFFFFF"/>
                </a:solidFill>
              </a:rPr>
              <a:t>customer_segment</a:t>
            </a:r>
            <a:r>
              <a:rPr lang="en-US" sz="1200" dirty="0">
                <a:solidFill>
                  <a:srgbClr val="FFFFFF"/>
                </a:solidFill>
              </a:rPr>
              <a:t> = 'Regular' THEN 1</a:t>
            </a:r>
          </a:p>
          <a:p>
            <a:pPr algn="just"/>
            <a:r>
              <a:rPr lang="en-US" sz="1200" dirty="0">
                <a:solidFill>
                  <a:srgbClr val="FFFFFF"/>
                </a:solidFill>
              </a:rPr>
              <a:t>        ELSE 0 </a:t>
            </a:r>
          </a:p>
          <a:p>
            <a:pPr algn="just"/>
            <a:r>
              <a:rPr lang="en-US" sz="1200" dirty="0">
                <a:solidFill>
                  <a:srgbClr val="FFFFFF"/>
                </a:solidFill>
              </a:rPr>
              <a:t>    END AS </a:t>
            </a:r>
            <a:r>
              <a:rPr lang="en-US" sz="1200" dirty="0" err="1">
                <a:solidFill>
                  <a:srgbClr val="FFFFFF"/>
                </a:solidFill>
              </a:rPr>
              <a:t>segment_encoded</a:t>
            </a:r>
            <a:endParaRPr lang="en-US" sz="1200" dirty="0">
              <a:solidFill>
                <a:srgbClr val="FFFFFF"/>
              </a:solidFill>
            </a:endParaRPr>
          </a:p>
          <a:p>
            <a:pPr algn="just"/>
            <a:r>
              <a:rPr lang="en-US" sz="1200" dirty="0">
                <a:solidFill>
                  <a:srgbClr val="FFFFFF"/>
                </a:solidFill>
              </a:rPr>
              <a:t>FROM customers;</a:t>
            </a:r>
          </a:p>
          <a:p>
            <a:pPr algn="just"/>
            <a:endParaRPr lang="en-US" sz="1200" dirty="0">
              <a:solidFill>
                <a:srgbClr val="FFFFFF"/>
              </a:solidFill>
            </a:endParaRPr>
          </a:p>
          <a:p>
            <a:pPr algn="l"/>
            <a:r>
              <a:rPr lang="en-US" sz="1200" dirty="0">
                <a:solidFill>
                  <a:srgbClr val="FFFFFF"/>
                </a:solidFill>
              </a:rPr>
              <a:t>Encodes categorical values into numerical format.</a:t>
            </a:r>
            <a:endParaRPr lang="en-IN" sz="1200" dirty="0">
              <a:solidFill>
                <a:srgbClr val="FFFFFF"/>
              </a:solidFill>
            </a:endParaRPr>
          </a:p>
        </p:txBody>
      </p:sp>
      <p:sp>
        <p:nvSpPr>
          <p:cNvPr id="21" name="Freeform: Shape 20">
            <a:extLst>
              <a:ext uri="{FF2B5EF4-FFF2-40B4-BE49-F238E27FC236}">
                <a16:creationId xmlns:a16="http://schemas.microsoft.com/office/drawing/2014/main" id="{746A9E10-E27E-8A3D-59E3-946E74D2B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8242EE8A-6C10-78AB-A4FF-359C672D6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DD7E0DEE-8C81-074F-6719-8F3A431C4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AEE43836-00EF-EFF1-1131-4A573054D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C1B12EB-7889-7944-4EB9-557ADA65A5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C3EC960D-08F8-DAEA-F5D2-3813206C2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CC5DEE5-24E7-3AF6-656F-38560831D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B65FFFAC-C64B-0C7D-0849-790A2D105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4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AA7957-9CB8-9D1B-471A-4237E9FBB44B}"/>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91809136-BB92-9171-5A48-F45CFFBB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3A0CEB-DD81-FED1-E544-9A476A532686}"/>
              </a:ext>
            </a:extLst>
          </p:cNvPr>
          <p:cNvSpPr>
            <a:spLocks noGrp="1"/>
          </p:cNvSpPr>
          <p:nvPr>
            <p:ph type="ctrTitle"/>
          </p:nvPr>
        </p:nvSpPr>
        <p:spPr>
          <a:xfrm>
            <a:off x="938796" y="116465"/>
            <a:ext cx="5174207" cy="2281184"/>
          </a:xfrm>
        </p:spPr>
        <p:txBody>
          <a:bodyPr>
            <a:spAutoFit/>
          </a:bodyPr>
          <a:lstStyle/>
          <a:p>
            <a:pPr algn="l"/>
            <a:r>
              <a:rPr lang="en-US" sz="3800" dirty="0">
                <a:solidFill>
                  <a:srgbClr val="FFFFFF"/>
                </a:solidFill>
              </a:rPr>
              <a:t>4. Implementing Feature Engineering with Snowflake and Feature Store</a:t>
            </a:r>
            <a:endParaRPr lang="en-IN" sz="3800" dirty="0">
              <a:solidFill>
                <a:srgbClr val="FFFFFF"/>
              </a:solidFill>
            </a:endParaRPr>
          </a:p>
        </p:txBody>
      </p:sp>
      <p:sp>
        <p:nvSpPr>
          <p:cNvPr id="3" name="Subtitle 2">
            <a:extLst>
              <a:ext uri="{FF2B5EF4-FFF2-40B4-BE49-F238E27FC236}">
                <a16:creationId xmlns:a16="http://schemas.microsoft.com/office/drawing/2014/main" id="{8AF9261B-E505-43A4-15D3-B9640B4DAE50}"/>
              </a:ext>
            </a:extLst>
          </p:cNvPr>
          <p:cNvSpPr>
            <a:spLocks noGrp="1"/>
          </p:cNvSpPr>
          <p:nvPr>
            <p:ph type="subTitle" idx="1"/>
          </p:nvPr>
        </p:nvSpPr>
        <p:spPr>
          <a:xfrm>
            <a:off x="327467" y="2624479"/>
            <a:ext cx="6166376" cy="4432495"/>
          </a:xfrm>
        </p:spPr>
        <p:txBody>
          <a:bodyPr wrap="square">
            <a:spAutoFit/>
          </a:bodyPr>
          <a:lstStyle/>
          <a:p>
            <a:r>
              <a:rPr lang="en-US" sz="1300" b="1" dirty="0">
                <a:solidFill>
                  <a:schemeClr val="tx2"/>
                </a:solidFill>
              </a:rPr>
              <a:t>3. Load Into Feature Store</a:t>
            </a:r>
          </a:p>
          <a:p>
            <a:pPr algn="just"/>
            <a:r>
              <a:rPr lang="en-US" sz="1200" dirty="0">
                <a:solidFill>
                  <a:srgbClr val="FFFFFF"/>
                </a:solidFill>
              </a:rPr>
              <a:t>Once features are created, they need to be stored in a Feature Store for reuse in ML models.</a:t>
            </a:r>
          </a:p>
          <a:p>
            <a:pPr algn="just"/>
            <a:endParaRPr lang="en-US" sz="1200" dirty="0">
              <a:solidFill>
                <a:srgbClr val="FFFFFF"/>
              </a:solidFill>
            </a:endParaRPr>
          </a:p>
          <a:p>
            <a:pPr algn="just"/>
            <a:r>
              <a:rPr lang="en-US" sz="1200" b="1" dirty="0">
                <a:solidFill>
                  <a:schemeClr val="accent5">
                    <a:lumMod val="75000"/>
                  </a:schemeClr>
                </a:solidFill>
              </a:rPr>
              <a:t>Storing Features in Snowflake:</a:t>
            </a:r>
          </a:p>
          <a:p>
            <a:pPr algn="just"/>
            <a:r>
              <a:rPr lang="en-US" sz="1200" dirty="0">
                <a:solidFill>
                  <a:srgbClr val="FFFFFF"/>
                </a:solidFill>
              </a:rPr>
              <a:t>CREATE TABLE </a:t>
            </a:r>
            <a:r>
              <a:rPr lang="en-US" sz="1200" dirty="0" err="1">
                <a:solidFill>
                  <a:srgbClr val="FFFFFF"/>
                </a:solidFill>
              </a:rPr>
              <a:t>customer_features</a:t>
            </a:r>
            <a:r>
              <a:rPr lang="en-US" sz="1200" dirty="0">
                <a:solidFill>
                  <a:srgbClr val="FFFFFF"/>
                </a:solidFill>
              </a:rPr>
              <a:t> (</a:t>
            </a:r>
          </a:p>
          <a:p>
            <a:pPr algn="just"/>
            <a:r>
              <a:rPr lang="en-US" sz="1200" dirty="0">
                <a:solidFill>
                  <a:srgbClr val="FFFFFF"/>
                </a:solidFill>
              </a:rPr>
              <a:t>    </a:t>
            </a:r>
            <a:r>
              <a:rPr lang="en-US" sz="1200" dirty="0" err="1">
                <a:solidFill>
                  <a:srgbClr val="FFFFFF"/>
                </a:solidFill>
              </a:rPr>
              <a:t>customer_id</a:t>
            </a:r>
            <a:r>
              <a:rPr lang="en-US" sz="1200" dirty="0">
                <a:solidFill>
                  <a:srgbClr val="FFFFFF"/>
                </a:solidFill>
              </a:rPr>
              <a:t> STRING PRIMARY KEY,</a:t>
            </a:r>
          </a:p>
          <a:p>
            <a:pPr algn="just"/>
            <a:r>
              <a:rPr lang="en-US" sz="1200" dirty="0">
                <a:solidFill>
                  <a:srgbClr val="FFFFFF"/>
                </a:solidFill>
              </a:rPr>
              <a:t>    </a:t>
            </a:r>
            <a:r>
              <a:rPr lang="en-US" sz="1200" dirty="0" err="1">
                <a:solidFill>
                  <a:srgbClr val="FFFFFF"/>
                </a:solidFill>
              </a:rPr>
              <a:t>total_transactions</a:t>
            </a:r>
            <a:r>
              <a:rPr lang="en-US" sz="1200" dirty="0">
                <a:solidFill>
                  <a:srgbClr val="FFFFFF"/>
                </a:solidFill>
              </a:rPr>
              <a:t> INT,</a:t>
            </a:r>
          </a:p>
          <a:p>
            <a:pPr algn="just"/>
            <a:r>
              <a:rPr lang="en-US" sz="1200" dirty="0">
                <a:solidFill>
                  <a:srgbClr val="FFFFFF"/>
                </a:solidFill>
              </a:rPr>
              <a:t>    </a:t>
            </a:r>
            <a:r>
              <a:rPr lang="en-US" sz="1200" dirty="0" err="1">
                <a:solidFill>
                  <a:srgbClr val="FFFFFF"/>
                </a:solidFill>
              </a:rPr>
              <a:t>avg_purchase</a:t>
            </a:r>
            <a:r>
              <a:rPr lang="en-US" sz="1200" dirty="0">
                <a:solidFill>
                  <a:srgbClr val="FFFFFF"/>
                </a:solidFill>
              </a:rPr>
              <a:t> FLOAT,</a:t>
            </a:r>
          </a:p>
          <a:p>
            <a:pPr algn="just"/>
            <a:r>
              <a:rPr lang="en-US" sz="1200" dirty="0">
                <a:solidFill>
                  <a:srgbClr val="FFFFFF"/>
                </a:solidFill>
              </a:rPr>
              <a:t>    </a:t>
            </a:r>
            <a:r>
              <a:rPr lang="en-US" sz="1200" dirty="0" err="1">
                <a:solidFill>
                  <a:srgbClr val="FFFFFF"/>
                </a:solidFill>
              </a:rPr>
              <a:t>last_purchase_date</a:t>
            </a:r>
            <a:r>
              <a:rPr lang="en-US" sz="1200" dirty="0">
                <a:solidFill>
                  <a:srgbClr val="FFFFFF"/>
                </a:solidFill>
              </a:rPr>
              <a:t> DATE,</a:t>
            </a:r>
          </a:p>
          <a:p>
            <a:pPr algn="just"/>
            <a:r>
              <a:rPr lang="en-US" sz="1200" dirty="0">
                <a:solidFill>
                  <a:srgbClr val="FFFFFF"/>
                </a:solidFill>
              </a:rPr>
              <a:t>    </a:t>
            </a:r>
            <a:r>
              <a:rPr lang="en-US" sz="1200" dirty="0" err="1">
                <a:solidFill>
                  <a:srgbClr val="FFFFFF"/>
                </a:solidFill>
              </a:rPr>
              <a:t>segment_encoded</a:t>
            </a:r>
            <a:r>
              <a:rPr lang="en-US" sz="1200" dirty="0">
                <a:solidFill>
                  <a:srgbClr val="FFFFFF"/>
                </a:solidFill>
              </a:rPr>
              <a:t> INT</a:t>
            </a:r>
          </a:p>
          <a:p>
            <a:pPr algn="just"/>
            <a:r>
              <a:rPr lang="en-US" sz="1200" dirty="0">
                <a:solidFill>
                  <a:srgbClr val="FFFFFF"/>
                </a:solidFill>
              </a:rPr>
              <a:t>);</a:t>
            </a:r>
          </a:p>
          <a:p>
            <a:pPr algn="just"/>
            <a:endParaRPr lang="en-US" sz="1200" dirty="0">
              <a:solidFill>
                <a:srgbClr val="FFFFFF"/>
              </a:solidFill>
            </a:endParaRPr>
          </a:p>
          <a:p>
            <a:pPr algn="just"/>
            <a:r>
              <a:rPr lang="en-US" sz="1200" dirty="0">
                <a:solidFill>
                  <a:srgbClr val="FFFFFF"/>
                </a:solidFill>
              </a:rPr>
              <a:t>Create a table (</a:t>
            </a:r>
            <a:r>
              <a:rPr lang="en-US" sz="1200" dirty="0" err="1">
                <a:solidFill>
                  <a:srgbClr val="FFFFFF"/>
                </a:solidFill>
              </a:rPr>
              <a:t>customer_features</a:t>
            </a:r>
            <a:r>
              <a:rPr lang="en-US" sz="1200" dirty="0">
                <a:solidFill>
                  <a:srgbClr val="FFFFFF"/>
                </a:solidFill>
              </a:rPr>
              <a:t>) to store engineered features like total transactions, average purchase, last purchase date, and encoded customer segment.</a:t>
            </a:r>
          </a:p>
          <a:p>
            <a:pPr algn="just"/>
            <a:endParaRPr lang="en-US" sz="1200" dirty="0">
              <a:solidFill>
                <a:srgbClr val="FFFFFF"/>
              </a:solidFill>
            </a:endParaRPr>
          </a:p>
        </p:txBody>
      </p:sp>
      <p:sp>
        <p:nvSpPr>
          <p:cNvPr id="21" name="Freeform: Shape 20">
            <a:extLst>
              <a:ext uri="{FF2B5EF4-FFF2-40B4-BE49-F238E27FC236}">
                <a16:creationId xmlns:a16="http://schemas.microsoft.com/office/drawing/2014/main" id="{229FF797-37F4-DBD7-B2FD-912959A7C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3A7FE666-958A-1B74-1697-F6E44F410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16A17FEC-13A1-6B1A-5C45-942EC709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EDAE1B46-94CB-A4F8-31E3-6616A9C19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DD18E0B8-67E2-FF2E-E7FA-9194D319F8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20F9103B-8194-DD43-9788-8969498E3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48864E76-8861-D946-BC01-CB48FAECF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E95E3BF4-AF13-E720-5540-B4163F475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5989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0839EA-E6C7-D739-DA2D-035D8D748DE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FB6E0549-98C9-D373-A9D4-9DCC90E21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0B338F-23FC-D622-8719-740F2A0BA934}"/>
              </a:ext>
            </a:extLst>
          </p:cNvPr>
          <p:cNvSpPr>
            <a:spLocks noGrp="1"/>
          </p:cNvSpPr>
          <p:nvPr>
            <p:ph type="ctrTitle"/>
          </p:nvPr>
        </p:nvSpPr>
        <p:spPr>
          <a:xfrm>
            <a:off x="938796" y="116465"/>
            <a:ext cx="5174207" cy="2281184"/>
          </a:xfrm>
        </p:spPr>
        <p:txBody>
          <a:bodyPr>
            <a:spAutoFit/>
          </a:bodyPr>
          <a:lstStyle/>
          <a:p>
            <a:pPr algn="l"/>
            <a:r>
              <a:rPr lang="en-US" sz="3800" dirty="0">
                <a:solidFill>
                  <a:srgbClr val="FFFFFF"/>
                </a:solidFill>
              </a:rPr>
              <a:t>4. Implementing Feature Engineering with Snowflake and Feature Store</a:t>
            </a:r>
            <a:endParaRPr lang="en-IN" sz="3800" dirty="0">
              <a:solidFill>
                <a:srgbClr val="FFFFFF"/>
              </a:solidFill>
            </a:endParaRPr>
          </a:p>
        </p:txBody>
      </p:sp>
      <p:sp>
        <p:nvSpPr>
          <p:cNvPr id="3" name="Subtitle 2">
            <a:extLst>
              <a:ext uri="{FF2B5EF4-FFF2-40B4-BE49-F238E27FC236}">
                <a16:creationId xmlns:a16="http://schemas.microsoft.com/office/drawing/2014/main" id="{5DABDB2C-D811-7C38-745D-CF37B336E45C}"/>
              </a:ext>
            </a:extLst>
          </p:cNvPr>
          <p:cNvSpPr>
            <a:spLocks noGrp="1"/>
          </p:cNvSpPr>
          <p:nvPr>
            <p:ph type="subTitle" idx="1"/>
          </p:nvPr>
        </p:nvSpPr>
        <p:spPr>
          <a:xfrm>
            <a:off x="327467" y="2624479"/>
            <a:ext cx="6166376" cy="3691267"/>
          </a:xfrm>
        </p:spPr>
        <p:txBody>
          <a:bodyPr wrap="square">
            <a:spAutoFit/>
          </a:bodyPr>
          <a:lstStyle/>
          <a:p>
            <a:r>
              <a:rPr lang="en-US" sz="1300" b="1" dirty="0">
                <a:solidFill>
                  <a:schemeClr val="tx2"/>
                </a:solidFill>
              </a:rPr>
              <a:t>3. Load Into Feature Store</a:t>
            </a:r>
          </a:p>
          <a:p>
            <a:endParaRPr lang="en-US" sz="1300" b="1" dirty="0">
              <a:solidFill>
                <a:schemeClr val="tx2"/>
              </a:solidFill>
            </a:endParaRPr>
          </a:p>
          <a:p>
            <a:pPr algn="just"/>
            <a:r>
              <a:rPr lang="en-US" sz="1200" dirty="0">
                <a:solidFill>
                  <a:srgbClr val="FFFFFF"/>
                </a:solidFill>
              </a:rPr>
              <a:t>INSERT INTO </a:t>
            </a:r>
            <a:r>
              <a:rPr lang="en-US" sz="1200" dirty="0" err="1">
                <a:solidFill>
                  <a:srgbClr val="FFFFFF"/>
                </a:solidFill>
              </a:rPr>
              <a:t>customer_features</a:t>
            </a:r>
            <a:r>
              <a:rPr lang="en-US" sz="1200" dirty="0">
                <a:solidFill>
                  <a:srgbClr val="FFFFFF"/>
                </a:solidFill>
              </a:rPr>
              <a:t> </a:t>
            </a:r>
          </a:p>
          <a:p>
            <a:pPr algn="just"/>
            <a:r>
              <a:rPr lang="en-US" sz="1200" dirty="0">
                <a:solidFill>
                  <a:srgbClr val="FFFFFF"/>
                </a:solidFill>
              </a:rPr>
              <a:t>SELECT </a:t>
            </a:r>
          </a:p>
          <a:p>
            <a:pPr algn="just"/>
            <a:r>
              <a:rPr lang="en-US" sz="1200" dirty="0">
                <a:solidFill>
                  <a:srgbClr val="FFFFFF"/>
                </a:solidFill>
              </a:rPr>
              <a:t>    </a:t>
            </a:r>
            <a:r>
              <a:rPr lang="en-US" sz="1200" dirty="0" err="1">
                <a:solidFill>
                  <a:srgbClr val="FFFFFF"/>
                </a:solidFill>
              </a:rPr>
              <a:t>c.customer_id</a:t>
            </a:r>
            <a:r>
              <a:rPr lang="en-US" sz="1200" dirty="0">
                <a:solidFill>
                  <a:srgbClr val="FFFFFF"/>
                </a:solidFill>
              </a:rPr>
              <a:t>, </a:t>
            </a:r>
          </a:p>
          <a:p>
            <a:pPr algn="just"/>
            <a:r>
              <a:rPr lang="en-US" sz="1200" dirty="0">
                <a:solidFill>
                  <a:srgbClr val="FFFFFF"/>
                </a:solidFill>
              </a:rPr>
              <a:t>    </a:t>
            </a:r>
            <a:r>
              <a:rPr lang="en-US" sz="1200" dirty="0" err="1">
                <a:solidFill>
                  <a:srgbClr val="FFFFFF"/>
                </a:solidFill>
              </a:rPr>
              <a:t>t.total_transactions</a:t>
            </a:r>
            <a:r>
              <a:rPr lang="en-US" sz="1200" dirty="0">
                <a:solidFill>
                  <a:srgbClr val="FFFFFF"/>
                </a:solidFill>
              </a:rPr>
              <a:t>, </a:t>
            </a:r>
          </a:p>
          <a:p>
            <a:pPr algn="just"/>
            <a:r>
              <a:rPr lang="en-US" sz="1200" dirty="0">
                <a:solidFill>
                  <a:srgbClr val="FFFFFF"/>
                </a:solidFill>
              </a:rPr>
              <a:t>    </a:t>
            </a:r>
            <a:r>
              <a:rPr lang="en-US" sz="1200" dirty="0" err="1">
                <a:solidFill>
                  <a:srgbClr val="FFFFFF"/>
                </a:solidFill>
              </a:rPr>
              <a:t>t.avg_purchase</a:t>
            </a:r>
            <a:r>
              <a:rPr lang="en-US" sz="1200" dirty="0">
                <a:solidFill>
                  <a:srgbClr val="FFFFFF"/>
                </a:solidFill>
              </a:rPr>
              <a:t>, </a:t>
            </a:r>
          </a:p>
          <a:p>
            <a:pPr algn="just"/>
            <a:r>
              <a:rPr lang="en-US" sz="1200" dirty="0">
                <a:solidFill>
                  <a:srgbClr val="FFFFFF"/>
                </a:solidFill>
              </a:rPr>
              <a:t>    </a:t>
            </a:r>
            <a:r>
              <a:rPr lang="en-US" sz="1200" dirty="0" err="1">
                <a:solidFill>
                  <a:srgbClr val="FFFFFF"/>
                </a:solidFill>
              </a:rPr>
              <a:t>t.last_purchase_date</a:t>
            </a:r>
            <a:r>
              <a:rPr lang="en-US" sz="1200" dirty="0">
                <a:solidFill>
                  <a:srgbClr val="FFFFFF"/>
                </a:solidFill>
              </a:rPr>
              <a:t>, </a:t>
            </a:r>
          </a:p>
          <a:p>
            <a:pPr algn="just"/>
            <a:r>
              <a:rPr lang="en-US" sz="1200" dirty="0">
                <a:solidFill>
                  <a:srgbClr val="FFFFFF"/>
                </a:solidFill>
              </a:rPr>
              <a:t>    </a:t>
            </a:r>
            <a:r>
              <a:rPr lang="en-US" sz="1200" dirty="0" err="1">
                <a:solidFill>
                  <a:srgbClr val="FFFFFF"/>
                </a:solidFill>
              </a:rPr>
              <a:t>c.segment_encoded</a:t>
            </a:r>
            <a:endParaRPr lang="en-US" sz="1200" dirty="0">
              <a:solidFill>
                <a:srgbClr val="FFFFFF"/>
              </a:solidFill>
            </a:endParaRPr>
          </a:p>
          <a:p>
            <a:pPr algn="just"/>
            <a:endParaRPr lang="en-US" sz="1200" dirty="0">
              <a:solidFill>
                <a:srgbClr val="FFFFFF"/>
              </a:solidFill>
            </a:endParaRPr>
          </a:p>
          <a:p>
            <a:pPr algn="just"/>
            <a:r>
              <a:rPr lang="en-US" sz="1200" dirty="0">
                <a:solidFill>
                  <a:srgbClr val="FFFFFF"/>
                </a:solidFill>
              </a:rPr>
              <a:t>Insert data into </a:t>
            </a:r>
            <a:r>
              <a:rPr lang="en-US" sz="1200" dirty="0" err="1">
                <a:solidFill>
                  <a:srgbClr val="FFFFFF"/>
                </a:solidFill>
              </a:rPr>
              <a:t>customer_features</a:t>
            </a:r>
            <a:r>
              <a:rPr lang="en-US" sz="1200" dirty="0">
                <a:solidFill>
                  <a:srgbClr val="FFFFFF"/>
                </a:solidFill>
              </a:rPr>
              <a:t> by selecting relevant features (transactions, purchase behavior, and customer segments) from existing tables.</a:t>
            </a:r>
          </a:p>
          <a:p>
            <a:pPr algn="just"/>
            <a:endParaRPr lang="en-US" sz="1200" dirty="0">
              <a:solidFill>
                <a:srgbClr val="FFFFFF"/>
              </a:solidFill>
            </a:endParaRPr>
          </a:p>
        </p:txBody>
      </p:sp>
      <p:sp>
        <p:nvSpPr>
          <p:cNvPr id="21" name="Freeform: Shape 20">
            <a:extLst>
              <a:ext uri="{FF2B5EF4-FFF2-40B4-BE49-F238E27FC236}">
                <a16:creationId xmlns:a16="http://schemas.microsoft.com/office/drawing/2014/main" id="{D17F0E92-145D-1C3A-432C-B130B278F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5D6FCE17-3488-F280-80D4-8B40A7951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A3FBE569-E70E-E03F-4F48-64AC0C24D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78025DB6-6205-F8AF-DEB9-5543E6259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C8BDD26-1ED1-2BEC-F19F-E161F5C4C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B0D2A5E-8112-222B-499F-CD9D6D9D1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2B3EA8B4-B32B-A47A-C973-537B00FDC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E69F415-25CA-AB61-7659-DC67ACCCD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96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05CBF0-CABB-5647-498A-99C9940DAFC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91471767-C808-E6F5-44F3-FC31410E2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E40AD2-3518-99C9-0A87-E04DFA6847BD}"/>
              </a:ext>
            </a:extLst>
          </p:cNvPr>
          <p:cNvSpPr>
            <a:spLocks noGrp="1"/>
          </p:cNvSpPr>
          <p:nvPr>
            <p:ph type="ctrTitle"/>
          </p:nvPr>
        </p:nvSpPr>
        <p:spPr>
          <a:xfrm>
            <a:off x="938796" y="116465"/>
            <a:ext cx="5174207" cy="2281184"/>
          </a:xfrm>
        </p:spPr>
        <p:txBody>
          <a:bodyPr>
            <a:spAutoFit/>
          </a:bodyPr>
          <a:lstStyle/>
          <a:p>
            <a:pPr algn="l"/>
            <a:r>
              <a:rPr lang="en-US" sz="3800" dirty="0">
                <a:solidFill>
                  <a:srgbClr val="FFFFFF"/>
                </a:solidFill>
              </a:rPr>
              <a:t>4. Implementing Feature Engineering with Snowflake and Feature Store</a:t>
            </a:r>
            <a:endParaRPr lang="en-IN" sz="3800" dirty="0">
              <a:solidFill>
                <a:srgbClr val="FFFFFF"/>
              </a:solidFill>
            </a:endParaRPr>
          </a:p>
        </p:txBody>
      </p:sp>
      <p:sp>
        <p:nvSpPr>
          <p:cNvPr id="3" name="Subtitle 2">
            <a:extLst>
              <a:ext uri="{FF2B5EF4-FFF2-40B4-BE49-F238E27FC236}">
                <a16:creationId xmlns:a16="http://schemas.microsoft.com/office/drawing/2014/main" id="{5FF0A0CE-E979-7D32-10B5-8E433CB2C2CC}"/>
              </a:ext>
            </a:extLst>
          </p:cNvPr>
          <p:cNvSpPr>
            <a:spLocks noGrp="1"/>
          </p:cNvSpPr>
          <p:nvPr>
            <p:ph type="subTitle" idx="1"/>
          </p:nvPr>
        </p:nvSpPr>
        <p:spPr>
          <a:xfrm>
            <a:off x="327467" y="2624479"/>
            <a:ext cx="6166376" cy="4138056"/>
          </a:xfrm>
        </p:spPr>
        <p:txBody>
          <a:bodyPr wrap="square">
            <a:spAutoFit/>
          </a:bodyPr>
          <a:lstStyle/>
          <a:p>
            <a:r>
              <a:rPr lang="en-US" sz="1300" b="1" dirty="0">
                <a:solidFill>
                  <a:schemeClr val="tx2"/>
                </a:solidFill>
              </a:rPr>
              <a:t>3. Load Into Feature Store</a:t>
            </a:r>
          </a:p>
          <a:p>
            <a:pPr algn="just"/>
            <a:r>
              <a:rPr lang="en-US" sz="1200" dirty="0">
                <a:solidFill>
                  <a:srgbClr val="FFFFFF"/>
                </a:solidFill>
              </a:rPr>
              <a:t>FROM customers c</a:t>
            </a:r>
          </a:p>
          <a:p>
            <a:pPr algn="just"/>
            <a:r>
              <a:rPr lang="en-US" sz="1200" dirty="0">
                <a:solidFill>
                  <a:srgbClr val="FFFFFF"/>
                </a:solidFill>
              </a:rPr>
              <a:t>JOIN (</a:t>
            </a:r>
          </a:p>
          <a:p>
            <a:pPr algn="just"/>
            <a:r>
              <a:rPr lang="en-US" sz="1200" dirty="0">
                <a:solidFill>
                  <a:srgbClr val="FFFFFF"/>
                </a:solidFill>
              </a:rPr>
              <a:t>    SELECT </a:t>
            </a:r>
          </a:p>
          <a:p>
            <a:pPr algn="just"/>
            <a:r>
              <a:rPr lang="en-US" sz="1200" dirty="0">
                <a:solidFill>
                  <a:srgbClr val="FFFFFF"/>
                </a:solidFill>
              </a:rPr>
              <a:t>        </a:t>
            </a:r>
            <a:r>
              <a:rPr lang="en-US" sz="1200" dirty="0" err="1">
                <a:solidFill>
                  <a:srgbClr val="FFFFFF"/>
                </a:solidFill>
              </a:rPr>
              <a:t>customer_id</a:t>
            </a:r>
            <a:r>
              <a:rPr lang="en-US" sz="1200" dirty="0">
                <a:solidFill>
                  <a:srgbClr val="FFFFFF"/>
                </a:solidFill>
              </a:rPr>
              <a:t>, </a:t>
            </a:r>
          </a:p>
          <a:p>
            <a:pPr algn="just"/>
            <a:r>
              <a:rPr lang="en-US" sz="1200" dirty="0">
                <a:solidFill>
                  <a:srgbClr val="FFFFFF"/>
                </a:solidFill>
              </a:rPr>
              <a:t>        COUNT(*) AS </a:t>
            </a:r>
            <a:r>
              <a:rPr lang="en-US" sz="1200" dirty="0" err="1">
                <a:solidFill>
                  <a:srgbClr val="FFFFFF"/>
                </a:solidFill>
              </a:rPr>
              <a:t>total_transactions</a:t>
            </a:r>
            <a:r>
              <a:rPr lang="en-US" sz="1200" dirty="0">
                <a:solidFill>
                  <a:srgbClr val="FFFFFF"/>
                </a:solidFill>
              </a:rPr>
              <a:t>, </a:t>
            </a:r>
          </a:p>
          <a:p>
            <a:pPr algn="just"/>
            <a:r>
              <a:rPr lang="en-US" sz="1200" dirty="0">
                <a:solidFill>
                  <a:srgbClr val="FFFFFF"/>
                </a:solidFill>
              </a:rPr>
              <a:t>        AVG(</a:t>
            </a:r>
            <a:r>
              <a:rPr lang="en-US" sz="1200" dirty="0" err="1">
                <a:solidFill>
                  <a:srgbClr val="FFFFFF"/>
                </a:solidFill>
              </a:rPr>
              <a:t>purchase_amount</a:t>
            </a:r>
            <a:r>
              <a:rPr lang="en-US" sz="1200" dirty="0">
                <a:solidFill>
                  <a:srgbClr val="FFFFFF"/>
                </a:solidFill>
              </a:rPr>
              <a:t>) AS </a:t>
            </a:r>
            <a:r>
              <a:rPr lang="en-US" sz="1200" dirty="0" err="1">
                <a:solidFill>
                  <a:srgbClr val="FFFFFF"/>
                </a:solidFill>
              </a:rPr>
              <a:t>avg_purchase</a:t>
            </a:r>
            <a:r>
              <a:rPr lang="en-US" sz="1200" dirty="0">
                <a:solidFill>
                  <a:srgbClr val="FFFFFF"/>
                </a:solidFill>
              </a:rPr>
              <a:t>, </a:t>
            </a:r>
          </a:p>
          <a:p>
            <a:pPr algn="just"/>
            <a:r>
              <a:rPr lang="en-US" sz="1200" dirty="0">
                <a:solidFill>
                  <a:srgbClr val="FFFFFF"/>
                </a:solidFill>
              </a:rPr>
              <a:t>        MAX(</a:t>
            </a:r>
            <a:r>
              <a:rPr lang="en-US" sz="1200" dirty="0" err="1">
                <a:solidFill>
                  <a:srgbClr val="FFFFFF"/>
                </a:solidFill>
              </a:rPr>
              <a:t>transaction_date</a:t>
            </a:r>
            <a:r>
              <a:rPr lang="en-US" sz="1200" dirty="0">
                <a:solidFill>
                  <a:srgbClr val="FFFFFF"/>
                </a:solidFill>
              </a:rPr>
              <a:t>) AS </a:t>
            </a:r>
            <a:r>
              <a:rPr lang="en-US" sz="1200" dirty="0" err="1">
                <a:solidFill>
                  <a:srgbClr val="FFFFFF"/>
                </a:solidFill>
              </a:rPr>
              <a:t>last_purchase_date</a:t>
            </a:r>
            <a:r>
              <a:rPr lang="en-US" sz="1200" dirty="0">
                <a:solidFill>
                  <a:srgbClr val="FFFFFF"/>
                </a:solidFill>
              </a:rPr>
              <a:t> </a:t>
            </a:r>
          </a:p>
          <a:p>
            <a:pPr algn="just"/>
            <a:r>
              <a:rPr lang="en-US" sz="1200" dirty="0">
                <a:solidFill>
                  <a:srgbClr val="FFFFFF"/>
                </a:solidFill>
              </a:rPr>
              <a:t>    FROM transactions </a:t>
            </a:r>
          </a:p>
          <a:p>
            <a:pPr algn="just"/>
            <a:r>
              <a:rPr lang="en-US" sz="1200" dirty="0">
                <a:solidFill>
                  <a:srgbClr val="FFFFFF"/>
                </a:solidFill>
              </a:rPr>
              <a:t>    GROUP BY </a:t>
            </a:r>
            <a:r>
              <a:rPr lang="en-US" sz="1200" dirty="0" err="1">
                <a:solidFill>
                  <a:srgbClr val="FFFFFF"/>
                </a:solidFill>
              </a:rPr>
              <a:t>customer_id</a:t>
            </a:r>
            <a:endParaRPr lang="en-US" sz="1200" dirty="0">
              <a:solidFill>
                <a:srgbClr val="FFFFFF"/>
              </a:solidFill>
            </a:endParaRPr>
          </a:p>
          <a:p>
            <a:pPr algn="just"/>
            <a:r>
              <a:rPr lang="en-US" sz="1200" dirty="0">
                <a:solidFill>
                  <a:srgbClr val="FFFFFF"/>
                </a:solidFill>
              </a:rPr>
              <a:t>) t </a:t>
            </a:r>
          </a:p>
          <a:p>
            <a:pPr algn="just"/>
            <a:r>
              <a:rPr lang="en-US" sz="1200" dirty="0">
                <a:solidFill>
                  <a:srgbClr val="FFFFFF"/>
                </a:solidFill>
              </a:rPr>
              <a:t>ON </a:t>
            </a:r>
            <a:r>
              <a:rPr lang="en-US" sz="1200" dirty="0" err="1">
                <a:solidFill>
                  <a:srgbClr val="FFFFFF"/>
                </a:solidFill>
              </a:rPr>
              <a:t>c.customer_id</a:t>
            </a:r>
            <a:r>
              <a:rPr lang="en-US" sz="1200" dirty="0">
                <a:solidFill>
                  <a:srgbClr val="FFFFFF"/>
                </a:solidFill>
              </a:rPr>
              <a:t> = </a:t>
            </a:r>
            <a:r>
              <a:rPr lang="en-US" sz="1200" dirty="0" err="1">
                <a:solidFill>
                  <a:srgbClr val="FFFFFF"/>
                </a:solidFill>
              </a:rPr>
              <a:t>t.customer_id</a:t>
            </a:r>
            <a:r>
              <a:rPr lang="en-US" sz="1200" dirty="0">
                <a:solidFill>
                  <a:srgbClr val="FFFFFF"/>
                </a:solidFill>
              </a:rPr>
              <a:t>;</a:t>
            </a:r>
          </a:p>
          <a:p>
            <a:pPr algn="just"/>
            <a:r>
              <a:rPr lang="en-US" sz="1200" dirty="0">
                <a:solidFill>
                  <a:srgbClr val="FFFFFF"/>
                </a:solidFill>
              </a:rPr>
              <a:t>Join the customers and transactions tables to aggregate transaction-level features (count, average, and last purchase date) for each customer before inserting them into the feature store.</a:t>
            </a:r>
          </a:p>
        </p:txBody>
      </p:sp>
      <p:sp>
        <p:nvSpPr>
          <p:cNvPr id="21" name="Freeform: Shape 20">
            <a:extLst>
              <a:ext uri="{FF2B5EF4-FFF2-40B4-BE49-F238E27FC236}">
                <a16:creationId xmlns:a16="http://schemas.microsoft.com/office/drawing/2014/main" id="{DD31749D-0CA7-37ED-2636-A4401CD7C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26ADC85D-EC39-4329-E7DE-735B6FAB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1903E116-83F1-2F78-5669-9E2656F51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99F069A6-0EFB-B898-3974-9B4FD37B2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F8B38936-9627-B019-CA78-B22A9D255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0FB6A28C-0076-93C6-95CF-86BE64139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A933BD8C-F00A-CF58-BDBF-089315DBA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DC7BDE47-129F-73F6-E9E1-506C670AA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41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BC9F72-676E-5516-8311-D9088161D94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BBBAA7DC-13C8-ECD2-A069-6786AD910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B18542-5A6F-75F3-E1E1-AEC2FC3EF604}"/>
              </a:ext>
            </a:extLst>
          </p:cNvPr>
          <p:cNvSpPr>
            <a:spLocks noGrp="1"/>
          </p:cNvSpPr>
          <p:nvPr>
            <p:ph type="ctrTitle"/>
          </p:nvPr>
        </p:nvSpPr>
        <p:spPr>
          <a:xfrm>
            <a:off x="938796" y="116465"/>
            <a:ext cx="5174207" cy="2281184"/>
          </a:xfrm>
        </p:spPr>
        <p:txBody>
          <a:bodyPr>
            <a:spAutoFit/>
          </a:bodyPr>
          <a:lstStyle/>
          <a:p>
            <a:pPr algn="l"/>
            <a:r>
              <a:rPr lang="en-US" sz="3800" dirty="0">
                <a:solidFill>
                  <a:srgbClr val="FFFFFF"/>
                </a:solidFill>
              </a:rPr>
              <a:t>4. Implementing Feature Engineering with Snowflake and Feature Store</a:t>
            </a:r>
            <a:endParaRPr lang="en-IN" sz="3800" dirty="0">
              <a:solidFill>
                <a:srgbClr val="FFFFFF"/>
              </a:solidFill>
            </a:endParaRPr>
          </a:p>
        </p:txBody>
      </p:sp>
      <p:sp>
        <p:nvSpPr>
          <p:cNvPr id="3" name="Subtitle 2">
            <a:extLst>
              <a:ext uri="{FF2B5EF4-FFF2-40B4-BE49-F238E27FC236}">
                <a16:creationId xmlns:a16="http://schemas.microsoft.com/office/drawing/2014/main" id="{406CC854-31C6-2DD4-EC8F-C7D620D24B78}"/>
              </a:ext>
            </a:extLst>
          </p:cNvPr>
          <p:cNvSpPr>
            <a:spLocks noGrp="1"/>
          </p:cNvSpPr>
          <p:nvPr>
            <p:ph type="subTitle" idx="1"/>
          </p:nvPr>
        </p:nvSpPr>
        <p:spPr>
          <a:xfrm>
            <a:off x="327467" y="3096388"/>
            <a:ext cx="6166376" cy="2039020"/>
          </a:xfrm>
        </p:spPr>
        <p:txBody>
          <a:bodyPr wrap="square">
            <a:spAutoFit/>
          </a:bodyPr>
          <a:lstStyle/>
          <a:p>
            <a:r>
              <a:rPr lang="en-US" sz="1300" b="1" dirty="0">
                <a:solidFill>
                  <a:schemeClr val="tx2"/>
                </a:solidFill>
              </a:rPr>
              <a:t>4. Access for ML : Retrieving Features for Model Training</a:t>
            </a:r>
          </a:p>
          <a:p>
            <a:pPr algn="just"/>
            <a:r>
              <a:rPr lang="en-US" sz="1200" dirty="0">
                <a:solidFill>
                  <a:srgbClr val="FFFFFF"/>
                </a:solidFill>
              </a:rPr>
              <a:t>Machine learning models need to access stored features before training.</a:t>
            </a:r>
          </a:p>
          <a:p>
            <a:pPr algn="just"/>
            <a:endParaRPr lang="en-US" sz="1200" dirty="0">
              <a:solidFill>
                <a:srgbClr val="FFFFFF"/>
              </a:solidFill>
            </a:endParaRPr>
          </a:p>
          <a:p>
            <a:pPr algn="just"/>
            <a:r>
              <a:rPr lang="en-US" sz="1200" b="1" dirty="0">
                <a:solidFill>
                  <a:schemeClr val="accent5">
                    <a:lumMod val="75000"/>
                  </a:schemeClr>
                </a:solidFill>
              </a:rPr>
              <a:t>Fetch Features for Model Training:</a:t>
            </a:r>
          </a:p>
          <a:p>
            <a:pPr algn="just"/>
            <a:r>
              <a:rPr lang="en-US" sz="1200" dirty="0">
                <a:solidFill>
                  <a:srgbClr val="FFFFFF"/>
                </a:solidFill>
              </a:rPr>
              <a:t>SELECT * FROM </a:t>
            </a:r>
            <a:r>
              <a:rPr lang="en-US" sz="1200" dirty="0" err="1">
                <a:solidFill>
                  <a:srgbClr val="FFFFFF"/>
                </a:solidFill>
              </a:rPr>
              <a:t>customer_features</a:t>
            </a:r>
            <a:r>
              <a:rPr lang="en-US" sz="1200" dirty="0">
                <a:solidFill>
                  <a:srgbClr val="FFFFFF"/>
                </a:solidFill>
              </a:rPr>
              <a:t> WHERE </a:t>
            </a:r>
            <a:r>
              <a:rPr lang="en-US" sz="1200" dirty="0" err="1">
                <a:solidFill>
                  <a:srgbClr val="FFFFFF"/>
                </a:solidFill>
              </a:rPr>
              <a:t>customer_id</a:t>
            </a:r>
            <a:r>
              <a:rPr lang="en-US" sz="1200" dirty="0">
                <a:solidFill>
                  <a:srgbClr val="FFFFFF"/>
                </a:solidFill>
              </a:rPr>
              <a:t> = '123’;</a:t>
            </a:r>
          </a:p>
          <a:p>
            <a:pPr algn="just"/>
            <a:endParaRPr lang="en-US" sz="1200" dirty="0">
              <a:solidFill>
                <a:srgbClr val="FFFFFF"/>
              </a:solidFill>
            </a:endParaRPr>
          </a:p>
          <a:p>
            <a:pPr algn="l"/>
            <a:r>
              <a:rPr lang="en-US" sz="1200" dirty="0">
                <a:solidFill>
                  <a:srgbClr val="FFFFFF"/>
                </a:solidFill>
              </a:rPr>
              <a:t>Retrieves precomputed features for a specific customer.</a:t>
            </a:r>
            <a:endParaRPr lang="en-IN" sz="1200" dirty="0">
              <a:solidFill>
                <a:srgbClr val="FFFFFF"/>
              </a:solidFill>
            </a:endParaRPr>
          </a:p>
        </p:txBody>
      </p:sp>
      <p:sp>
        <p:nvSpPr>
          <p:cNvPr id="21" name="Freeform: Shape 20">
            <a:extLst>
              <a:ext uri="{FF2B5EF4-FFF2-40B4-BE49-F238E27FC236}">
                <a16:creationId xmlns:a16="http://schemas.microsoft.com/office/drawing/2014/main" id="{D23B0A21-CD73-FDF5-E553-47205C49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E4869336-DEBF-3156-5BCE-7303D3170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CBE04795-F01B-E090-E94C-FD83F6975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6E4AE358-2BE9-2740-C822-93E175C1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BC94A064-28A0-2176-FC55-05B5AAF1D5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3FBB893F-1C43-60D7-4125-6A8A6A65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D4E88955-1290-5EAA-C218-C2DA14554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D7F10A8-03B7-5D03-7A27-094752697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986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DD7245-C0C5-EBE3-8471-E6AB94B96BB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45AC2E34-7BB3-8211-C45D-F37AB3AD6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5C274D-76FC-00F4-83B0-43F394767DB1}"/>
              </a:ext>
            </a:extLst>
          </p:cNvPr>
          <p:cNvSpPr>
            <a:spLocks noGrp="1"/>
          </p:cNvSpPr>
          <p:nvPr>
            <p:ph type="ctrTitle"/>
          </p:nvPr>
        </p:nvSpPr>
        <p:spPr>
          <a:xfrm>
            <a:off x="938796" y="116465"/>
            <a:ext cx="5174207" cy="2281184"/>
          </a:xfrm>
        </p:spPr>
        <p:txBody>
          <a:bodyPr>
            <a:spAutoFit/>
          </a:bodyPr>
          <a:lstStyle/>
          <a:p>
            <a:pPr algn="l"/>
            <a:r>
              <a:rPr lang="en-US" sz="3800" dirty="0">
                <a:solidFill>
                  <a:srgbClr val="FFFFFF"/>
                </a:solidFill>
              </a:rPr>
              <a:t>4. Implementing Feature Engineering with Snowflake and Feature Store</a:t>
            </a:r>
            <a:endParaRPr lang="en-IN" sz="3800" dirty="0">
              <a:solidFill>
                <a:srgbClr val="FFFFFF"/>
              </a:solidFill>
            </a:endParaRPr>
          </a:p>
        </p:txBody>
      </p:sp>
      <p:sp>
        <p:nvSpPr>
          <p:cNvPr id="3" name="Subtitle 2">
            <a:extLst>
              <a:ext uri="{FF2B5EF4-FFF2-40B4-BE49-F238E27FC236}">
                <a16:creationId xmlns:a16="http://schemas.microsoft.com/office/drawing/2014/main" id="{74CEEB40-E6D2-EA09-9505-6AC4181B4E7E}"/>
              </a:ext>
            </a:extLst>
          </p:cNvPr>
          <p:cNvSpPr>
            <a:spLocks noGrp="1"/>
          </p:cNvSpPr>
          <p:nvPr>
            <p:ph type="subTitle" idx="1"/>
          </p:nvPr>
        </p:nvSpPr>
        <p:spPr>
          <a:xfrm>
            <a:off x="327467" y="2624479"/>
            <a:ext cx="6166376" cy="4100097"/>
          </a:xfrm>
        </p:spPr>
        <p:txBody>
          <a:bodyPr wrap="square">
            <a:spAutoFit/>
          </a:bodyPr>
          <a:lstStyle/>
          <a:p>
            <a:r>
              <a:rPr lang="en-US" sz="1300" b="1" dirty="0">
                <a:solidFill>
                  <a:schemeClr val="tx2"/>
                </a:solidFill>
              </a:rPr>
              <a:t>4. Access for ML : Retrieving Features for Model Training</a:t>
            </a:r>
          </a:p>
          <a:p>
            <a:pPr algn="just"/>
            <a:endParaRPr lang="en-US" sz="1200" dirty="0">
              <a:solidFill>
                <a:srgbClr val="FFFFFF"/>
              </a:solidFill>
            </a:endParaRPr>
          </a:p>
          <a:p>
            <a:pPr algn="just"/>
            <a:r>
              <a:rPr lang="en-US" sz="1200" b="1" dirty="0">
                <a:solidFill>
                  <a:schemeClr val="accent5">
                    <a:lumMod val="75000"/>
                  </a:schemeClr>
                </a:solidFill>
              </a:rPr>
              <a:t>Using Snowflake with Python for ML:</a:t>
            </a:r>
          </a:p>
          <a:p>
            <a:pPr algn="just"/>
            <a:r>
              <a:rPr lang="en-US" sz="1200" dirty="0">
                <a:solidFill>
                  <a:srgbClr val="FFFFFF"/>
                </a:solidFill>
              </a:rPr>
              <a:t>import </a:t>
            </a:r>
            <a:r>
              <a:rPr lang="en-US" sz="1200" dirty="0" err="1">
                <a:solidFill>
                  <a:srgbClr val="FFFFFF"/>
                </a:solidFill>
              </a:rPr>
              <a:t>snowflake.connector</a:t>
            </a:r>
            <a:endParaRPr lang="en-US" sz="1200" dirty="0">
              <a:solidFill>
                <a:srgbClr val="FFFFFF"/>
              </a:solidFill>
            </a:endParaRPr>
          </a:p>
          <a:p>
            <a:pPr algn="just"/>
            <a:r>
              <a:rPr lang="en-US" sz="1200" dirty="0">
                <a:solidFill>
                  <a:srgbClr val="FFFFFF"/>
                </a:solidFill>
              </a:rPr>
              <a:t>import pandas as pd</a:t>
            </a:r>
          </a:p>
          <a:p>
            <a:pPr algn="just"/>
            <a:endParaRPr lang="en-US" sz="1200" dirty="0">
              <a:solidFill>
                <a:srgbClr val="FFFFFF"/>
              </a:solidFill>
            </a:endParaRPr>
          </a:p>
          <a:p>
            <a:pPr algn="just"/>
            <a:r>
              <a:rPr lang="en-US" sz="1200" dirty="0">
                <a:solidFill>
                  <a:srgbClr val="FFFFFF"/>
                </a:solidFill>
              </a:rPr>
              <a:t># Connect to Snowflake and fetch features</a:t>
            </a:r>
          </a:p>
          <a:p>
            <a:pPr algn="just"/>
            <a:r>
              <a:rPr lang="en-US" sz="1200" dirty="0">
                <a:solidFill>
                  <a:srgbClr val="FFFFFF"/>
                </a:solidFill>
              </a:rPr>
              <a:t>conn = </a:t>
            </a:r>
            <a:r>
              <a:rPr lang="en-US" sz="1200" dirty="0" err="1">
                <a:solidFill>
                  <a:srgbClr val="FFFFFF"/>
                </a:solidFill>
              </a:rPr>
              <a:t>snowflake.connector.connect</a:t>
            </a:r>
            <a:r>
              <a:rPr lang="en-US" sz="1200" dirty="0">
                <a:solidFill>
                  <a:srgbClr val="FFFFFF"/>
                </a:solidFill>
              </a:rPr>
              <a:t>(user='</a:t>
            </a:r>
            <a:r>
              <a:rPr lang="en-US" sz="1200" dirty="0" err="1">
                <a:solidFill>
                  <a:srgbClr val="FFFFFF"/>
                </a:solidFill>
              </a:rPr>
              <a:t>your_user</a:t>
            </a:r>
            <a:r>
              <a:rPr lang="en-US" sz="1200" dirty="0">
                <a:solidFill>
                  <a:srgbClr val="FFFFFF"/>
                </a:solidFill>
              </a:rPr>
              <a:t>', password='</a:t>
            </a:r>
            <a:r>
              <a:rPr lang="en-US" sz="1200" dirty="0" err="1">
                <a:solidFill>
                  <a:srgbClr val="FFFFFF"/>
                </a:solidFill>
              </a:rPr>
              <a:t>your_password</a:t>
            </a:r>
            <a:r>
              <a:rPr lang="en-US" sz="1200" dirty="0">
                <a:solidFill>
                  <a:srgbClr val="FFFFFF"/>
                </a:solidFill>
              </a:rPr>
              <a:t>')</a:t>
            </a:r>
          </a:p>
          <a:p>
            <a:pPr algn="just"/>
            <a:r>
              <a:rPr lang="en-US" sz="1200" dirty="0" err="1">
                <a:solidFill>
                  <a:srgbClr val="FFFFFF"/>
                </a:solidFill>
              </a:rPr>
              <a:t>df</a:t>
            </a:r>
            <a:r>
              <a:rPr lang="en-US" sz="1200" dirty="0">
                <a:solidFill>
                  <a:srgbClr val="FFFFFF"/>
                </a:solidFill>
              </a:rPr>
              <a:t> = </a:t>
            </a:r>
            <a:r>
              <a:rPr lang="en-US" sz="1200" dirty="0" err="1">
                <a:solidFill>
                  <a:srgbClr val="FFFFFF"/>
                </a:solidFill>
              </a:rPr>
              <a:t>pd.read_sql</a:t>
            </a:r>
            <a:r>
              <a:rPr lang="en-US" sz="1200" dirty="0">
                <a:solidFill>
                  <a:srgbClr val="FFFFFF"/>
                </a:solidFill>
              </a:rPr>
              <a:t>("SELECT * FROM </a:t>
            </a:r>
            <a:r>
              <a:rPr lang="en-US" sz="1200" dirty="0" err="1">
                <a:solidFill>
                  <a:srgbClr val="FFFFFF"/>
                </a:solidFill>
              </a:rPr>
              <a:t>customer_features</a:t>
            </a:r>
            <a:r>
              <a:rPr lang="en-US" sz="1200" dirty="0">
                <a:solidFill>
                  <a:srgbClr val="FFFFFF"/>
                </a:solidFill>
              </a:rPr>
              <a:t>", conn)</a:t>
            </a:r>
          </a:p>
          <a:p>
            <a:pPr algn="just"/>
            <a:r>
              <a:rPr lang="en-US" sz="1200" dirty="0" err="1">
                <a:solidFill>
                  <a:srgbClr val="FFFFFF"/>
                </a:solidFill>
              </a:rPr>
              <a:t>conn.close</a:t>
            </a:r>
            <a:r>
              <a:rPr lang="en-US" sz="1200" dirty="0">
                <a:solidFill>
                  <a:srgbClr val="FFFFFF"/>
                </a:solidFill>
              </a:rPr>
              <a:t>()</a:t>
            </a:r>
          </a:p>
          <a:p>
            <a:pPr algn="just"/>
            <a:endParaRPr lang="en-US" sz="1200" dirty="0">
              <a:solidFill>
                <a:srgbClr val="FFFFFF"/>
              </a:solidFill>
            </a:endParaRPr>
          </a:p>
          <a:p>
            <a:pPr algn="just"/>
            <a:r>
              <a:rPr lang="en-US" sz="1200" dirty="0">
                <a:solidFill>
                  <a:srgbClr val="FFFFFF"/>
                </a:solidFill>
              </a:rPr>
              <a:t># Display fetched data</a:t>
            </a:r>
          </a:p>
          <a:p>
            <a:pPr algn="just"/>
            <a:r>
              <a:rPr lang="en-US" sz="1200" dirty="0">
                <a:solidFill>
                  <a:srgbClr val="FFFFFF"/>
                </a:solidFill>
              </a:rPr>
              <a:t>print(</a:t>
            </a:r>
            <a:r>
              <a:rPr lang="en-US" sz="1200" dirty="0" err="1">
                <a:solidFill>
                  <a:srgbClr val="FFFFFF"/>
                </a:solidFill>
              </a:rPr>
              <a:t>df.head</a:t>
            </a:r>
            <a:r>
              <a:rPr lang="en-US" sz="1200" dirty="0">
                <a:solidFill>
                  <a:srgbClr val="FFFFFF"/>
                </a:solidFill>
              </a:rPr>
              <a:t>())</a:t>
            </a:r>
          </a:p>
          <a:p>
            <a:pPr algn="just"/>
            <a:r>
              <a:rPr lang="en-US" sz="1200" dirty="0">
                <a:solidFill>
                  <a:srgbClr val="FFFFFF"/>
                </a:solidFill>
              </a:rPr>
              <a:t>Fetches feature data into Pandas for training ML models in Python.</a:t>
            </a:r>
          </a:p>
        </p:txBody>
      </p:sp>
      <p:sp>
        <p:nvSpPr>
          <p:cNvPr id="21" name="Freeform: Shape 20">
            <a:extLst>
              <a:ext uri="{FF2B5EF4-FFF2-40B4-BE49-F238E27FC236}">
                <a16:creationId xmlns:a16="http://schemas.microsoft.com/office/drawing/2014/main" id="{900A92B3-8993-02F3-4BE5-04B181C78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514C9E11-7451-2EFF-9848-6DC7506CA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2ABBA3DF-3E21-D4D1-39FB-21C279B3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11931F9F-024D-B6C7-8EC9-5A09E0E41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6DD8105F-7368-DD46-D35A-3DB2B521E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AABB38FF-4C76-5E5A-5546-EF2B7AF3B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147B74F4-1878-8775-836C-036C6A294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E847EC6D-164A-4946-4EA9-39EADAF05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182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0BD9F01-FFDF-EBF8-4A45-6D075AE5DA4D}"/>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dirty="0">
                <a:solidFill>
                  <a:schemeClr val="tx1"/>
                </a:solidFill>
                <a:latin typeface="+mj-lt"/>
                <a:ea typeface="+mj-ea"/>
                <a:cs typeface="+mj-cs"/>
              </a:rPr>
              <a:t>1. Introduction to Feature Engineering</a:t>
            </a:r>
          </a:p>
        </p:txBody>
      </p:sp>
      <p:sp>
        <p:nvSpPr>
          <p:cNvPr id="16" name="Freeform: Shape 1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58CA2A0-EA49-5F1E-CC58-64A8FD3F68C5}"/>
              </a:ext>
            </a:extLst>
          </p:cNvPr>
          <p:cNvSpPr txBox="1"/>
          <p:nvPr/>
        </p:nvSpPr>
        <p:spPr>
          <a:xfrm>
            <a:off x="478679" y="1841074"/>
            <a:ext cx="6077687" cy="4718258"/>
          </a:xfrm>
          <a:prstGeom prst="rect">
            <a:avLst/>
          </a:prstGeom>
        </p:spPr>
        <p:txBody>
          <a:bodyPr vert="horz" lIns="91440" tIns="45720" rIns="91440" bIns="45720" rtlCol="0">
            <a:normAutofit lnSpcReduction="10000"/>
          </a:bodyPr>
          <a:lstStyle/>
          <a:p>
            <a:pPr marL="114300" algn="just">
              <a:lnSpc>
                <a:spcPct val="90000"/>
              </a:lnSpc>
              <a:spcAft>
                <a:spcPts val="600"/>
              </a:spcAft>
            </a:pPr>
            <a:r>
              <a:rPr lang="en-US" sz="1600" b="1" dirty="0">
                <a:solidFill>
                  <a:schemeClr val="accent5">
                    <a:lumMod val="75000"/>
                  </a:schemeClr>
                </a:solidFill>
              </a:rPr>
              <a:t>Definition of Feature Engineering</a:t>
            </a:r>
          </a:p>
          <a:p>
            <a:pPr marL="114300" algn="just">
              <a:lnSpc>
                <a:spcPct val="90000"/>
              </a:lnSpc>
              <a:spcAft>
                <a:spcPts val="600"/>
              </a:spcAft>
            </a:pPr>
            <a:endParaRPr lang="en-US" sz="1600" dirty="0"/>
          </a:p>
          <a:p>
            <a:pPr algn="just">
              <a:lnSpc>
                <a:spcPct val="90000"/>
              </a:lnSpc>
              <a:spcAft>
                <a:spcPts val="600"/>
              </a:spcAft>
            </a:pPr>
            <a:r>
              <a:rPr lang="en-US" sz="1600" dirty="0"/>
              <a:t>Feature engineering is the process of transforming raw data into meaningful features that enhance the performance of machine learning models. It involves selecting, creating, and modifying features to improve the accuracy and efficiency of predictive algorithms. This step is crucial because raw data often contains noise, redundancy, or lacks structure, making it less useful for training models effectively.</a:t>
            </a:r>
          </a:p>
          <a:p>
            <a:pPr algn="just">
              <a:lnSpc>
                <a:spcPct val="90000"/>
              </a:lnSpc>
              <a:spcAft>
                <a:spcPts val="600"/>
              </a:spcAft>
            </a:pPr>
            <a:endParaRPr lang="en-US" sz="1600" dirty="0"/>
          </a:p>
          <a:p>
            <a:pPr algn="just">
              <a:lnSpc>
                <a:spcPct val="90000"/>
              </a:lnSpc>
              <a:spcAft>
                <a:spcPts val="600"/>
              </a:spcAft>
            </a:pPr>
            <a:r>
              <a:rPr lang="en-US" sz="1600" b="1" dirty="0">
                <a:solidFill>
                  <a:schemeClr val="accent5">
                    <a:lumMod val="75000"/>
                  </a:schemeClr>
                </a:solidFill>
              </a:rPr>
              <a:t>   Feature engineering typically includes:</a:t>
            </a:r>
          </a:p>
          <a:p>
            <a:pPr algn="just">
              <a:lnSpc>
                <a:spcPct val="90000"/>
              </a:lnSpc>
              <a:spcAft>
                <a:spcPts val="600"/>
              </a:spcAft>
            </a:pPr>
            <a:endParaRPr lang="en-US" sz="1600" dirty="0"/>
          </a:p>
          <a:p>
            <a:pPr indent="-228600" algn="just">
              <a:lnSpc>
                <a:spcPct val="90000"/>
              </a:lnSpc>
              <a:spcAft>
                <a:spcPts val="600"/>
              </a:spcAft>
              <a:buFont typeface="Arial" panose="020B0604020202020204" pitchFamily="34" charset="0"/>
              <a:buChar char="•"/>
            </a:pPr>
            <a:r>
              <a:rPr lang="en-US" sz="1600" dirty="0"/>
              <a:t>Extracting relevant information from raw data.</a:t>
            </a:r>
          </a:p>
          <a:p>
            <a:pPr indent="-228600" algn="just">
              <a:lnSpc>
                <a:spcPct val="90000"/>
              </a:lnSpc>
              <a:spcAft>
                <a:spcPts val="600"/>
              </a:spcAft>
              <a:buFont typeface="Arial" panose="020B0604020202020204" pitchFamily="34" charset="0"/>
              <a:buChar char="•"/>
            </a:pPr>
            <a:r>
              <a:rPr lang="en-US" sz="1600" dirty="0"/>
              <a:t>Creating new features that improve predictive performance.</a:t>
            </a:r>
          </a:p>
          <a:p>
            <a:pPr indent="-228600" algn="just">
              <a:lnSpc>
                <a:spcPct val="90000"/>
              </a:lnSpc>
              <a:spcAft>
                <a:spcPts val="600"/>
              </a:spcAft>
              <a:buFont typeface="Arial" panose="020B0604020202020204" pitchFamily="34" charset="0"/>
              <a:buChar char="•"/>
            </a:pPr>
            <a:r>
              <a:rPr lang="en-US" sz="1600" dirty="0"/>
              <a:t>Transforming existing features to better represent underlying patterns.</a:t>
            </a:r>
          </a:p>
          <a:p>
            <a:pPr indent="-228600" algn="just">
              <a:lnSpc>
                <a:spcPct val="90000"/>
              </a:lnSpc>
              <a:spcAft>
                <a:spcPts val="600"/>
              </a:spcAft>
              <a:buFont typeface="Arial" panose="020B0604020202020204" pitchFamily="34" charset="0"/>
              <a:buChar char="•"/>
            </a:pPr>
            <a:r>
              <a:rPr lang="en-US" sz="1600" dirty="0"/>
              <a:t>Selecting the most important features to reduce dimensionality and computational complexity.</a:t>
            </a:r>
          </a:p>
          <a:p>
            <a:pPr indent="-228600">
              <a:lnSpc>
                <a:spcPct val="90000"/>
              </a:lnSpc>
              <a:spcAft>
                <a:spcPts val="600"/>
              </a:spcAft>
              <a:buFont typeface="Arial" panose="020B0604020202020204" pitchFamily="34" charset="0"/>
              <a:buChar char="•"/>
            </a:pPr>
            <a:endParaRPr lang="en-US" sz="1300" dirty="0"/>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Gears">
            <a:extLst>
              <a:ext uri="{FF2B5EF4-FFF2-40B4-BE49-F238E27FC236}">
                <a16:creationId xmlns:a16="http://schemas.microsoft.com/office/drawing/2014/main" id="{4640BA58-36BA-CEFF-91AB-6907BF1B01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5333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976530-4E32-A08C-C858-3DB94749572E}"/>
              </a:ext>
            </a:extLst>
          </p:cNvPr>
          <p:cNvSpPr>
            <a:spLocks noGrp="1"/>
          </p:cNvSpPr>
          <p:nvPr>
            <p:ph type="ctrTitle"/>
          </p:nvPr>
        </p:nvSpPr>
        <p:spPr>
          <a:xfrm>
            <a:off x="5894962" y="596850"/>
            <a:ext cx="5458838"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5. Challenges and Best Practices</a:t>
            </a:r>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heck List">
            <a:extLst>
              <a:ext uri="{FF2B5EF4-FFF2-40B4-BE49-F238E27FC236}">
                <a16:creationId xmlns:a16="http://schemas.microsoft.com/office/drawing/2014/main" id="{A2F6BD9A-520E-52AD-4E39-34F712435E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Subtitle 2">
            <a:extLst>
              <a:ext uri="{FF2B5EF4-FFF2-40B4-BE49-F238E27FC236}">
                <a16:creationId xmlns:a16="http://schemas.microsoft.com/office/drawing/2014/main" id="{C887A949-0E3F-CCA2-23A5-78D4DDCE219A}"/>
              </a:ext>
            </a:extLst>
          </p:cNvPr>
          <p:cNvSpPr>
            <a:spLocks noGrp="1"/>
          </p:cNvSpPr>
          <p:nvPr>
            <p:ph type="subTitle" idx="1"/>
          </p:nvPr>
        </p:nvSpPr>
        <p:spPr>
          <a:xfrm>
            <a:off x="5894962" y="2161593"/>
            <a:ext cx="5458838" cy="4192520"/>
          </a:xfrm>
        </p:spPr>
        <p:txBody>
          <a:bodyPr vert="horz" lIns="91440" tIns="45720" rIns="91440" bIns="45720" rtlCol="0">
            <a:normAutofit/>
          </a:bodyPr>
          <a:lstStyle/>
          <a:p>
            <a:pPr algn="l"/>
            <a:r>
              <a:rPr lang="en-US" sz="1400" b="1" dirty="0"/>
              <a:t>Challenges:</a:t>
            </a:r>
          </a:p>
          <a:p>
            <a:pPr indent="-228600" algn="just">
              <a:buFont typeface="Arial" panose="020B0604020202020204" pitchFamily="34" charset="0"/>
              <a:buChar char="•"/>
            </a:pPr>
            <a:r>
              <a:rPr lang="en-US" sz="1200" dirty="0"/>
              <a:t>Handling Missing Data – Incomplete datasets can lead to biased models. Choosing the right imputation technique is crucial.</a:t>
            </a:r>
          </a:p>
          <a:p>
            <a:pPr indent="-228600" algn="just">
              <a:buFont typeface="Arial" panose="020B0604020202020204" pitchFamily="34" charset="0"/>
              <a:buChar char="•"/>
            </a:pPr>
            <a:endParaRPr lang="en-US" sz="1200" dirty="0"/>
          </a:p>
          <a:p>
            <a:pPr indent="-228600" algn="just">
              <a:buFont typeface="Arial" panose="020B0604020202020204" pitchFamily="34" charset="0"/>
              <a:buChar char="•"/>
            </a:pPr>
            <a:r>
              <a:rPr lang="en-US" sz="1200" dirty="0"/>
              <a:t>Curse of Dimensionality – Too many features can cause overfitting and increased computational cost. Feature selection is necessary.</a:t>
            </a:r>
          </a:p>
          <a:p>
            <a:pPr indent="-228600" algn="just">
              <a:buFont typeface="Arial" panose="020B0604020202020204" pitchFamily="34" charset="0"/>
              <a:buChar char="•"/>
            </a:pPr>
            <a:endParaRPr lang="en-US" sz="1200" dirty="0"/>
          </a:p>
          <a:p>
            <a:pPr indent="-228600" algn="just">
              <a:buFont typeface="Arial" panose="020B0604020202020204" pitchFamily="34" charset="0"/>
              <a:buChar char="•"/>
            </a:pPr>
            <a:r>
              <a:rPr lang="en-US" sz="1200" dirty="0"/>
              <a:t>Data Leakage – Using future information in training can result in overly optimistic model performance. Proper feature splitting is essential.</a:t>
            </a:r>
          </a:p>
          <a:p>
            <a:pPr indent="-228600" algn="just">
              <a:buFont typeface="Arial" panose="020B0604020202020204" pitchFamily="34" charset="0"/>
              <a:buChar char="•"/>
            </a:pPr>
            <a:endParaRPr lang="en-US" sz="1200" dirty="0"/>
          </a:p>
          <a:p>
            <a:pPr indent="-228600" algn="just">
              <a:buFont typeface="Arial" panose="020B0604020202020204" pitchFamily="34" charset="0"/>
              <a:buChar char="•"/>
            </a:pPr>
            <a:r>
              <a:rPr lang="en-US" sz="1200" dirty="0"/>
              <a:t>Categorical Data Complexity – High-cardinality categorical features require efficient encoding techniques to avoid excessive memory usage.</a:t>
            </a:r>
          </a:p>
          <a:p>
            <a:pPr indent="-228600" algn="just">
              <a:buFont typeface="Arial" panose="020B0604020202020204" pitchFamily="34" charset="0"/>
              <a:buChar char="•"/>
            </a:pPr>
            <a:endParaRPr lang="en-US" sz="1200" dirty="0"/>
          </a:p>
          <a:p>
            <a:pPr indent="-228600" algn="just">
              <a:buFont typeface="Arial" panose="020B0604020202020204" pitchFamily="34" charset="0"/>
              <a:buChar char="•"/>
            </a:pPr>
            <a:r>
              <a:rPr lang="en-US" sz="1200" dirty="0"/>
              <a:t>Scalability Issues – Processing large datasets efficiently requires optimized queries and storage strategies, especially in platforms like Snowflake.</a:t>
            </a:r>
          </a:p>
        </p:txBody>
      </p:sp>
    </p:spTree>
    <p:extLst>
      <p:ext uri="{BB962C8B-B14F-4D97-AF65-F5344CB8AC3E}">
        <p14:creationId xmlns:p14="http://schemas.microsoft.com/office/powerpoint/2010/main" val="2591960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9C2CA8-2D97-672E-BD53-796AAF5EB026}"/>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501053B9-0E41-D57C-84BE-15DF5D18A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A7534E8-AE95-167C-8A6B-137EF807E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AD843FE-C9D9-6E17-5A96-3DF8EF29E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7736105C-3725-C04D-A3B2-FCDD20871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2DB076-08A7-1E21-F026-64CD35324B8E}"/>
              </a:ext>
            </a:extLst>
          </p:cNvPr>
          <p:cNvSpPr>
            <a:spLocks noGrp="1"/>
          </p:cNvSpPr>
          <p:nvPr>
            <p:ph type="ctrTitle"/>
          </p:nvPr>
        </p:nvSpPr>
        <p:spPr>
          <a:xfrm>
            <a:off x="5894962" y="596850"/>
            <a:ext cx="5458838"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5. Challenges and Best Practices</a:t>
            </a:r>
          </a:p>
        </p:txBody>
      </p:sp>
      <p:sp>
        <p:nvSpPr>
          <p:cNvPr id="18" name="Freeform: Shape 17">
            <a:extLst>
              <a:ext uri="{FF2B5EF4-FFF2-40B4-BE49-F238E27FC236}">
                <a16:creationId xmlns:a16="http://schemas.microsoft.com/office/drawing/2014/main" id="{38B83979-A20A-A64B-C3D2-B0B1A7FBA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heck List">
            <a:extLst>
              <a:ext uri="{FF2B5EF4-FFF2-40B4-BE49-F238E27FC236}">
                <a16:creationId xmlns:a16="http://schemas.microsoft.com/office/drawing/2014/main" id="{559B72FD-75FC-3AA1-E22E-D08F08F640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Subtitle 2">
            <a:extLst>
              <a:ext uri="{FF2B5EF4-FFF2-40B4-BE49-F238E27FC236}">
                <a16:creationId xmlns:a16="http://schemas.microsoft.com/office/drawing/2014/main" id="{5CA7A8E6-F8D6-A37E-21B4-1239B7CCB274}"/>
              </a:ext>
            </a:extLst>
          </p:cNvPr>
          <p:cNvSpPr>
            <a:spLocks noGrp="1"/>
          </p:cNvSpPr>
          <p:nvPr>
            <p:ph type="subTitle" idx="1"/>
          </p:nvPr>
        </p:nvSpPr>
        <p:spPr>
          <a:xfrm>
            <a:off x="5894962" y="2161593"/>
            <a:ext cx="5458838" cy="4192520"/>
          </a:xfrm>
        </p:spPr>
        <p:txBody>
          <a:bodyPr vert="horz" lIns="91440" tIns="45720" rIns="91440" bIns="45720" rtlCol="0">
            <a:normAutofit/>
          </a:bodyPr>
          <a:lstStyle/>
          <a:p>
            <a:pPr algn="l"/>
            <a:r>
              <a:rPr lang="en-US" sz="1400" b="1" dirty="0"/>
              <a:t>Best Practices:</a:t>
            </a:r>
          </a:p>
          <a:p>
            <a:pPr indent="-228600" algn="just">
              <a:buFont typeface="Arial" panose="020B0604020202020204" pitchFamily="34" charset="0"/>
              <a:buChar char="•"/>
            </a:pPr>
            <a:r>
              <a:rPr lang="en-US" sz="1200" dirty="0"/>
              <a:t>Use Domain Knowledge – Understanding data context leads to better feature selection and creation.</a:t>
            </a:r>
          </a:p>
          <a:p>
            <a:pPr indent="-228600" algn="just">
              <a:buFont typeface="Arial" panose="020B0604020202020204" pitchFamily="34" charset="0"/>
              <a:buChar char="•"/>
            </a:pPr>
            <a:endParaRPr lang="en-US" sz="1200" dirty="0"/>
          </a:p>
          <a:p>
            <a:pPr indent="-228600" algn="just">
              <a:buFont typeface="Arial" panose="020B0604020202020204" pitchFamily="34" charset="0"/>
              <a:buChar char="•"/>
            </a:pPr>
            <a:r>
              <a:rPr lang="en-US" sz="1200" dirty="0"/>
              <a:t>Normalize &amp; Scale Features – Ensures model convergence and prevents features with large values from dominating.</a:t>
            </a:r>
          </a:p>
          <a:p>
            <a:pPr indent="-228600" algn="just">
              <a:buFont typeface="Arial" panose="020B0604020202020204" pitchFamily="34" charset="0"/>
              <a:buChar char="•"/>
            </a:pPr>
            <a:endParaRPr lang="en-US" sz="1200" dirty="0"/>
          </a:p>
          <a:p>
            <a:pPr indent="-228600" algn="just">
              <a:buFont typeface="Arial" panose="020B0604020202020204" pitchFamily="34" charset="0"/>
              <a:buChar char="•"/>
            </a:pPr>
            <a:r>
              <a:rPr lang="en-US" sz="1200" dirty="0"/>
              <a:t>Automate Feature Engineering – Use feature stores for consistency and reuse across training and inference.</a:t>
            </a:r>
          </a:p>
          <a:p>
            <a:pPr indent="-228600" algn="just">
              <a:buFont typeface="Arial" panose="020B0604020202020204" pitchFamily="34" charset="0"/>
              <a:buChar char="•"/>
            </a:pPr>
            <a:endParaRPr lang="en-US" sz="1200" dirty="0"/>
          </a:p>
          <a:p>
            <a:pPr indent="-228600" algn="just">
              <a:buFont typeface="Arial" panose="020B0604020202020204" pitchFamily="34" charset="0"/>
              <a:buChar char="•"/>
            </a:pPr>
            <a:r>
              <a:rPr lang="en-US" sz="1200" dirty="0"/>
              <a:t>Monitor Feature Drift – Regularly check for changes in data distributions to maintain model performance.</a:t>
            </a:r>
          </a:p>
          <a:p>
            <a:pPr indent="-228600" algn="just">
              <a:buFont typeface="Arial" panose="020B0604020202020204" pitchFamily="34" charset="0"/>
              <a:buChar char="•"/>
            </a:pPr>
            <a:endParaRPr lang="en-US" sz="1200" dirty="0"/>
          </a:p>
          <a:p>
            <a:pPr indent="-228600" algn="just">
              <a:buFont typeface="Arial" panose="020B0604020202020204" pitchFamily="34" charset="0"/>
              <a:buChar char="•"/>
            </a:pPr>
            <a:r>
              <a:rPr lang="en-US" sz="1200" dirty="0"/>
              <a:t>Test Different Feature Combinations – Experiment with engineered features to identify the best ones for the model.</a:t>
            </a:r>
          </a:p>
        </p:txBody>
      </p:sp>
    </p:spTree>
    <p:extLst>
      <p:ext uri="{BB962C8B-B14F-4D97-AF65-F5344CB8AC3E}">
        <p14:creationId xmlns:p14="http://schemas.microsoft.com/office/powerpoint/2010/main" val="178013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a:extLst>
              <a:ext uri="{FF2B5EF4-FFF2-40B4-BE49-F238E27FC236}">
                <a16:creationId xmlns:a16="http://schemas.microsoft.com/office/drawing/2014/main" id="{D3F3A98B-FC65-4638-942D-043D9070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 up of pin and stethoscope, pinned on doctor's appointment">
            <a:extLst>
              <a:ext uri="{FF2B5EF4-FFF2-40B4-BE49-F238E27FC236}">
                <a16:creationId xmlns:a16="http://schemas.microsoft.com/office/drawing/2014/main" id="{75279994-D5C5-9FFE-6100-6AE4DE6C2962}"/>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15" name="Arc 1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EB1558-CC4E-4442-F298-E792898B980A}"/>
              </a:ext>
            </a:extLst>
          </p:cNvPr>
          <p:cNvSpPr>
            <a:spLocks noGrp="1"/>
          </p:cNvSpPr>
          <p:nvPr>
            <p:ph type="ctrTitle"/>
          </p:nvPr>
        </p:nvSpPr>
        <p:spPr>
          <a:xfrm>
            <a:off x="7474281" y="1396686"/>
            <a:ext cx="3240506" cy="4064628"/>
          </a:xfrm>
        </p:spPr>
        <p:txBody>
          <a:bodyPr vert="horz" lIns="91440" tIns="45720" rIns="91440" bIns="45720" rtlCol="0" anchor="ctr">
            <a:normAutofit/>
          </a:bodyPr>
          <a:lstStyle/>
          <a:p>
            <a:pPr algn="l"/>
            <a:r>
              <a:rPr lang="en-US" sz="4400" kern="1200">
                <a:solidFill>
                  <a:schemeClr val="tx1"/>
                </a:solidFill>
                <a:latin typeface="+mj-lt"/>
                <a:ea typeface="+mj-ea"/>
                <a:cs typeface="+mj-cs"/>
              </a:rPr>
              <a:t>6. Conclusion</a:t>
            </a:r>
          </a:p>
        </p:txBody>
      </p:sp>
      <p:sp>
        <p:nvSpPr>
          <p:cNvPr id="3" name="Subtitle 2">
            <a:extLst>
              <a:ext uri="{FF2B5EF4-FFF2-40B4-BE49-F238E27FC236}">
                <a16:creationId xmlns:a16="http://schemas.microsoft.com/office/drawing/2014/main" id="{561BE23C-A995-F959-A138-413130FA7335}"/>
              </a:ext>
            </a:extLst>
          </p:cNvPr>
          <p:cNvSpPr>
            <a:spLocks noGrp="1"/>
          </p:cNvSpPr>
          <p:nvPr>
            <p:ph type="subTitle" idx="1"/>
          </p:nvPr>
        </p:nvSpPr>
        <p:spPr>
          <a:xfrm>
            <a:off x="779667" y="1846058"/>
            <a:ext cx="5663956" cy="3935281"/>
          </a:xfrm>
        </p:spPr>
        <p:txBody>
          <a:bodyPr vert="horz" lIns="91440" tIns="45720" rIns="91440" bIns="45720" rtlCol="0">
            <a:noAutofit/>
          </a:bodyPr>
          <a:lstStyle/>
          <a:p>
            <a:pPr indent="-228600" algn="just">
              <a:buFont typeface="Arial" panose="020B0604020202020204" pitchFamily="34" charset="0"/>
              <a:buChar char="•"/>
            </a:pPr>
            <a:r>
              <a:rPr lang="en-US" sz="1400" dirty="0">
                <a:solidFill>
                  <a:srgbClr val="FFFFFF"/>
                </a:solidFill>
              </a:rPr>
              <a:t>Feature Engineering is Crucial – It directly impacts machine learning model accuracy, efficiency, and interpretability.</a:t>
            </a:r>
          </a:p>
          <a:p>
            <a:pPr indent="-228600" algn="just">
              <a:buFont typeface="Arial" panose="020B0604020202020204" pitchFamily="34" charset="0"/>
              <a:buChar char="•"/>
            </a:pPr>
            <a:endParaRPr lang="en-US" sz="1400" dirty="0">
              <a:solidFill>
                <a:srgbClr val="FFFFFF"/>
              </a:solidFill>
            </a:endParaRPr>
          </a:p>
          <a:p>
            <a:pPr indent="-228600" algn="just">
              <a:buFont typeface="Arial" panose="020B0604020202020204" pitchFamily="34" charset="0"/>
              <a:buChar char="•"/>
            </a:pPr>
            <a:r>
              <a:rPr lang="en-US" sz="1400" dirty="0">
                <a:solidFill>
                  <a:srgbClr val="FFFFFF"/>
                </a:solidFill>
              </a:rPr>
              <a:t>Snowflake Enhances Feature Management – It provides scalable storage, efficient querying, and integration with feature stores for ML workflows.</a:t>
            </a:r>
          </a:p>
          <a:p>
            <a:pPr indent="-228600" algn="just">
              <a:buFont typeface="Arial" panose="020B0604020202020204" pitchFamily="34" charset="0"/>
              <a:buChar char="•"/>
            </a:pPr>
            <a:endParaRPr lang="en-US" sz="1400" dirty="0">
              <a:solidFill>
                <a:srgbClr val="FFFFFF"/>
              </a:solidFill>
            </a:endParaRPr>
          </a:p>
          <a:p>
            <a:pPr indent="-228600" algn="just">
              <a:buFont typeface="Arial" panose="020B0604020202020204" pitchFamily="34" charset="0"/>
              <a:buChar char="•"/>
            </a:pPr>
            <a:r>
              <a:rPr lang="en-US" sz="1400" dirty="0">
                <a:solidFill>
                  <a:srgbClr val="FFFFFF"/>
                </a:solidFill>
              </a:rPr>
              <a:t>Best Practices Improve Model Performance – Proper handling of missing data, feature selection, and monitoring feature drift ensure reliable predictions.</a:t>
            </a:r>
          </a:p>
          <a:p>
            <a:pPr indent="-228600" algn="just">
              <a:buFont typeface="Arial" panose="020B0604020202020204" pitchFamily="34" charset="0"/>
              <a:buChar char="•"/>
            </a:pPr>
            <a:endParaRPr lang="en-US" sz="1400" dirty="0">
              <a:solidFill>
                <a:srgbClr val="FFFFFF"/>
              </a:solidFill>
            </a:endParaRPr>
          </a:p>
          <a:p>
            <a:pPr indent="-228600" algn="just">
              <a:buFont typeface="Arial" panose="020B0604020202020204" pitchFamily="34" charset="0"/>
              <a:buChar char="•"/>
            </a:pPr>
            <a:r>
              <a:rPr lang="en-US" sz="1400" dirty="0">
                <a:solidFill>
                  <a:srgbClr val="FFFFFF"/>
                </a:solidFill>
              </a:rPr>
              <a:t>Automation &amp; Optimization Are Key – Using automated pipelines and feature stores improves consistency and reduces redundancy.</a:t>
            </a:r>
          </a:p>
          <a:p>
            <a:pPr indent="-228600" algn="just">
              <a:buFont typeface="Arial" panose="020B0604020202020204" pitchFamily="34" charset="0"/>
              <a:buChar char="•"/>
            </a:pPr>
            <a:endParaRPr lang="en-US" sz="1400" dirty="0">
              <a:solidFill>
                <a:srgbClr val="FFFFFF"/>
              </a:solidFill>
            </a:endParaRPr>
          </a:p>
          <a:p>
            <a:pPr indent="-228600" algn="just">
              <a:buFont typeface="Arial" panose="020B0604020202020204" pitchFamily="34" charset="0"/>
              <a:buChar char="•"/>
            </a:pPr>
            <a:r>
              <a:rPr lang="en-US" sz="1400" dirty="0">
                <a:solidFill>
                  <a:srgbClr val="FFFFFF"/>
                </a:solidFill>
              </a:rPr>
              <a:t>Continuous Improvement is Necessary – Feature engineering is an iterative process; refining features over time leads to better models.</a:t>
            </a:r>
          </a:p>
        </p:txBody>
      </p:sp>
      <p:sp>
        <p:nvSpPr>
          <p:cNvPr id="19" name="Oval 1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522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330019A-5775-F103-AF20-42ABB4068DE6}"/>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dirty="0">
                <a:solidFill>
                  <a:schemeClr val="tx1"/>
                </a:solidFill>
                <a:latin typeface="+mj-lt"/>
                <a:ea typeface="+mj-ea"/>
                <a:cs typeface="+mj-cs"/>
              </a:rPr>
              <a:t>1. Introduction to Feature Engineering</a:t>
            </a:r>
          </a:p>
        </p:txBody>
      </p:sp>
      <p:sp>
        <p:nvSpPr>
          <p:cNvPr id="18" name="Freeform: Shape 1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0B87515-0F7A-31AC-7B61-CD35BC79DB8F}"/>
              </a:ext>
            </a:extLst>
          </p:cNvPr>
          <p:cNvSpPr txBox="1"/>
          <p:nvPr/>
        </p:nvSpPr>
        <p:spPr>
          <a:xfrm>
            <a:off x="478679" y="1828800"/>
            <a:ext cx="6175198" cy="4811340"/>
          </a:xfrm>
          <a:prstGeom prst="rect">
            <a:avLst/>
          </a:prstGeom>
        </p:spPr>
        <p:txBody>
          <a:bodyPr vert="horz" lIns="91440" tIns="45720" rIns="91440" bIns="45720" rtlCol="0">
            <a:noAutofit/>
          </a:bodyPr>
          <a:lstStyle/>
          <a:p>
            <a:pPr algn="just">
              <a:lnSpc>
                <a:spcPct val="90000"/>
              </a:lnSpc>
            </a:pPr>
            <a:r>
              <a:rPr lang="en-US" sz="1600" b="1" dirty="0">
                <a:solidFill>
                  <a:schemeClr val="accent5">
                    <a:lumMod val="75000"/>
                  </a:schemeClr>
                </a:solidFill>
              </a:rPr>
              <a:t>Importance of Feature Engineering in Machine Learning</a:t>
            </a:r>
          </a:p>
          <a:p>
            <a:pPr marL="114300" indent="-228600" algn="just">
              <a:lnSpc>
                <a:spcPct val="90000"/>
              </a:lnSpc>
              <a:spcAft>
                <a:spcPts val="600"/>
              </a:spcAft>
              <a:buFont typeface="Arial" panose="020B0604020202020204" pitchFamily="34" charset="0"/>
              <a:buChar char="•"/>
            </a:pPr>
            <a:endParaRPr lang="en-US" sz="1600" dirty="0"/>
          </a:p>
          <a:p>
            <a:pPr algn="just">
              <a:lnSpc>
                <a:spcPct val="90000"/>
              </a:lnSpc>
            </a:pPr>
            <a:r>
              <a:rPr lang="en-US" sz="1600" dirty="0"/>
              <a:t>Feature engineering plays a fundamental role in machine learning as it directly impacts model performance. Some key reasons why feature engineering is important include:</a:t>
            </a:r>
          </a:p>
          <a:p>
            <a:pPr algn="just">
              <a:lnSpc>
                <a:spcPct val="90000"/>
              </a:lnSpc>
            </a:pPr>
            <a:endParaRPr lang="en-US" sz="1600" dirty="0"/>
          </a:p>
          <a:p>
            <a:pPr indent="-228600" algn="just">
              <a:lnSpc>
                <a:spcPct val="90000"/>
              </a:lnSpc>
              <a:buFont typeface="Arial" panose="020B0604020202020204" pitchFamily="34" charset="0"/>
              <a:buChar char="•"/>
            </a:pPr>
            <a:r>
              <a:rPr lang="en-US" sz="1600" b="1" dirty="0"/>
              <a:t>Enhances Model Accuracy</a:t>
            </a:r>
            <a:r>
              <a:rPr lang="en-US" sz="1600" dirty="0"/>
              <a:t>: Properly engineered features provide meaningful patterns that improve predictive accuracy.</a:t>
            </a:r>
          </a:p>
          <a:p>
            <a:pPr indent="-228600" algn="just">
              <a:lnSpc>
                <a:spcPct val="90000"/>
              </a:lnSpc>
              <a:buFont typeface="Arial" panose="020B0604020202020204" pitchFamily="34" charset="0"/>
              <a:buChar char="•"/>
            </a:pPr>
            <a:r>
              <a:rPr lang="en-US" sz="1600" b="1" dirty="0"/>
              <a:t>Improves Data Representation</a:t>
            </a:r>
            <a:r>
              <a:rPr lang="en-US" sz="1600" dirty="0"/>
              <a:t>: Transforms raw data into structured formats that are more interpretable for machine learning algorithms.</a:t>
            </a:r>
          </a:p>
          <a:p>
            <a:pPr indent="-228600" algn="just">
              <a:lnSpc>
                <a:spcPct val="90000"/>
              </a:lnSpc>
              <a:buFont typeface="Arial" panose="020B0604020202020204" pitchFamily="34" charset="0"/>
              <a:buChar char="•"/>
            </a:pPr>
            <a:r>
              <a:rPr lang="en-US" sz="1600" b="1" dirty="0"/>
              <a:t>Reduces Overfitting</a:t>
            </a:r>
            <a:r>
              <a:rPr lang="en-US" sz="1600" dirty="0"/>
              <a:t>: By selecting only relevant features, the model generalizes better to new data.</a:t>
            </a:r>
          </a:p>
          <a:p>
            <a:pPr indent="-228600" algn="just">
              <a:lnSpc>
                <a:spcPct val="90000"/>
              </a:lnSpc>
              <a:buFont typeface="Arial" panose="020B0604020202020204" pitchFamily="34" charset="0"/>
              <a:buChar char="•"/>
            </a:pPr>
            <a:r>
              <a:rPr lang="en-US" sz="1600" b="1" dirty="0"/>
              <a:t>Speeds Up Training</a:t>
            </a:r>
            <a:r>
              <a:rPr lang="en-US" sz="1600" dirty="0"/>
              <a:t>: Removing irrelevant features reduces dimensionality, making model training faster and more efficient.</a:t>
            </a:r>
          </a:p>
          <a:p>
            <a:pPr indent="-228600" algn="just">
              <a:lnSpc>
                <a:spcPct val="90000"/>
              </a:lnSpc>
              <a:buFont typeface="Arial" panose="020B0604020202020204" pitchFamily="34" charset="0"/>
              <a:buChar char="•"/>
            </a:pPr>
            <a:r>
              <a:rPr lang="en-US" sz="1600" b="1" dirty="0"/>
              <a:t>Increases Interpretability</a:t>
            </a:r>
            <a:r>
              <a:rPr lang="en-US" sz="1600" dirty="0"/>
              <a:t>: Meaningful features help data scientists understand the underlying trends in the dataset.</a:t>
            </a:r>
          </a:p>
          <a:p>
            <a:pPr indent="-228600">
              <a:lnSpc>
                <a:spcPct val="90000"/>
              </a:lnSpc>
              <a:spcAft>
                <a:spcPts val="600"/>
              </a:spcAft>
              <a:buFont typeface="Arial" panose="020B0604020202020204" pitchFamily="34" charset="0"/>
              <a:buChar char="•"/>
            </a:pPr>
            <a:endParaRPr lang="en-US" sz="1600" dirty="0"/>
          </a:p>
        </p:txBody>
      </p:sp>
      <p:sp>
        <p:nvSpPr>
          <p:cNvPr id="20" name="Oval 1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Gears">
            <a:extLst>
              <a:ext uri="{FF2B5EF4-FFF2-40B4-BE49-F238E27FC236}">
                <a16:creationId xmlns:a16="http://schemas.microsoft.com/office/drawing/2014/main" id="{0E08C212-5D12-C605-6348-E4E95C3188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2" name="Freeform: Shape 2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003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BD513F-7A7D-B2C5-C0BC-43F4D0900FCB}"/>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598F87FF-8BB5-2767-57F6-81F7D11C6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C75A01-BAF0-4AF0-D126-BB133999B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C82438C4-5325-B796-9588-D6B8F168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DB2026C-DFDE-7744-6B22-9D6127F09D25}"/>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dirty="0">
                <a:solidFill>
                  <a:schemeClr val="tx1"/>
                </a:solidFill>
                <a:latin typeface="+mj-lt"/>
                <a:ea typeface="+mj-ea"/>
                <a:cs typeface="+mj-cs"/>
              </a:rPr>
              <a:t>1. Introduction to Feature Engineering</a:t>
            </a:r>
          </a:p>
        </p:txBody>
      </p:sp>
      <p:sp>
        <p:nvSpPr>
          <p:cNvPr id="18" name="Freeform: Shape 17">
            <a:extLst>
              <a:ext uri="{FF2B5EF4-FFF2-40B4-BE49-F238E27FC236}">
                <a16:creationId xmlns:a16="http://schemas.microsoft.com/office/drawing/2014/main" id="{BAA004F4-4281-72E7-2FA5-374958118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0C6E6F-C9C2-2DDD-91C3-C2F432A86DA4}"/>
              </a:ext>
            </a:extLst>
          </p:cNvPr>
          <p:cNvSpPr txBox="1"/>
          <p:nvPr/>
        </p:nvSpPr>
        <p:spPr>
          <a:xfrm>
            <a:off x="523765" y="1841073"/>
            <a:ext cx="6183367" cy="4860435"/>
          </a:xfrm>
          <a:prstGeom prst="rect">
            <a:avLst/>
          </a:prstGeom>
        </p:spPr>
        <p:txBody>
          <a:bodyPr vert="horz" lIns="91440" tIns="45720" rIns="91440" bIns="45720" rtlCol="0">
            <a:noAutofit/>
          </a:bodyPr>
          <a:lstStyle/>
          <a:p>
            <a:pPr algn="just">
              <a:lnSpc>
                <a:spcPct val="90000"/>
              </a:lnSpc>
            </a:pPr>
            <a:r>
              <a:rPr lang="en-US" sz="1600" b="1" dirty="0">
                <a:solidFill>
                  <a:schemeClr val="accent5">
                    <a:lumMod val="75000"/>
                  </a:schemeClr>
                </a:solidFill>
              </a:rPr>
              <a:t>Types of Feature Engineering Techniques</a:t>
            </a:r>
          </a:p>
          <a:p>
            <a:pPr algn="just">
              <a:lnSpc>
                <a:spcPct val="90000"/>
              </a:lnSpc>
              <a:spcAft>
                <a:spcPts val="600"/>
              </a:spcAft>
            </a:pPr>
            <a:endParaRPr lang="en-US" sz="1600" dirty="0"/>
          </a:p>
          <a:p>
            <a:pPr algn="just">
              <a:buNone/>
            </a:pPr>
            <a:r>
              <a:rPr lang="en-US" sz="1600" dirty="0"/>
              <a:t>Feature engineering consists of several techniques used to transform raw data into useful features. Five of the most used techniques include:</a:t>
            </a:r>
          </a:p>
          <a:p>
            <a:pPr algn="just">
              <a:buNone/>
            </a:pPr>
            <a:endParaRPr lang="en-US" sz="1600" dirty="0"/>
          </a:p>
          <a:p>
            <a:pPr algn="just">
              <a:buNone/>
            </a:pPr>
            <a:r>
              <a:rPr lang="en-US" sz="1600" b="1" dirty="0">
                <a:solidFill>
                  <a:schemeClr val="accent4">
                    <a:lumMod val="75000"/>
                  </a:schemeClr>
                </a:solidFill>
              </a:rPr>
              <a:t>a) Feature Scaling</a:t>
            </a:r>
          </a:p>
          <a:p>
            <a:pPr algn="just">
              <a:buNone/>
            </a:pPr>
            <a:r>
              <a:rPr lang="en-US" sz="1600" dirty="0"/>
              <a:t>Feature scaling ensures that all features contribute equally to the model by normalizing their values. Common methods include:</a:t>
            </a:r>
          </a:p>
          <a:p>
            <a:pPr algn="just">
              <a:buFont typeface="Arial" panose="020B0604020202020204" pitchFamily="34" charset="0"/>
              <a:buChar char="•"/>
            </a:pPr>
            <a:r>
              <a:rPr lang="en-US" sz="1600" b="1" dirty="0"/>
              <a:t>Min-Max Scaling</a:t>
            </a:r>
            <a:r>
              <a:rPr lang="en-US" sz="1600" dirty="0"/>
              <a:t>: Rescales values to a range between 0 and 1.</a:t>
            </a:r>
          </a:p>
          <a:p>
            <a:pPr algn="just">
              <a:buFont typeface="Arial" panose="020B0604020202020204" pitchFamily="34" charset="0"/>
              <a:buChar char="•"/>
            </a:pPr>
            <a:r>
              <a:rPr lang="en-US" sz="1600" b="1" dirty="0"/>
              <a:t>Standardization (Z-score Normalization)</a:t>
            </a:r>
            <a:r>
              <a:rPr lang="en-US" sz="1600" dirty="0"/>
              <a:t>: Centers data around zero with a standard deviation of 1.</a:t>
            </a:r>
          </a:p>
          <a:p>
            <a:pPr algn="just"/>
            <a:endParaRPr lang="en-US" sz="1600" dirty="0"/>
          </a:p>
          <a:p>
            <a:pPr algn="just">
              <a:buNone/>
            </a:pPr>
            <a:r>
              <a:rPr lang="en-US" sz="1600" b="1" dirty="0">
                <a:solidFill>
                  <a:schemeClr val="accent4">
                    <a:lumMod val="75000"/>
                  </a:schemeClr>
                </a:solidFill>
              </a:rPr>
              <a:t>b) Encoding Categorical Features</a:t>
            </a:r>
          </a:p>
          <a:p>
            <a:pPr algn="just">
              <a:buNone/>
            </a:pPr>
            <a:r>
              <a:rPr lang="en-US" sz="1600" dirty="0"/>
              <a:t>Machine learning models require numerical input, so categorical variables must be converted into numeric representations. Common encoding methods include:</a:t>
            </a:r>
          </a:p>
          <a:p>
            <a:pPr algn="just">
              <a:buFont typeface="Arial" panose="020B0604020202020204" pitchFamily="34" charset="0"/>
              <a:buChar char="•"/>
            </a:pPr>
            <a:r>
              <a:rPr lang="en-US" sz="1600" b="1" dirty="0"/>
              <a:t>One-Hot Encoding</a:t>
            </a:r>
            <a:r>
              <a:rPr lang="en-US" sz="1600" dirty="0"/>
              <a:t>: Creates binary columns for each category.</a:t>
            </a:r>
          </a:p>
          <a:p>
            <a:pPr algn="just">
              <a:buFont typeface="Arial" panose="020B0604020202020204" pitchFamily="34" charset="0"/>
              <a:buChar char="•"/>
            </a:pPr>
            <a:r>
              <a:rPr lang="en-US" sz="1600" b="1" dirty="0"/>
              <a:t>Label Encoding</a:t>
            </a:r>
            <a:r>
              <a:rPr lang="en-US" sz="1600" dirty="0"/>
              <a:t>: Assigns unique integer values to categories.</a:t>
            </a:r>
          </a:p>
          <a:p>
            <a:pPr indent="-228600">
              <a:lnSpc>
                <a:spcPct val="90000"/>
              </a:lnSpc>
              <a:spcAft>
                <a:spcPts val="600"/>
              </a:spcAft>
              <a:buFont typeface="Arial" panose="020B0604020202020204" pitchFamily="34" charset="0"/>
              <a:buChar char="•"/>
            </a:pPr>
            <a:endParaRPr lang="en-US" sz="1600" dirty="0"/>
          </a:p>
        </p:txBody>
      </p:sp>
      <p:sp>
        <p:nvSpPr>
          <p:cNvPr id="20" name="Oval 19">
            <a:extLst>
              <a:ext uri="{FF2B5EF4-FFF2-40B4-BE49-F238E27FC236}">
                <a16:creationId xmlns:a16="http://schemas.microsoft.com/office/drawing/2014/main" id="{2BE76D1A-1486-2CA1-696C-3D154A4E6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Gears">
            <a:extLst>
              <a:ext uri="{FF2B5EF4-FFF2-40B4-BE49-F238E27FC236}">
                <a16:creationId xmlns:a16="http://schemas.microsoft.com/office/drawing/2014/main" id="{38C18517-8219-9D99-C613-B780A98146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2" name="Freeform: Shape 21">
            <a:extLst>
              <a:ext uri="{FF2B5EF4-FFF2-40B4-BE49-F238E27FC236}">
                <a16:creationId xmlns:a16="http://schemas.microsoft.com/office/drawing/2014/main" id="{ED0A88FC-433F-450E-D256-166BB1C0D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4B616159-A203-3B7F-A346-D23EC39D59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A1EF97B8-AE50-52DF-BCFA-2B48404DA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70A33381-04D7-7FC3-1C56-222D71991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C519A3A1-F25D-B77C-5B34-14562372E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33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45F16D-6442-A128-C79B-F7A106A66F12}"/>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ACF0EF39-9554-09EE-CB96-B808CA9AB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8FF873-94BB-F1B6-150C-CAFA06755E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2AD17E5-E5EE-0BAA-DF2F-93D25C9BF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061093B7-BF98-6C8F-395A-DDA38230C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E693BE1-048E-CBC3-F4BC-67749901E491}"/>
              </a:ext>
            </a:extLst>
          </p:cNvPr>
          <p:cNvSpPr txBox="1"/>
          <p:nvPr/>
        </p:nvSpPr>
        <p:spPr>
          <a:xfrm>
            <a:off x="523765" y="1920854"/>
            <a:ext cx="6183367" cy="4661692"/>
          </a:xfrm>
          <a:prstGeom prst="rect">
            <a:avLst/>
          </a:prstGeom>
        </p:spPr>
        <p:txBody>
          <a:bodyPr vert="horz" lIns="91440" tIns="45720" rIns="91440" bIns="45720" rtlCol="0">
            <a:noAutofit/>
          </a:bodyPr>
          <a:lstStyle/>
          <a:p>
            <a:pPr algn="just"/>
            <a:r>
              <a:rPr lang="en-US" sz="1600" b="1" dirty="0">
                <a:solidFill>
                  <a:schemeClr val="accent5">
                    <a:lumMod val="75000"/>
                  </a:schemeClr>
                </a:solidFill>
              </a:rPr>
              <a:t>Types of Feature Engineering Techniques</a:t>
            </a:r>
          </a:p>
          <a:p>
            <a:pPr algn="just">
              <a:buNone/>
            </a:pPr>
            <a:endParaRPr lang="en-US" sz="1600" b="1" dirty="0"/>
          </a:p>
          <a:p>
            <a:pPr algn="just">
              <a:buNone/>
            </a:pPr>
            <a:endParaRPr lang="en-US" sz="1600" b="1" dirty="0"/>
          </a:p>
          <a:p>
            <a:pPr algn="just">
              <a:buNone/>
            </a:pPr>
            <a:r>
              <a:rPr lang="en-US" sz="1600" b="1" dirty="0">
                <a:solidFill>
                  <a:schemeClr val="accent4">
                    <a:lumMod val="75000"/>
                  </a:schemeClr>
                </a:solidFill>
              </a:rPr>
              <a:t>c) Handling Missing Data</a:t>
            </a:r>
          </a:p>
          <a:p>
            <a:pPr algn="just">
              <a:buNone/>
            </a:pPr>
            <a:r>
              <a:rPr lang="en-US" sz="1600" dirty="0"/>
              <a:t>Missing data can be handled by:</a:t>
            </a:r>
          </a:p>
          <a:p>
            <a:pPr algn="just">
              <a:buFont typeface="Arial" panose="020B0604020202020204" pitchFamily="34" charset="0"/>
              <a:buChar char="•"/>
            </a:pPr>
            <a:r>
              <a:rPr lang="en-US" sz="1600" b="1" dirty="0"/>
              <a:t>Imputation:</a:t>
            </a:r>
            <a:r>
              <a:rPr lang="en-US" sz="1600" dirty="0"/>
              <a:t> Replacing missing values with mean, median, or mode.</a:t>
            </a:r>
          </a:p>
          <a:p>
            <a:pPr algn="just">
              <a:buFont typeface="Arial" panose="020B0604020202020204" pitchFamily="34" charset="0"/>
              <a:buChar char="•"/>
            </a:pPr>
            <a:r>
              <a:rPr lang="en-US" sz="1600" b="1" dirty="0"/>
              <a:t>Predictive Imputation</a:t>
            </a:r>
            <a:r>
              <a:rPr lang="en-US" sz="1600" dirty="0"/>
              <a:t>: Using machine learning models to estimate missing values.</a:t>
            </a:r>
          </a:p>
          <a:p>
            <a:pPr algn="just"/>
            <a:endParaRPr lang="en-US" sz="1600" dirty="0"/>
          </a:p>
          <a:p>
            <a:pPr algn="just">
              <a:buNone/>
            </a:pPr>
            <a:r>
              <a:rPr lang="en-US" sz="1600" b="1" dirty="0">
                <a:solidFill>
                  <a:schemeClr val="accent4">
                    <a:lumMod val="75000"/>
                  </a:schemeClr>
                </a:solidFill>
              </a:rPr>
              <a:t>d) Feature Selection</a:t>
            </a:r>
          </a:p>
          <a:p>
            <a:pPr algn="just">
              <a:buNone/>
            </a:pPr>
            <a:r>
              <a:rPr lang="en-US" sz="1600" dirty="0"/>
              <a:t>Feature selection helps identify and retain the most relevant features while eliminating redundant ones. Methods include:</a:t>
            </a:r>
          </a:p>
          <a:p>
            <a:pPr algn="just">
              <a:buFont typeface="Arial" panose="020B0604020202020204" pitchFamily="34" charset="0"/>
              <a:buChar char="•"/>
            </a:pPr>
            <a:r>
              <a:rPr lang="en-US" sz="1600" b="1" dirty="0"/>
              <a:t>Correlation Analysis</a:t>
            </a:r>
            <a:r>
              <a:rPr lang="en-US" sz="1600" dirty="0"/>
              <a:t>: Removes highly correlated features to avoid redundancy.</a:t>
            </a:r>
          </a:p>
          <a:p>
            <a:pPr algn="just">
              <a:buFont typeface="Arial" panose="020B0604020202020204" pitchFamily="34" charset="0"/>
              <a:buChar char="•"/>
            </a:pPr>
            <a:r>
              <a:rPr lang="en-US" sz="1600" b="1" dirty="0"/>
              <a:t>Recursive Feature Elimination (RFE)</a:t>
            </a:r>
            <a:r>
              <a:rPr lang="en-US" sz="1600" dirty="0"/>
              <a:t>: Iteratively removes the least important features.</a:t>
            </a:r>
          </a:p>
          <a:p>
            <a:pPr indent="-228600">
              <a:lnSpc>
                <a:spcPct val="90000"/>
              </a:lnSpc>
              <a:spcAft>
                <a:spcPts val="600"/>
              </a:spcAft>
              <a:buFont typeface="Arial" panose="020B0604020202020204" pitchFamily="34" charset="0"/>
              <a:buChar char="•"/>
            </a:pPr>
            <a:endParaRPr lang="en-US" sz="1600" dirty="0"/>
          </a:p>
        </p:txBody>
      </p:sp>
      <p:sp>
        <p:nvSpPr>
          <p:cNvPr id="20" name="Oval 19">
            <a:extLst>
              <a:ext uri="{FF2B5EF4-FFF2-40B4-BE49-F238E27FC236}">
                <a16:creationId xmlns:a16="http://schemas.microsoft.com/office/drawing/2014/main" id="{A996D5A6-5E06-D741-FDEC-C4575987B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Gears">
            <a:extLst>
              <a:ext uri="{FF2B5EF4-FFF2-40B4-BE49-F238E27FC236}">
                <a16:creationId xmlns:a16="http://schemas.microsoft.com/office/drawing/2014/main" id="{2AB5C47F-E94D-9293-806E-757DF9003B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2" name="Freeform: Shape 21">
            <a:extLst>
              <a:ext uri="{FF2B5EF4-FFF2-40B4-BE49-F238E27FC236}">
                <a16:creationId xmlns:a16="http://schemas.microsoft.com/office/drawing/2014/main" id="{F9202AF7-61C7-6116-4264-6DA40F94A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D3E92520-58CE-64D7-934A-104391AE15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352F5996-3FEF-B3ED-11EC-C30E8BD72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97DBEE-4BEA-A31C-81F3-E19E38817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E62F48BF-9F03-150D-F2C1-CA029762A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B20BF6E-5311-62D1-A503-3CECFB8C64F8}"/>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dirty="0">
                <a:solidFill>
                  <a:schemeClr val="tx1"/>
                </a:solidFill>
                <a:latin typeface="+mj-lt"/>
                <a:ea typeface="+mj-ea"/>
                <a:cs typeface="+mj-cs"/>
              </a:rPr>
              <a:t>1. Introduction to Feature Engineering</a:t>
            </a:r>
          </a:p>
        </p:txBody>
      </p:sp>
    </p:spTree>
    <p:extLst>
      <p:ext uri="{BB962C8B-B14F-4D97-AF65-F5344CB8AC3E}">
        <p14:creationId xmlns:p14="http://schemas.microsoft.com/office/powerpoint/2010/main" val="407848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BFCD80-ED32-BF98-2E1D-24C728356BC0}"/>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C65BB4EA-F0AC-FF76-C908-78FD7FB7D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18330412-26C6-BCD7-4393-A5D8BEBE1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18E0C14-DF24-4B9D-8001-8265462AA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6E756EFF-D3A3-F37C-38E9-87AEE95DB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9ABE109-7CAA-FBAC-A38A-1FB48084508D}"/>
              </a:ext>
            </a:extLst>
          </p:cNvPr>
          <p:cNvSpPr txBox="1"/>
          <p:nvPr/>
        </p:nvSpPr>
        <p:spPr>
          <a:xfrm>
            <a:off x="523765" y="2055812"/>
            <a:ext cx="6183367" cy="4526733"/>
          </a:xfrm>
          <a:prstGeom prst="rect">
            <a:avLst/>
          </a:prstGeom>
        </p:spPr>
        <p:txBody>
          <a:bodyPr vert="horz" lIns="91440" tIns="45720" rIns="91440" bIns="45720" rtlCol="0">
            <a:noAutofit/>
          </a:bodyPr>
          <a:lstStyle/>
          <a:p>
            <a:pPr algn="just"/>
            <a:r>
              <a:rPr lang="en-US" sz="1600" b="1" dirty="0">
                <a:solidFill>
                  <a:schemeClr val="accent5">
                    <a:lumMod val="75000"/>
                  </a:schemeClr>
                </a:solidFill>
              </a:rPr>
              <a:t>Types of Feature Engineering Techniques</a:t>
            </a:r>
          </a:p>
          <a:p>
            <a:pPr algn="just">
              <a:buNone/>
            </a:pPr>
            <a:endParaRPr lang="en-US" sz="1600" b="1" dirty="0"/>
          </a:p>
          <a:p>
            <a:pPr algn="just">
              <a:buNone/>
            </a:pPr>
            <a:endParaRPr lang="en-US" sz="1600" b="1" dirty="0"/>
          </a:p>
          <a:p>
            <a:pPr algn="just">
              <a:buNone/>
            </a:pPr>
            <a:r>
              <a:rPr lang="en-US" sz="1600" b="1" dirty="0">
                <a:solidFill>
                  <a:schemeClr val="accent4">
                    <a:lumMod val="75000"/>
                  </a:schemeClr>
                </a:solidFill>
              </a:rPr>
              <a:t>e) Time-Based Aggregations</a:t>
            </a:r>
          </a:p>
          <a:p>
            <a:pPr algn="just">
              <a:buNone/>
            </a:pPr>
            <a:r>
              <a:rPr lang="en-US" sz="1600" dirty="0"/>
              <a:t>Time-based aggregations involve creating new features by summarizing data over specific time periods. This technique is particularly useful in time-series data. Common methods include:</a:t>
            </a:r>
          </a:p>
          <a:p>
            <a:pPr algn="just">
              <a:buFont typeface="Arial" panose="020B0604020202020204" pitchFamily="34" charset="0"/>
              <a:buChar char="•"/>
            </a:pPr>
            <a:r>
              <a:rPr lang="en-US" sz="1600" b="1" dirty="0"/>
              <a:t>Rolling Averages</a:t>
            </a:r>
            <a:r>
              <a:rPr lang="en-US" sz="1600" dirty="0"/>
              <a:t>: Computing the moving average over a defined time window.</a:t>
            </a:r>
          </a:p>
          <a:p>
            <a:pPr algn="just">
              <a:buFont typeface="Arial" panose="020B0604020202020204" pitchFamily="34" charset="0"/>
              <a:buChar char="•"/>
            </a:pPr>
            <a:r>
              <a:rPr lang="en-US" sz="1600" b="1" dirty="0"/>
              <a:t>Lag Features</a:t>
            </a:r>
            <a:r>
              <a:rPr lang="en-US" sz="1600" dirty="0"/>
              <a:t>: Using past values as new features to predict future values.</a:t>
            </a:r>
          </a:p>
          <a:p>
            <a:pPr algn="just">
              <a:buFont typeface="Arial" panose="020B0604020202020204" pitchFamily="34" charset="0"/>
              <a:buChar char="•"/>
            </a:pPr>
            <a:r>
              <a:rPr lang="en-US" sz="1600" b="1" dirty="0"/>
              <a:t>Cumulative Sums</a:t>
            </a:r>
            <a:r>
              <a:rPr lang="en-US" sz="1600" dirty="0"/>
              <a:t>: Aggregating values over time to identify trends.</a:t>
            </a:r>
          </a:p>
          <a:p>
            <a:pPr>
              <a:lnSpc>
                <a:spcPct val="90000"/>
              </a:lnSpc>
              <a:spcAft>
                <a:spcPts val="600"/>
              </a:spcAft>
            </a:pPr>
            <a:endParaRPr lang="en-US" sz="1600" dirty="0"/>
          </a:p>
        </p:txBody>
      </p:sp>
      <p:sp>
        <p:nvSpPr>
          <p:cNvPr id="20" name="Oval 19">
            <a:extLst>
              <a:ext uri="{FF2B5EF4-FFF2-40B4-BE49-F238E27FC236}">
                <a16:creationId xmlns:a16="http://schemas.microsoft.com/office/drawing/2014/main" id="{1552DDBF-CCD5-836C-2EE4-E4E827DD4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Gears">
            <a:extLst>
              <a:ext uri="{FF2B5EF4-FFF2-40B4-BE49-F238E27FC236}">
                <a16:creationId xmlns:a16="http://schemas.microsoft.com/office/drawing/2014/main" id="{D6C372ED-C455-972C-9783-EC4F68177E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2" name="Freeform: Shape 21">
            <a:extLst>
              <a:ext uri="{FF2B5EF4-FFF2-40B4-BE49-F238E27FC236}">
                <a16:creationId xmlns:a16="http://schemas.microsoft.com/office/drawing/2014/main" id="{9F03ADA3-CA08-3416-495B-F3083A18B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A6D1B46F-F087-7E23-2E08-E6921AC44E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AEC14DCF-A52F-0AD9-9105-E13DAB20A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84A67932-49DB-29BB-3452-C5B76AC06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2E3A5B2D-1391-0AB9-D0FA-0FD3329D5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32484A6-EC9D-9567-BF79-A81399A556E3}"/>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dirty="0">
                <a:solidFill>
                  <a:schemeClr val="tx1"/>
                </a:solidFill>
                <a:latin typeface="+mj-lt"/>
                <a:ea typeface="+mj-ea"/>
                <a:cs typeface="+mj-cs"/>
              </a:rPr>
              <a:t>1. Introduction to Feature Engineering</a:t>
            </a:r>
          </a:p>
        </p:txBody>
      </p:sp>
    </p:spTree>
    <p:extLst>
      <p:ext uri="{BB962C8B-B14F-4D97-AF65-F5344CB8AC3E}">
        <p14:creationId xmlns:p14="http://schemas.microsoft.com/office/powerpoint/2010/main" val="289336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94E42B-C0A2-3821-A6DF-560C354EF792}"/>
              </a:ext>
            </a:extLst>
          </p:cNvPr>
          <p:cNvSpPr>
            <a:spLocks noGrp="1"/>
          </p:cNvSpPr>
          <p:nvPr>
            <p:ph type="title"/>
          </p:nvPr>
        </p:nvSpPr>
        <p:spPr>
          <a:xfrm>
            <a:off x="4750115" y="374967"/>
            <a:ext cx="5605487" cy="2102204"/>
          </a:xfrm>
        </p:spPr>
        <p:txBody>
          <a:bodyPr vert="horz" lIns="91440" tIns="45720" rIns="91440" bIns="45720" rtlCol="0" anchor="b">
            <a:normAutofit/>
          </a:bodyPr>
          <a:lstStyle/>
          <a:p>
            <a:pPr algn="ctr"/>
            <a:r>
              <a:rPr lang="en-US" sz="4700" kern="1200" dirty="0">
                <a:solidFill>
                  <a:srgbClr val="FFFFFF"/>
                </a:solidFill>
                <a:latin typeface="+mj-lt"/>
                <a:ea typeface="+mj-ea"/>
                <a:cs typeface="+mj-cs"/>
              </a:rPr>
              <a:t>2. Using Snowflake for Data Storage &amp; Processing</a:t>
            </a:r>
          </a:p>
        </p:txBody>
      </p:sp>
      <p:sp>
        <p:nvSpPr>
          <p:cNvPr id="3" name="Text Placeholder 2">
            <a:extLst>
              <a:ext uri="{FF2B5EF4-FFF2-40B4-BE49-F238E27FC236}">
                <a16:creationId xmlns:a16="http://schemas.microsoft.com/office/drawing/2014/main" id="{0A27F5B5-ACC1-9E43-8F73-E2C042263079}"/>
              </a:ext>
            </a:extLst>
          </p:cNvPr>
          <p:cNvSpPr>
            <a:spLocks noGrp="1"/>
          </p:cNvSpPr>
          <p:nvPr>
            <p:ph type="body" idx="1"/>
          </p:nvPr>
        </p:nvSpPr>
        <p:spPr>
          <a:xfrm>
            <a:off x="4414603" y="2572500"/>
            <a:ext cx="7099131" cy="4190171"/>
          </a:xfrm>
        </p:spPr>
        <p:txBody>
          <a:bodyPr vert="horz" lIns="91440" tIns="45720" rIns="91440" bIns="45720" rtlCol="0" anchor="ctr">
            <a:normAutofit fontScale="77500" lnSpcReduction="20000"/>
          </a:bodyPr>
          <a:lstStyle/>
          <a:p>
            <a:pPr algn="ctr"/>
            <a:r>
              <a:rPr lang="en-US" sz="1800" b="1" kern="1200" dirty="0">
                <a:solidFill>
                  <a:schemeClr val="accent6">
                    <a:lumMod val="60000"/>
                    <a:lumOff val="40000"/>
                  </a:schemeClr>
                </a:solidFill>
                <a:latin typeface="+mn-lt"/>
                <a:ea typeface="+mn-ea"/>
                <a:cs typeface="+mn-cs"/>
              </a:rPr>
              <a:t>Introduction to Snowflake</a:t>
            </a:r>
          </a:p>
          <a:p>
            <a:pPr algn="just">
              <a:lnSpc>
                <a:spcPct val="170000"/>
              </a:lnSpc>
            </a:pPr>
            <a:r>
              <a:rPr lang="en-US" sz="1600" kern="1200" dirty="0">
                <a:solidFill>
                  <a:srgbClr val="FFFFFF"/>
                </a:solidFill>
                <a:latin typeface="+mn-lt"/>
                <a:ea typeface="+mn-ea"/>
                <a:cs typeface="+mn-cs"/>
              </a:rPr>
              <a:t>Snowflake is a </a:t>
            </a:r>
            <a:r>
              <a:rPr lang="en-US" sz="1600" b="1" kern="1200" dirty="0">
                <a:solidFill>
                  <a:srgbClr val="FFFFFF"/>
                </a:solidFill>
                <a:latin typeface="+mn-lt"/>
                <a:ea typeface="+mn-ea"/>
                <a:cs typeface="+mn-cs"/>
              </a:rPr>
              <a:t>cloud-based data warehousing platform</a:t>
            </a:r>
            <a:r>
              <a:rPr lang="en-US" sz="1600" kern="1200" dirty="0">
                <a:solidFill>
                  <a:srgbClr val="FFFFFF"/>
                </a:solidFill>
                <a:latin typeface="+mn-lt"/>
                <a:ea typeface="+mn-ea"/>
                <a:cs typeface="+mn-cs"/>
              </a:rPr>
              <a:t> that enables </a:t>
            </a:r>
            <a:r>
              <a:rPr lang="en-US" sz="1600" b="1" kern="1200" dirty="0">
                <a:solidFill>
                  <a:srgbClr val="FFFFFF"/>
                </a:solidFill>
                <a:latin typeface="+mn-lt"/>
                <a:ea typeface="+mn-ea"/>
                <a:cs typeface="+mn-cs"/>
              </a:rPr>
              <a:t>scalable storage, processing, and analysis</a:t>
            </a:r>
            <a:r>
              <a:rPr lang="en-US" sz="1600" kern="1200" dirty="0">
                <a:solidFill>
                  <a:srgbClr val="FFFFFF"/>
                </a:solidFill>
                <a:latin typeface="+mn-lt"/>
                <a:ea typeface="+mn-ea"/>
                <a:cs typeface="+mn-cs"/>
              </a:rPr>
              <a:t> of structured and semi-structured data. It is widely used in data engineering, business intelligence, and machine learning (ML) workflows.</a:t>
            </a:r>
          </a:p>
          <a:p>
            <a:endParaRPr lang="en-US" sz="1600" kern="1200" dirty="0">
              <a:solidFill>
                <a:srgbClr val="FFFFFF"/>
              </a:solidFill>
              <a:latin typeface="+mn-lt"/>
              <a:ea typeface="+mn-ea"/>
              <a:cs typeface="+mn-cs"/>
            </a:endParaRPr>
          </a:p>
          <a:p>
            <a:pPr algn="ctr"/>
            <a:r>
              <a:rPr lang="en-US" sz="1800" b="1" kern="1200" dirty="0">
                <a:solidFill>
                  <a:schemeClr val="accent6">
                    <a:lumMod val="60000"/>
                    <a:lumOff val="40000"/>
                  </a:schemeClr>
                </a:solidFill>
                <a:latin typeface="+mn-lt"/>
                <a:ea typeface="+mn-ea"/>
                <a:cs typeface="+mn-cs"/>
              </a:rPr>
              <a:t>Storing Structured &amp; Semi-Structured Data in Snowflake</a:t>
            </a:r>
          </a:p>
          <a:p>
            <a:r>
              <a:rPr lang="en-US" sz="1600" b="1" kern="1200" dirty="0">
                <a:solidFill>
                  <a:schemeClr val="accent6">
                    <a:lumMod val="20000"/>
                    <a:lumOff val="80000"/>
                  </a:schemeClr>
                </a:solidFill>
                <a:latin typeface="+mn-lt"/>
                <a:ea typeface="+mn-ea"/>
                <a:cs typeface="+mn-cs"/>
              </a:rPr>
              <a:t>Structured Data Storage</a:t>
            </a:r>
          </a:p>
          <a:p>
            <a:pPr marL="285750" indent="-285750">
              <a:buFont typeface="Arial" panose="020B0604020202020204" pitchFamily="34" charset="0"/>
              <a:buChar char="•"/>
            </a:pPr>
            <a:r>
              <a:rPr lang="en-US" sz="1600" kern="1200" dirty="0">
                <a:solidFill>
                  <a:srgbClr val="FFFFFF"/>
                </a:solidFill>
                <a:latin typeface="+mn-lt"/>
                <a:ea typeface="+mn-ea"/>
                <a:cs typeface="+mn-cs"/>
              </a:rPr>
              <a:t>Supports traditional </a:t>
            </a:r>
            <a:r>
              <a:rPr lang="en-US" sz="1600" b="1" kern="1200" dirty="0">
                <a:solidFill>
                  <a:srgbClr val="FFFFFF"/>
                </a:solidFill>
                <a:latin typeface="+mn-lt"/>
                <a:ea typeface="+mn-ea"/>
                <a:cs typeface="+mn-cs"/>
              </a:rPr>
              <a:t>relational databases</a:t>
            </a:r>
            <a:r>
              <a:rPr lang="en-US" sz="1600" kern="1200" dirty="0">
                <a:solidFill>
                  <a:srgbClr val="FFFFFF"/>
                </a:solidFill>
                <a:latin typeface="+mn-lt"/>
                <a:ea typeface="+mn-ea"/>
                <a:cs typeface="+mn-cs"/>
              </a:rPr>
              <a:t> with tables, rows, and columns.</a:t>
            </a:r>
          </a:p>
          <a:p>
            <a:pPr marL="285750" indent="-285750">
              <a:buFont typeface="Arial" panose="020B0604020202020204" pitchFamily="34" charset="0"/>
              <a:buChar char="•"/>
            </a:pPr>
            <a:r>
              <a:rPr lang="en-US" sz="1600" kern="1200" dirty="0">
                <a:solidFill>
                  <a:srgbClr val="FFFFFF"/>
                </a:solidFill>
                <a:latin typeface="+mn-lt"/>
                <a:ea typeface="+mn-ea"/>
                <a:cs typeface="+mn-cs"/>
              </a:rPr>
              <a:t>Stored in </a:t>
            </a:r>
            <a:r>
              <a:rPr lang="en-US" sz="1600" b="1" kern="1200" dirty="0">
                <a:solidFill>
                  <a:srgbClr val="FFFFFF"/>
                </a:solidFill>
                <a:latin typeface="+mn-lt"/>
                <a:ea typeface="+mn-ea"/>
                <a:cs typeface="+mn-cs"/>
              </a:rPr>
              <a:t>optimized columnar format</a:t>
            </a:r>
            <a:r>
              <a:rPr lang="en-US" sz="1600" kern="1200" dirty="0">
                <a:solidFill>
                  <a:srgbClr val="FFFFFF"/>
                </a:solidFill>
                <a:latin typeface="+mn-lt"/>
                <a:ea typeface="+mn-ea"/>
                <a:cs typeface="+mn-cs"/>
              </a:rPr>
              <a:t> for efficient querying.</a:t>
            </a:r>
          </a:p>
          <a:p>
            <a:pPr marL="285750" indent="-285750">
              <a:buFont typeface="Arial" panose="020B0604020202020204" pitchFamily="34" charset="0"/>
              <a:buChar char="•"/>
            </a:pPr>
            <a:r>
              <a:rPr lang="en-US" sz="1600" kern="1200" dirty="0">
                <a:solidFill>
                  <a:srgbClr val="FFFFFF"/>
                </a:solidFill>
                <a:latin typeface="+mn-lt"/>
                <a:ea typeface="+mn-ea"/>
                <a:cs typeface="+mn-cs"/>
              </a:rPr>
              <a:t>Uses </a:t>
            </a:r>
            <a:r>
              <a:rPr lang="en-US" sz="1600" b="1" kern="1200" dirty="0">
                <a:solidFill>
                  <a:srgbClr val="FFFFFF"/>
                </a:solidFill>
                <a:latin typeface="+mn-lt"/>
                <a:ea typeface="+mn-ea"/>
                <a:cs typeface="+mn-cs"/>
              </a:rPr>
              <a:t>clustering and partitioning</a:t>
            </a:r>
            <a:r>
              <a:rPr lang="en-US" sz="1600" kern="1200" dirty="0">
                <a:solidFill>
                  <a:srgbClr val="FFFFFF"/>
                </a:solidFill>
                <a:latin typeface="+mn-lt"/>
                <a:ea typeface="+mn-ea"/>
                <a:cs typeface="+mn-cs"/>
              </a:rPr>
              <a:t> for faster access.</a:t>
            </a:r>
          </a:p>
          <a:p>
            <a:endParaRPr lang="en-US" sz="1600" kern="1200" dirty="0">
              <a:solidFill>
                <a:srgbClr val="FFFFFF"/>
              </a:solidFill>
              <a:latin typeface="+mn-lt"/>
              <a:ea typeface="+mn-ea"/>
              <a:cs typeface="+mn-cs"/>
            </a:endParaRPr>
          </a:p>
          <a:p>
            <a:r>
              <a:rPr lang="en-US" sz="1600" b="1" kern="1200" dirty="0">
                <a:solidFill>
                  <a:schemeClr val="accent6">
                    <a:lumMod val="20000"/>
                    <a:lumOff val="80000"/>
                  </a:schemeClr>
                </a:solidFill>
                <a:latin typeface="+mn-lt"/>
                <a:ea typeface="+mn-ea"/>
                <a:cs typeface="+mn-cs"/>
              </a:rPr>
              <a:t>Semi-Structured Data Storage</a:t>
            </a:r>
          </a:p>
          <a:p>
            <a:pPr marL="285750" indent="-285750">
              <a:buFont typeface="Arial" panose="020B0604020202020204" pitchFamily="34" charset="0"/>
              <a:buChar char="•"/>
            </a:pPr>
            <a:r>
              <a:rPr lang="en-US" sz="1600" kern="1200" dirty="0">
                <a:solidFill>
                  <a:srgbClr val="FFFFFF"/>
                </a:solidFill>
                <a:latin typeface="+mn-lt"/>
                <a:ea typeface="+mn-ea"/>
                <a:cs typeface="+mn-cs"/>
              </a:rPr>
              <a:t>Supports </a:t>
            </a:r>
            <a:r>
              <a:rPr lang="en-US" sz="1600" b="1" kern="1200" dirty="0">
                <a:solidFill>
                  <a:srgbClr val="FFFFFF"/>
                </a:solidFill>
                <a:latin typeface="+mn-lt"/>
                <a:ea typeface="+mn-ea"/>
                <a:cs typeface="+mn-cs"/>
              </a:rPr>
              <a:t>JSON, Avro, Parquet, ORC, and XML</a:t>
            </a:r>
            <a:r>
              <a:rPr lang="en-US" sz="1600" kern="1200" dirty="0">
                <a:solidFill>
                  <a:srgbClr val="FFFFFF"/>
                </a:solidFill>
                <a:latin typeface="+mn-lt"/>
                <a:ea typeface="+mn-ea"/>
                <a:cs typeface="+mn-cs"/>
              </a:rPr>
              <a:t> formats.</a:t>
            </a:r>
          </a:p>
          <a:p>
            <a:pPr marL="285750" indent="-285750">
              <a:buFont typeface="Arial" panose="020B0604020202020204" pitchFamily="34" charset="0"/>
              <a:buChar char="•"/>
            </a:pPr>
            <a:r>
              <a:rPr lang="en-US" sz="1600" kern="1200" dirty="0">
                <a:solidFill>
                  <a:srgbClr val="FFFFFF"/>
                </a:solidFill>
                <a:latin typeface="+mn-lt"/>
                <a:ea typeface="+mn-ea"/>
                <a:cs typeface="+mn-cs"/>
              </a:rPr>
              <a:t>Uses </a:t>
            </a:r>
            <a:r>
              <a:rPr lang="en-US" sz="1600" b="1" kern="1200" dirty="0">
                <a:solidFill>
                  <a:srgbClr val="FFFFFF"/>
                </a:solidFill>
                <a:latin typeface="+mn-lt"/>
                <a:ea typeface="+mn-ea"/>
                <a:cs typeface="+mn-cs"/>
              </a:rPr>
              <a:t>VARIANT data type</a:t>
            </a:r>
            <a:r>
              <a:rPr lang="en-US" sz="1600" kern="1200" dirty="0">
                <a:solidFill>
                  <a:srgbClr val="FFFFFF"/>
                </a:solidFill>
                <a:latin typeface="+mn-lt"/>
                <a:ea typeface="+mn-ea"/>
                <a:cs typeface="+mn-cs"/>
              </a:rPr>
              <a:t> to store flexible schemas.</a:t>
            </a:r>
          </a:p>
          <a:p>
            <a:pPr marL="285750" indent="-285750">
              <a:buFont typeface="Arial" panose="020B0604020202020204" pitchFamily="34" charset="0"/>
              <a:buChar char="•"/>
            </a:pPr>
            <a:r>
              <a:rPr lang="en-US" sz="1600" kern="1200" dirty="0">
                <a:solidFill>
                  <a:srgbClr val="FFFFFF"/>
                </a:solidFill>
                <a:latin typeface="+mn-lt"/>
                <a:ea typeface="+mn-ea"/>
                <a:cs typeface="+mn-cs"/>
              </a:rPr>
              <a:t>Built-in </a:t>
            </a:r>
            <a:r>
              <a:rPr lang="en-US" sz="1600" b="1" kern="1200" dirty="0">
                <a:solidFill>
                  <a:srgbClr val="FFFFFF"/>
                </a:solidFill>
                <a:latin typeface="+mn-lt"/>
                <a:ea typeface="+mn-ea"/>
                <a:cs typeface="+mn-cs"/>
              </a:rPr>
              <a:t>FLATTEN function</a:t>
            </a:r>
            <a:r>
              <a:rPr lang="en-US" sz="1600" kern="1200" dirty="0">
                <a:solidFill>
                  <a:srgbClr val="FFFFFF"/>
                </a:solidFill>
                <a:latin typeface="+mn-lt"/>
                <a:ea typeface="+mn-ea"/>
                <a:cs typeface="+mn-cs"/>
              </a:rPr>
              <a:t> to extract fields from JSON/XML.</a:t>
            </a:r>
          </a:p>
          <a:p>
            <a:pPr algn="ctr"/>
            <a:endParaRPr lang="en-US" sz="600" kern="1200" dirty="0">
              <a:solidFill>
                <a:srgbClr val="FFFFFF"/>
              </a:solidFill>
              <a:latin typeface="+mn-lt"/>
              <a:ea typeface="+mn-ea"/>
              <a:cs typeface="+mn-cs"/>
            </a:endParaRPr>
          </a:p>
        </p:txBody>
      </p:sp>
      <p:pic>
        <p:nvPicPr>
          <p:cNvPr id="7" name="Graphic 6" descr="Snowflake">
            <a:extLst>
              <a:ext uri="{FF2B5EF4-FFF2-40B4-BE49-F238E27FC236}">
                <a16:creationId xmlns:a16="http://schemas.microsoft.com/office/drawing/2014/main" id="{054A4939-04F4-6900-DD33-F6BD55CA6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98" y="1095336"/>
            <a:ext cx="4572000" cy="4572000"/>
          </a:xfrm>
          <a:custGeom>
            <a:avLst/>
            <a:gdLst/>
            <a:ahLst/>
            <a:cxnLst/>
            <a:rect l="l" t="t" r="r" b="b"/>
            <a:pathLst>
              <a:path w="5227983" h="3454842">
                <a:moveTo>
                  <a:pt x="102712" y="0"/>
                </a:moveTo>
                <a:lnTo>
                  <a:pt x="5125271" y="0"/>
                </a:lnTo>
                <a:cubicBezTo>
                  <a:pt x="5181997" y="0"/>
                  <a:pt x="5227983" y="45986"/>
                  <a:pt x="5227983" y="102712"/>
                </a:cubicBezTo>
                <a:lnTo>
                  <a:pt x="5227983" y="3352130"/>
                </a:lnTo>
                <a:cubicBezTo>
                  <a:pt x="5227983" y="3408856"/>
                  <a:pt x="5181997" y="3454842"/>
                  <a:pt x="5125271" y="3454842"/>
                </a:cubicBezTo>
                <a:lnTo>
                  <a:pt x="102712" y="3454842"/>
                </a:lnTo>
                <a:cubicBezTo>
                  <a:pt x="45986" y="3454842"/>
                  <a:pt x="0" y="3408856"/>
                  <a:pt x="0" y="3352130"/>
                </a:cubicBezTo>
                <a:lnTo>
                  <a:pt x="0" y="102712"/>
                </a:lnTo>
                <a:cubicBezTo>
                  <a:pt x="0" y="45986"/>
                  <a:pt x="45986" y="0"/>
                  <a:pt x="102712" y="0"/>
                </a:cubicBezTo>
                <a:close/>
              </a:path>
            </a:pathLst>
          </a:custGeom>
        </p:spPr>
      </p:pic>
    </p:spTree>
    <p:extLst>
      <p:ext uri="{BB962C8B-B14F-4D97-AF65-F5344CB8AC3E}">
        <p14:creationId xmlns:p14="http://schemas.microsoft.com/office/powerpoint/2010/main" val="386721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7C1AD0-9C8A-FB4E-FA04-11566C0ADA72}"/>
            </a:ext>
          </a:extLst>
        </p:cNvPr>
        <p:cNvGrpSpPr/>
        <p:nvPr/>
      </p:nvGrpSpPr>
      <p:grpSpPr>
        <a:xfrm>
          <a:off x="0" y="0"/>
          <a:ext cx="0" cy="0"/>
          <a:chOff x="0" y="0"/>
          <a:chExt cx="0" cy="0"/>
        </a:xfrm>
      </p:grpSpPr>
      <p:sp>
        <p:nvSpPr>
          <p:cNvPr id="23" name="Freeform: Shape 22">
            <a:extLst>
              <a:ext uri="{FF2B5EF4-FFF2-40B4-BE49-F238E27FC236}">
                <a16:creationId xmlns:a16="http://schemas.microsoft.com/office/drawing/2014/main" id="{AA10163D-02B1-84A9-BFEE-DDDA0777E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BDE4D9B3-77A9-CE22-F39D-1D54CEC2E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8744C79-C02F-4FB1-A714-8BF691487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9F52A602-F631-D181-098B-5A50863C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87F6EC-D578-4C98-CC7F-699CD79C800F}"/>
              </a:ext>
            </a:extLst>
          </p:cNvPr>
          <p:cNvSpPr>
            <a:spLocks noGrp="1"/>
          </p:cNvSpPr>
          <p:nvPr>
            <p:ph type="title"/>
          </p:nvPr>
        </p:nvSpPr>
        <p:spPr>
          <a:xfrm>
            <a:off x="4750115" y="238999"/>
            <a:ext cx="5605487" cy="2102204"/>
          </a:xfrm>
        </p:spPr>
        <p:txBody>
          <a:bodyPr vert="horz" lIns="91440" tIns="45720" rIns="91440" bIns="45720" rtlCol="0" anchor="b">
            <a:normAutofit/>
          </a:bodyPr>
          <a:lstStyle/>
          <a:p>
            <a:pPr algn="ctr"/>
            <a:r>
              <a:rPr lang="en-US" sz="4700" kern="1200" dirty="0">
                <a:solidFill>
                  <a:srgbClr val="FFFFFF"/>
                </a:solidFill>
                <a:latin typeface="+mj-lt"/>
                <a:ea typeface="+mj-ea"/>
                <a:cs typeface="+mj-cs"/>
              </a:rPr>
              <a:t>2. Using Snowflake for Data Storage &amp; Processing</a:t>
            </a:r>
          </a:p>
        </p:txBody>
      </p:sp>
      <p:sp>
        <p:nvSpPr>
          <p:cNvPr id="3" name="Text Placeholder 2">
            <a:extLst>
              <a:ext uri="{FF2B5EF4-FFF2-40B4-BE49-F238E27FC236}">
                <a16:creationId xmlns:a16="http://schemas.microsoft.com/office/drawing/2014/main" id="{811F664D-3D47-8690-280B-A967E84354CD}"/>
              </a:ext>
            </a:extLst>
          </p:cNvPr>
          <p:cNvSpPr>
            <a:spLocks noGrp="1"/>
          </p:cNvSpPr>
          <p:nvPr>
            <p:ph type="body" idx="1"/>
          </p:nvPr>
        </p:nvSpPr>
        <p:spPr>
          <a:xfrm>
            <a:off x="4338797" y="2477172"/>
            <a:ext cx="7174937" cy="4380828"/>
          </a:xfrm>
        </p:spPr>
        <p:txBody>
          <a:bodyPr vert="horz" lIns="91440" tIns="45720" rIns="91440" bIns="45720" rtlCol="0" anchor="ctr">
            <a:normAutofit fontScale="62500" lnSpcReduction="20000"/>
          </a:bodyPr>
          <a:lstStyle/>
          <a:p>
            <a:pPr algn="ctr"/>
            <a:r>
              <a:rPr lang="en-US" sz="2200" b="1" kern="1200" dirty="0">
                <a:solidFill>
                  <a:schemeClr val="accent6">
                    <a:lumMod val="60000"/>
                    <a:lumOff val="40000"/>
                  </a:schemeClr>
                </a:solidFill>
                <a:latin typeface="+mn-lt"/>
                <a:ea typeface="+mn-ea"/>
                <a:cs typeface="+mn-cs"/>
              </a:rPr>
              <a:t>SQL queries for Extracting and Preprocessing  Data in Snowflake</a:t>
            </a:r>
          </a:p>
          <a:p>
            <a:pPr algn="ctr"/>
            <a:endParaRPr lang="en-US" sz="1600" b="1" kern="1200" dirty="0">
              <a:solidFill>
                <a:schemeClr val="accent6">
                  <a:lumMod val="60000"/>
                  <a:lumOff val="40000"/>
                </a:schemeClr>
              </a:solidFill>
              <a:latin typeface="+mn-lt"/>
              <a:ea typeface="+mn-ea"/>
              <a:cs typeface="+mn-cs"/>
            </a:endParaRPr>
          </a:p>
          <a:p>
            <a:r>
              <a:rPr lang="en-US" sz="1600" b="1" kern="1200" dirty="0">
                <a:solidFill>
                  <a:schemeClr val="accent6">
                    <a:lumMod val="20000"/>
                    <a:lumOff val="80000"/>
                  </a:schemeClr>
                </a:solidFill>
                <a:latin typeface="+mn-lt"/>
                <a:ea typeface="+mn-ea"/>
                <a:cs typeface="+mn-cs"/>
              </a:rPr>
              <a:t>Extracting Data</a:t>
            </a:r>
          </a:p>
          <a:p>
            <a:r>
              <a:rPr lang="en-US" sz="1600" kern="1200" dirty="0">
                <a:solidFill>
                  <a:srgbClr val="FFFFFF"/>
                </a:solidFill>
                <a:latin typeface="+mn-lt"/>
                <a:ea typeface="+mn-ea"/>
                <a:cs typeface="+mn-cs"/>
              </a:rPr>
              <a:t>SELECT </a:t>
            </a:r>
            <a:r>
              <a:rPr lang="en-US" sz="1600" kern="1200" dirty="0" err="1">
                <a:solidFill>
                  <a:srgbClr val="FFFFFF"/>
                </a:solidFill>
                <a:latin typeface="+mn-lt"/>
                <a:ea typeface="+mn-ea"/>
                <a:cs typeface="+mn-cs"/>
              </a:rPr>
              <a:t>customer_id</a:t>
            </a:r>
            <a:r>
              <a:rPr lang="en-US" sz="1600" kern="1200" dirty="0">
                <a:solidFill>
                  <a:srgbClr val="FFFFFF"/>
                </a:solidFill>
                <a:latin typeface="+mn-lt"/>
                <a:ea typeface="+mn-ea"/>
                <a:cs typeface="+mn-cs"/>
              </a:rPr>
              <a:t>, name, email </a:t>
            </a:r>
          </a:p>
          <a:p>
            <a:r>
              <a:rPr lang="en-US" sz="1600" kern="1200" dirty="0">
                <a:solidFill>
                  <a:srgbClr val="FFFFFF"/>
                </a:solidFill>
                <a:latin typeface="+mn-lt"/>
                <a:ea typeface="+mn-ea"/>
                <a:cs typeface="+mn-cs"/>
              </a:rPr>
              <a:t>FROM </a:t>
            </a:r>
            <a:r>
              <a:rPr lang="en-US" sz="1600" kern="1200" dirty="0" err="1">
                <a:solidFill>
                  <a:srgbClr val="FFFFFF"/>
                </a:solidFill>
                <a:latin typeface="+mn-lt"/>
                <a:ea typeface="+mn-ea"/>
                <a:cs typeface="+mn-cs"/>
              </a:rPr>
              <a:t>customer_data</a:t>
            </a:r>
            <a:r>
              <a:rPr lang="en-US" sz="1600" kern="1200" dirty="0">
                <a:solidFill>
                  <a:srgbClr val="FFFFFF"/>
                </a:solidFill>
                <a:latin typeface="+mn-lt"/>
                <a:ea typeface="+mn-ea"/>
                <a:cs typeface="+mn-cs"/>
              </a:rPr>
              <a:t> </a:t>
            </a:r>
          </a:p>
          <a:p>
            <a:r>
              <a:rPr lang="en-US" sz="1600" kern="1200" dirty="0">
                <a:solidFill>
                  <a:srgbClr val="FFFFFF"/>
                </a:solidFill>
                <a:latin typeface="+mn-lt"/>
                <a:ea typeface="+mn-ea"/>
                <a:cs typeface="+mn-cs"/>
              </a:rPr>
              <a:t>WHERE </a:t>
            </a:r>
            <a:r>
              <a:rPr lang="en-US" sz="1600" kern="1200" dirty="0" err="1">
                <a:solidFill>
                  <a:srgbClr val="FFFFFF"/>
                </a:solidFill>
                <a:latin typeface="+mn-lt"/>
                <a:ea typeface="+mn-ea"/>
                <a:cs typeface="+mn-cs"/>
              </a:rPr>
              <a:t>registration_date</a:t>
            </a:r>
            <a:r>
              <a:rPr lang="en-US" sz="1600" kern="1200" dirty="0">
                <a:solidFill>
                  <a:srgbClr val="FFFFFF"/>
                </a:solidFill>
                <a:latin typeface="+mn-lt"/>
                <a:ea typeface="+mn-ea"/>
                <a:cs typeface="+mn-cs"/>
              </a:rPr>
              <a:t> &gt;= ‘2025-01-01’;</a:t>
            </a:r>
          </a:p>
          <a:p>
            <a:endParaRPr lang="en-US" sz="1600" dirty="0">
              <a:solidFill>
                <a:srgbClr val="FFFFFF"/>
              </a:solidFill>
            </a:endParaRPr>
          </a:p>
          <a:p>
            <a:r>
              <a:rPr lang="en-IN" sz="1600" b="1" dirty="0">
                <a:solidFill>
                  <a:schemeClr val="accent6">
                    <a:lumMod val="20000"/>
                    <a:lumOff val="80000"/>
                  </a:schemeClr>
                </a:solidFill>
              </a:rPr>
              <a:t>Preprocessing Data (Handling JSON Data)</a:t>
            </a:r>
          </a:p>
          <a:p>
            <a:r>
              <a:rPr lang="en-US" sz="1600" kern="1200" dirty="0">
                <a:solidFill>
                  <a:schemeClr val="bg1"/>
                </a:solidFill>
                <a:latin typeface="+mn-lt"/>
                <a:ea typeface="+mn-ea"/>
                <a:cs typeface="+mn-cs"/>
              </a:rPr>
              <a:t>SELECT </a:t>
            </a:r>
          </a:p>
          <a:p>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raw_data:id</a:t>
            </a:r>
            <a:r>
              <a:rPr lang="en-US" sz="1600" kern="1200" dirty="0">
                <a:solidFill>
                  <a:schemeClr val="bg1"/>
                </a:solidFill>
                <a:latin typeface="+mn-lt"/>
                <a:ea typeface="+mn-ea"/>
                <a:cs typeface="+mn-cs"/>
              </a:rPr>
              <a:t>::STRING AS </a:t>
            </a:r>
            <a:r>
              <a:rPr lang="en-US" sz="1600" kern="1200" dirty="0" err="1">
                <a:solidFill>
                  <a:schemeClr val="bg1"/>
                </a:solidFill>
                <a:latin typeface="+mn-lt"/>
                <a:ea typeface="+mn-ea"/>
                <a:cs typeface="+mn-cs"/>
              </a:rPr>
              <a:t>customer_id</a:t>
            </a:r>
            <a:r>
              <a:rPr lang="en-US" sz="1600" kern="1200" dirty="0">
                <a:solidFill>
                  <a:schemeClr val="bg1"/>
                </a:solidFill>
                <a:latin typeface="+mn-lt"/>
                <a:ea typeface="+mn-ea"/>
                <a:cs typeface="+mn-cs"/>
              </a:rPr>
              <a:t>,</a:t>
            </a:r>
          </a:p>
          <a:p>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raw_data:details.name</a:t>
            </a:r>
            <a:r>
              <a:rPr lang="en-US" sz="1600" kern="1200" dirty="0">
                <a:solidFill>
                  <a:schemeClr val="bg1"/>
                </a:solidFill>
                <a:latin typeface="+mn-lt"/>
                <a:ea typeface="+mn-ea"/>
                <a:cs typeface="+mn-cs"/>
              </a:rPr>
              <a:t>::STRING AS name,</a:t>
            </a:r>
          </a:p>
          <a:p>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raw_data:details.age</a:t>
            </a:r>
            <a:r>
              <a:rPr lang="en-US" sz="1600" kern="1200" dirty="0">
                <a:solidFill>
                  <a:schemeClr val="bg1"/>
                </a:solidFill>
                <a:latin typeface="+mn-lt"/>
                <a:ea typeface="+mn-ea"/>
                <a:cs typeface="+mn-cs"/>
              </a:rPr>
              <a:t>::INTEGER AS age</a:t>
            </a:r>
          </a:p>
          <a:p>
            <a:r>
              <a:rPr lang="en-US" sz="1600" kern="1200" dirty="0">
                <a:solidFill>
                  <a:schemeClr val="bg1"/>
                </a:solidFill>
                <a:latin typeface="+mn-lt"/>
                <a:ea typeface="+mn-ea"/>
                <a:cs typeface="+mn-cs"/>
              </a:rPr>
              <a:t>FROM </a:t>
            </a:r>
            <a:r>
              <a:rPr lang="en-US" sz="1600" kern="1200" dirty="0" err="1">
                <a:solidFill>
                  <a:schemeClr val="bg1"/>
                </a:solidFill>
                <a:latin typeface="+mn-lt"/>
                <a:ea typeface="+mn-ea"/>
                <a:cs typeface="+mn-cs"/>
              </a:rPr>
              <a:t>customer_json_table</a:t>
            </a:r>
            <a:r>
              <a:rPr lang="en-US" sz="1600" kern="1200" dirty="0">
                <a:solidFill>
                  <a:schemeClr val="bg1"/>
                </a:solidFill>
                <a:latin typeface="+mn-lt"/>
                <a:ea typeface="+mn-ea"/>
                <a:cs typeface="+mn-cs"/>
              </a:rPr>
              <a:t>;</a:t>
            </a:r>
          </a:p>
          <a:p>
            <a:endParaRPr lang="en-US" sz="1600" dirty="0">
              <a:solidFill>
                <a:schemeClr val="bg1"/>
              </a:solidFill>
            </a:endParaRPr>
          </a:p>
          <a:p>
            <a:r>
              <a:rPr lang="en-US" sz="1600" b="1" kern="1200" dirty="0">
                <a:solidFill>
                  <a:schemeClr val="accent6">
                    <a:lumMod val="20000"/>
                    <a:lumOff val="80000"/>
                  </a:schemeClr>
                </a:solidFill>
                <a:latin typeface="+mn-lt"/>
                <a:ea typeface="+mn-ea"/>
                <a:cs typeface="+mn-cs"/>
              </a:rPr>
              <a:t>Aggregating Data</a:t>
            </a:r>
          </a:p>
          <a:p>
            <a:r>
              <a:rPr lang="en-US" sz="1600" kern="1200" dirty="0">
                <a:solidFill>
                  <a:schemeClr val="bg1"/>
                </a:solidFill>
                <a:latin typeface="+mn-lt"/>
                <a:ea typeface="+mn-ea"/>
                <a:cs typeface="+mn-cs"/>
              </a:rPr>
              <a:t>SELECT category, COUNT(*) AS </a:t>
            </a:r>
            <a:r>
              <a:rPr lang="en-US" sz="1600" kern="1200" dirty="0" err="1">
                <a:solidFill>
                  <a:schemeClr val="bg1"/>
                </a:solidFill>
                <a:latin typeface="+mn-lt"/>
                <a:ea typeface="+mn-ea"/>
                <a:cs typeface="+mn-cs"/>
              </a:rPr>
              <a:t>total_orders</a:t>
            </a:r>
            <a:r>
              <a:rPr lang="en-US" sz="1600" kern="1200" dirty="0">
                <a:solidFill>
                  <a:schemeClr val="bg1"/>
                </a:solidFill>
                <a:latin typeface="+mn-lt"/>
                <a:ea typeface="+mn-ea"/>
                <a:cs typeface="+mn-cs"/>
              </a:rPr>
              <a:t> </a:t>
            </a:r>
          </a:p>
          <a:p>
            <a:r>
              <a:rPr lang="en-US" sz="1600" kern="1200" dirty="0">
                <a:solidFill>
                  <a:schemeClr val="bg1"/>
                </a:solidFill>
                <a:latin typeface="+mn-lt"/>
                <a:ea typeface="+mn-ea"/>
                <a:cs typeface="+mn-cs"/>
              </a:rPr>
              <a:t>FROM orders </a:t>
            </a:r>
          </a:p>
          <a:p>
            <a:r>
              <a:rPr lang="en-US" sz="1600" kern="1200" dirty="0">
                <a:solidFill>
                  <a:schemeClr val="bg1"/>
                </a:solidFill>
                <a:latin typeface="+mn-lt"/>
                <a:ea typeface="+mn-ea"/>
                <a:cs typeface="+mn-cs"/>
              </a:rPr>
              <a:t>GROUP BY category;</a:t>
            </a:r>
          </a:p>
          <a:p>
            <a:endParaRPr lang="en-US" sz="1200" b="1" kern="1200" dirty="0">
              <a:solidFill>
                <a:schemeClr val="accent6">
                  <a:lumMod val="20000"/>
                  <a:lumOff val="80000"/>
                </a:schemeClr>
              </a:solidFill>
              <a:latin typeface="+mn-lt"/>
              <a:ea typeface="+mn-ea"/>
              <a:cs typeface="+mn-cs"/>
            </a:endParaRPr>
          </a:p>
        </p:txBody>
      </p:sp>
      <p:pic>
        <p:nvPicPr>
          <p:cNvPr id="7" name="Graphic 6" descr="Snowflake">
            <a:extLst>
              <a:ext uri="{FF2B5EF4-FFF2-40B4-BE49-F238E27FC236}">
                <a16:creationId xmlns:a16="http://schemas.microsoft.com/office/drawing/2014/main" id="{71E1EBDA-4CB8-B47C-D88D-AB5193D095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98" y="1095336"/>
            <a:ext cx="4572000" cy="4572000"/>
          </a:xfrm>
          <a:custGeom>
            <a:avLst/>
            <a:gdLst/>
            <a:ahLst/>
            <a:cxnLst/>
            <a:rect l="l" t="t" r="r" b="b"/>
            <a:pathLst>
              <a:path w="5227983" h="3454842">
                <a:moveTo>
                  <a:pt x="102712" y="0"/>
                </a:moveTo>
                <a:lnTo>
                  <a:pt x="5125271" y="0"/>
                </a:lnTo>
                <a:cubicBezTo>
                  <a:pt x="5181997" y="0"/>
                  <a:pt x="5227983" y="45986"/>
                  <a:pt x="5227983" y="102712"/>
                </a:cubicBezTo>
                <a:lnTo>
                  <a:pt x="5227983" y="3352130"/>
                </a:lnTo>
                <a:cubicBezTo>
                  <a:pt x="5227983" y="3408856"/>
                  <a:pt x="5181997" y="3454842"/>
                  <a:pt x="5125271" y="3454842"/>
                </a:cubicBezTo>
                <a:lnTo>
                  <a:pt x="102712" y="3454842"/>
                </a:lnTo>
                <a:cubicBezTo>
                  <a:pt x="45986" y="3454842"/>
                  <a:pt x="0" y="3408856"/>
                  <a:pt x="0" y="3352130"/>
                </a:cubicBezTo>
                <a:lnTo>
                  <a:pt x="0" y="102712"/>
                </a:lnTo>
                <a:cubicBezTo>
                  <a:pt x="0" y="45986"/>
                  <a:pt x="45986" y="0"/>
                  <a:pt x="102712" y="0"/>
                </a:cubicBezTo>
                <a:close/>
              </a:path>
            </a:pathLst>
          </a:custGeom>
        </p:spPr>
      </p:pic>
    </p:spTree>
    <p:extLst>
      <p:ext uri="{BB962C8B-B14F-4D97-AF65-F5344CB8AC3E}">
        <p14:creationId xmlns:p14="http://schemas.microsoft.com/office/powerpoint/2010/main" val="276859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3F6216-F93F-F950-6C72-496694441871}"/>
            </a:ext>
          </a:extLst>
        </p:cNvPr>
        <p:cNvGrpSpPr/>
        <p:nvPr/>
      </p:nvGrpSpPr>
      <p:grpSpPr>
        <a:xfrm>
          <a:off x="0" y="0"/>
          <a:ext cx="0" cy="0"/>
          <a:chOff x="0" y="0"/>
          <a:chExt cx="0" cy="0"/>
        </a:xfrm>
      </p:grpSpPr>
      <p:sp>
        <p:nvSpPr>
          <p:cNvPr id="23" name="Freeform: Shape 22">
            <a:extLst>
              <a:ext uri="{FF2B5EF4-FFF2-40B4-BE49-F238E27FC236}">
                <a16:creationId xmlns:a16="http://schemas.microsoft.com/office/drawing/2014/main" id="{A19699E1-EF79-B9FD-76AF-A446A466D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BA061C2C-E581-91DC-B07F-E7A3625F6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62A5CCF2-C776-EC64-8ED9-728977A61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EA83B5AD-9B03-086A-5D79-4D61362C8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04713B-4E82-9058-63CE-B530ABB16E22}"/>
              </a:ext>
            </a:extLst>
          </p:cNvPr>
          <p:cNvSpPr>
            <a:spLocks noGrp="1"/>
          </p:cNvSpPr>
          <p:nvPr>
            <p:ph type="title"/>
          </p:nvPr>
        </p:nvSpPr>
        <p:spPr>
          <a:xfrm>
            <a:off x="4750115" y="238999"/>
            <a:ext cx="5605487" cy="2102204"/>
          </a:xfrm>
        </p:spPr>
        <p:txBody>
          <a:bodyPr vert="horz" lIns="91440" tIns="45720" rIns="91440" bIns="45720" rtlCol="0" anchor="b">
            <a:normAutofit/>
          </a:bodyPr>
          <a:lstStyle/>
          <a:p>
            <a:pPr algn="ctr"/>
            <a:r>
              <a:rPr lang="en-US" sz="4700" kern="1200" dirty="0">
                <a:solidFill>
                  <a:srgbClr val="FFFFFF"/>
                </a:solidFill>
                <a:latin typeface="+mj-lt"/>
                <a:ea typeface="+mj-ea"/>
                <a:cs typeface="+mj-cs"/>
              </a:rPr>
              <a:t>2. Using Snowflake for Data Storage &amp; Processing</a:t>
            </a:r>
          </a:p>
        </p:txBody>
      </p:sp>
      <p:sp>
        <p:nvSpPr>
          <p:cNvPr id="3" name="Text Placeholder 2">
            <a:extLst>
              <a:ext uri="{FF2B5EF4-FFF2-40B4-BE49-F238E27FC236}">
                <a16:creationId xmlns:a16="http://schemas.microsoft.com/office/drawing/2014/main" id="{73878A88-2587-CBF5-07DA-A2CDFF388A3C}"/>
              </a:ext>
            </a:extLst>
          </p:cNvPr>
          <p:cNvSpPr>
            <a:spLocks noGrp="1"/>
          </p:cNvSpPr>
          <p:nvPr>
            <p:ph type="body" idx="1"/>
          </p:nvPr>
        </p:nvSpPr>
        <p:spPr>
          <a:xfrm>
            <a:off x="4338798" y="2626098"/>
            <a:ext cx="7174937" cy="4380828"/>
          </a:xfrm>
        </p:spPr>
        <p:txBody>
          <a:bodyPr vert="horz" lIns="91440" tIns="45720" rIns="91440" bIns="45720" rtlCol="0" anchor="ctr">
            <a:normAutofit fontScale="92500"/>
          </a:bodyPr>
          <a:lstStyle/>
          <a:p>
            <a:pPr algn="ctr"/>
            <a:r>
              <a:rPr lang="en-US" sz="2200" b="1" kern="1200" dirty="0">
                <a:solidFill>
                  <a:schemeClr val="accent6">
                    <a:lumMod val="60000"/>
                    <a:lumOff val="40000"/>
                  </a:schemeClr>
                </a:solidFill>
                <a:latin typeface="+mn-lt"/>
                <a:ea typeface="+mn-ea"/>
                <a:cs typeface="+mn-cs"/>
              </a:rPr>
              <a:t>Snowflake Integration with ML Pipelines</a:t>
            </a:r>
          </a:p>
          <a:p>
            <a:pPr algn="ctr"/>
            <a:endParaRPr lang="en-US" sz="1600" b="1" kern="1200" dirty="0">
              <a:solidFill>
                <a:schemeClr val="accent6">
                  <a:lumMod val="60000"/>
                  <a:lumOff val="40000"/>
                </a:schemeClr>
              </a:solidFill>
              <a:latin typeface="+mn-lt"/>
              <a:ea typeface="+mn-ea"/>
              <a:cs typeface="+mn-cs"/>
            </a:endParaRPr>
          </a:p>
          <a:p>
            <a:r>
              <a:rPr lang="en-US" sz="1600" b="1" kern="1200" dirty="0">
                <a:solidFill>
                  <a:schemeClr val="accent6">
                    <a:lumMod val="20000"/>
                    <a:lumOff val="80000"/>
                  </a:schemeClr>
                </a:solidFill>
                <a:latin typeface="+mn-lt"/>
                <a:ea typeface="+mn-ea"/>
                <a:cs typeface="+mn-cs"/>
              </a:rPr>
              <a:t>Why is Snowflake used for ML</a:t>
            </a:r>
          </a:p>
          <a:p>
            <a:r>
              <a:rPr lang="en-US" sz="1600" kern="1200" dirty="0">
                <a:solidFill>
                  <a:srgbClr val="FFFFFF"/>
                </a:solidFill>
                <a:latin typeface="+mn-lt"/>
                <a:ea typeface="+mn-ea"/>
                <a:cs typeface="+mn-cs"/>
              </a:rPr>
              <a:t>Centralized data Storage – Stores large datasets efficiently </a:t>
            </a:r>
          </a:p>
          <a:p>
            <a:r>
              <a:rPr lang="en-US" sz="1600" kern="1200" dirty="0">
                <a:solidFill>
                  <a:srgbClr val="FFFFFF"/>
                </a:solidFill>
                <a:latin typeface="+mn-lt"/>
                <a:ea typeface="+mn-ea"/>
                <a:cs typeface="+mn-cs"/>
              </a:rPr>
              <a:t>SQL-Based Feature Engineering – Transforms data directly in Snowflake</a:t>
            </a:r>
          </a:p>
          <a:p>
            <a:r>
              <a:rPr lang="en-US" sz="1600" kern="1200" dirty="0">
                <a:solidFill>
                  <a:srgbClr val="FFFFFF"/>
                </a:solidFill>
                <a:latin typeface="+mn-lt"/>
                <a:ea typeface="+mn-ea"/>
                <a:cs typeface="+mn-cs"/>
              </a:rPr>
              <a:t>Integrates with ML Tools – Connects with Python, TensorFlow, Snowpark etc.</a:t>
            </a:r>
          </a:p>
          <a:p>
            <a:endParaRPr lang="en-US" sz="1600" dirty="0">
              <a:solidFill>
                <a:srgbClr val="FFFFFF"/>
              </a:solidFill>
            </a:endParaRPr>
          </a:p>
          <a:p>
            <a:r>
              <a:rPr lang="en-IN" sz="1600" b="1" dirty="0">
                <a:solidFill>
                  <a:schemeClr val="accent6">
                    <a:lumMod val="20000"/>
                    <a:lumOff val="80000"/>
                  </a:schemeClr>
                </a:solidFill>
              </a:rPr>
              <a:t>ML Pipeline Integration Steps</a:t>
            </a:r>
          </a:p>
          <a:p>
            <a:pPr marL="342900" indent="-342900">
              <a:buFont typeface="+mj-lt"/>
              <a:buAutoNum type="arabicPeriod"/>
            </a:pPr>
            <a:r>
              <a:rPr lang="en-IN" sz="1600" dirty="0">
                <a:solidFill>
                  <a:schemeClr val="bg1"/>
                </a:solidFill>
              </a:rPr>
              <a:t>Data Extraction – Load structured/semi-structured data from Snowflake.</a:t>
            </a:r>
          </a:p>
          <a:p>
            <a:pPr marL="342900" indent="-342900">
              <a:buFont typeface="+mj-lt"/>
              <a:buAutoNum type="arabicPeriod"/>
            </a:pPr>
            <a:r>
              <a:rPr lang="en-IN" sz="1600" dirty="0">
                <a:solidFill>
                  <a:schemeClr val="bg1"/>
                </a:solidFill>
              </a:rPr>
              <a:t>Feature Engineering – Use SQL for preprocessing (</a:t>
            </a:r>
            <a:r>
              <a:rPr lang="en-IN" sz="1600" dirty="0" err="1">
                <a:solidFill>
                  <a:schemeClr val="bg1"/>
                </a:solidFill>
              </a:rPr>
              <a:t>eg</a:t>
            </a:r>
            <a:r>
              <a:rPr lang="en-IN" sz="1600" dirty="0">
                <a:solidFill>
                  <a:schemeClr val="bg1"/>
                </a:solidFill>
              </a:rPr>
              <a:t>, Scaling, Encoding).</a:t>
            </a:r>
          </a:p>
          <a:p>
            <a:pPr marL="342900" indent="-342900">
              <a:buFont typeface="+mj-lt"/>
              <a:buAutoNum type="arabicPeriod"/>
            </a:pPr>
            <a:r>
              <a:rPr lang="en-IN" sz="1600" dirty="0">
                <a:solidFill>
                  <a:schemeClr val="bg1"/>
                </a:solidFill>
              </a:rPr>
              <a:t>Model Training – Export data to Python notebooks (</a:t>
            </a:r>
            <a:r>
              <a:rPr lang="en-IN" sz="1600" dirty="0" err="1">
                <a:solidFill>
                  <a:schemeClr val="bg1"/>
                </a:solidFill>
              </a:rPr>
              <a:t>Jupyter</a:t>
            </a:r>
            <a:r>
              <a:rPr lang="en-IN" sz="1600" dirty="0">
                <a:solidFill>
                  <a:schemeClr val="bg1"/>
                </a:solidFill>
              </a:rPr>
              <a:t>, Anaconda etc).</a:t>
            </a:r>
          </a:p>
          <a:p>
            <a:pPr marL="342900" indent="-342900">
              <a:buFont typeface="+mj-lt"/>
              <a:buAutoNum type="arabicPeriod"/>
            </a:pPr>
            <a:r>
              <a:rPr lang="en-IN" sz="1600" dirty="0">
                <a:solidFill>
                  <a:schemeClr val="bg1"/>
                </a:solidFill>
              </a:rPr>
              <a:t>Model Deployment – Snowflake integrates with AWS </a:t>
            </a:r>
            <a:r>
              <a:rPr lang="en-IN" sz="1600" dirty="0" err="1">
                <a:solidFill>
                  <a:schemeClr val="bg1"/>
                </a:solidFill>
              </a:rPr>
              <a:t>SageMaker</a:t>
            </a:r>
            <a:r>
              <a:rPr lang="en-IN" sz="1600" dirty="0">
                <a:solidFill>
                  <a:schemeClr val="bg1"/>
                </a:solidFill>
              </a:rPr>
              <a:t>, Azure ML and Google Vertex AI for model deployment.</a:t>
            </a:r>
          </a:p>
          <a:p>
            <a:endParaRPr lang="en-US" sz="1200" b="1" kern="1200" dirty="0">
              <a:solidFill>
                <a:schemeClr val="accent6">
                  <a:lumMod val="20000"/>
                  <a:lumOff val="80000"/>
                </a:schemeClr>
              </a:solidFill>
              <a:latin typeface="+mn-lt"/>
              <a:ea typeface="+mn-ea"/>
              <a:cs typeface="+mn-cs"/>
            </a:endParaRPr>
          </a:p>
          <a:p>
            <a:endParaRPr lang="en-US" sz="1200" b="1" kern="1200" dirty="0">
              <a:solidFill>
                <a:schemeClr val="accent6">
                  <a:lumMod val="20000"/>
                  <a:lumOff val="80000"/>
                </a:schemeClr>
              </a:solidFill>
              <a:latin typeface="+mn-lt"/>
              <a:ea typeface="+mn-ea"/>
              <a:cs typeface="+mn-cs"/>
            </a:endParaRPr>
          </a:p>
        </p:txBody>
      </p:sp>
      <p:pic>
        <p:nvPicPr>
          <p:cNvPr id="7" name="Graphic 6" descr="Snowflake">
            <a:extLst>
              <a:ext uri="{FF2B5EF4-FFF2-40B4-BE49-F238E27FC236}">
                <a16:creationId xmlns:a16="http://schemas.microsoft.com/office/drawing/2014/main" id="{795DCBF7-7817-8294-B478-3B8B74E7A8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98" y="1095336"/>
            <a:ext cx="4572000" cy="4572000"/>
          </a:xfrm>
          <a:custGeom>
            <a:avLst/>
            <a:gdLst/>
            <a:ahLst/>
            <a:cxnLst/>
            <a:rect l="l" t="t" r="r" b="b"/>
            <a:pathLst>
              <a:path w="5227983" h="3454842">
                <a:moveTo>
                  <a:pt x="102712" y="0"/>
                </a:moveTo>
                <a:lnTo>
                  <a:pt x="5125271" y="0"/>
                </a:lnTo>
                <a:cubicBezTo>
                  <a:pt x="5181997" y="0"/>
                  <a:pt x="5227983" y="45986"/>
                  <a:pt x="5227983" y="102712"/>
                </a:cubicBezTo>
                <a:lnTo>
                  <a:pt x="5227983" y="3352130"/>
                </a:lnTo>
                <a:cubicBezTo>
                  <a:pt x="5227983" y="3408856"/>
                  <a:pt x="5181997" y="3454842"/>
                  <a:pt x="5125271" y="3454842"/>
                </a:cubicBezTo>
                <a:lnTo>
                  <a:pt x="102712" y="3454842"/>
                </a:lnTo>
                <a:cubicBezTo>
                  <a:pt x="45986" y="3454842"/>
                  <a:pt x="0" y="3408856"/>
                  <a:pt x="0" y="3352130"/>
                </a:cubicBezTo>
                <a:lnTo>
                  <a:pt x="0" y="102712"/>
                </a:lnTo>
                <a:cubicBezTo>
                  <a:pt x="0" y="45986"/>
                  <a:pt x="45986" y="0"/>
                  <a:pt x="102712" y="0"/>
                </a:cubicBezTo>
                <a:close/>
              </a:path>
            </a:pathLst>
          </a:custGeom>
        </p:spPr>
      </p:pic>
    </p:spTree>
    <p:extLst>
      <p:ext uri="{BB962C8B-B14F-4D97-AF65-F5344CB8AC3E}">
        <p14:creationId xmlns:p14="http://schemas.microsoft.com/office/powerpoint/2010/main" val="312038336"/>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714</TotalTime>
  <Words>2167</Words>
  <Application>Microsoft Office PowerPoint</Application>
  <PresentationFormat>Widescreen</PresentationFormat>
  <Paragraphs>262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Aharoni</vt:lpstr>
      <vt:lpstr>Aptos Narrow</vt:lpstr>
      <vt:lpstr>Arial</vt:lpstr>
      <vt:lpstr>Avenir Next LT Pro</vt:lpstr>
      <vt:lpstr>Calibri</vt:lpstr>
      <vt:lpstr>ShapesVTI</vt:lpstr>
      <vt:lpstr>Vistora Assignment</vt:lpstr>
      <vt:lpstr>PowerPoint Presentation</vt:lpstr>
      <vt:lpstr>PowerPoint Presentation</vt:lpstr>
      <vt:lpstr>PowerPoint Presentation</vt:lpstr>
      <vt:lpstr>PowerPoint Presentation</vt:lpstr>
      <vt:lpstr>PowerPoint Presentation</vt:lpstr>
      <vt:lpstr>2. Using Snowflake for Data Storage &amp; Processing</vt:lpstr>
      <vt:lpstr>2. Using Snowflake for Data Storage &amp; Processing</vt:lpstr>
      <vt:lpstr>2. Using Snowflake for Data Storage &amp; Processing</vt:lpstr>
      <vt:lpstr>3. Feature Store Concepts</vt:lpstr>
      <vt:lpstr>3. Feature Store Concepts</vt:lpstr>
      <vt:lpstr>4. Implementing Feature Engineering with Snowflake and Feature Store</vt:lpstr>
      <vt:lpstr>4. Implementing Feature Engineering with Snowflake and Feature Store</vt:lpstr>
      <vt:lpstr>4. Implementing Feature Engineering with Snowflake and Feature Store</vt:lpstr>
      <vt:lpstr>4. Implementing Feature Engineering with Snowflake and Feature Store</vt:lpstr>
      <vt:lpstr>4. Implementing Feature Engineering with Snowflake and Feature Store</vt:lpstr>
      <vt:lpstr>4. Implementing Feature Engineering with Snowflake and Feature Store</vt:lpstr>
      <vt:lpstr>4. Implementing Feature Engineering with Snowflake and Feature Store</vt:lpstr>
      <vt:lpstr>4. Implementing Feature Engineering with Snowflake and Feature Store</vt:lpstr>
      <vt:lpstr>5. Challenges and Best Practices</vt:lpstr>
      <vt:lpstr>5. Challenges and Best Practices</vt:lpstr>
      <vt:lpstr>6.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Omkar Shinde</dc:creator>
  <cp:lastModifiedBy>Omkar Shinde</cp:lastModifiedBy>
  <cp:revision>4</cp:revision>
  <dcterms:created xsi:type="dcterms:W3CDTF">2025-03-28T12:58:45Z</dcterms:created>
  <dcterms:modified xsi:type="dcterms:W3CDTF">2025-03-30T14:25:28Z</dcterms:modified>
</cp:coreProperties>
</file>