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3" r:id="rId4"/>
    <p:sldId id="257" r:id="rId5"/>
    <p:sldId id="258" r:id="rId6"/>
    <p:sldId id="259" r:id="rId7"/>
    <p:sldId id="260" r:id="rId8"/>
    <p:sldId id="261"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5" autoAdjust="0"/>
    <p:restoredTop sz="94660"/>
  </p:normalViewPr>
  <p:slideViewPr>
    <p:cSldViewPr snapToGrid="0">
      <p:cViewPr varScale="1">
        <p:scale>
          <a:sx n="85" d="100"/>
          <a:sy n="85" d="100"/>
        </p:scale>
        <p:origin x="6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3/2/2023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3/2/2023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3/2/2023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3/2/2023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3/2/2023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hirsho2402@gmail.com" TargetMode="External"/><Relationship Id="rId2" Type="http://schemas.openxmlformats.org/officeDocument/2006/relationships/hyperlink" Target="mailto:omkaramlankrishna@gmail.com"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OmkarAmlan/AIC/blob/main/data.tx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OmkarAmlan/AI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OmkarAmlan/AIC/blob/main/data.txt" TargetMode="Externa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OmkarAmlan/AIC/blob/main/data.txt" TargetMode="Externa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C2B3D-ACF0-EA76-7EEB-E42386575256}"/>
              </a:ext>
            </a:extLst>
          </p:cNvPr>
          <p:cNvSpPr>
            <a:spLocks noGrp="1"/>
          </p:cNvSpPr>
          <p:nvPr>
            <p:ph type="ctrTitle"/>
          </p:nvPr>
        </p:nvSpPr>
        <p:spPr>
          <a:xfrm>
            <a:off x="810001" y="3271820"/>
            <a:ext cx="8504328" cy="843280"/>
          </a:xfrm>
        </p:spPr>
        <p:txBody>
          <a:bodyPr/>
          <a:lstStyle/>
          <a:p>
            <a:r>
              <a:rPr lang="en-IN" dirty="0"/>
              <a:t>All-In Strategy Challenge</a:t>
            </a:r>
          </a:p>
        </p:txBody>
      </p:sp>
      <p:sp>
        <p:nvSpPr>
          <p:cNvPr id="3" name="Subtitle 2">
            <a:extLst>
              <a:ext uri="{FF2B5EF4-FFF2-40B4-BE49-F238E27FC236}">
                <a16:creationId xmlns:a16="http://schemas.microsoft.com/office/drawing/2014/main" id="{B5CF102F-6CA4-02A5-12FF-4C56AC8CBD3A}"/>
              </a:ext>
            </a:extLst>
          </p:cNvPr>
          <p:cNvSpPr>
            <a:spLocks noGrp="1"/>
          </p:cNvSpPr>
          <p:nvPr>
            <p:ph type="subTitle" idx="1"/>
          </p:nvPr>
        </p:nvSpPr>
        <p:spPr>
          <a:xfrm>
            <a:off x="810001" y="5280846"/>
            <a:ext cx="10572000" cy="843279"/>
          </a:xfrm>
        </p:spPr>
        <p:txBody>
          <a:bodyPr>
            <a:normAutofit/>
          </a:bodyPr>
          <a:lstStyle/>
          <a:p>
            <a:pPr algn="r"/>
            <a:r>
              <a:rPr lang="en-IN" dirty="0"/>
              <a:t>Omkar Amlan Krishna, NIT Rourkela, </a:t>
            </a:r>
            <a:r>
              <a:rPr lang="en-IN" dirty="0">
                <a:hlinkClick r:id="rId2"/>
              </a:rPr>
              <a:t>omkaramlankrishna@gmail.com</a:t>
            </a:r>
            <a:endParaRPr lang="en-IN" dirty="0"/>
          </a:p>
          <a:p>
            <a:pPr algn="r"/>
            <a:r>
              <a:rPr lang="en-IN" dirty="0" err="1"/>
              <a:t>Shirsho</a:t>
            </a:r>
            <a:r>
              <a:rPr lang="en-IN" dirty="0"/>
              <a:t> Das Roy, NIT Rourkela, </a:t>
            </a:r>
            <a:r>
              <a:rPr lang="en-IN" dirty="0">
                <a:hlinkClick r:id="rId3"/>
              </a:rPr>
              <a:t>shirsho2402@gmail.com</a:t>
            </a:r>
            <a:endParaRPr lang="en-IN" dirty="0"/>
          </a:p>
        </p:txBody>
      </p:sp>
      <p:sp>
        <p:nvSpPr>
          <p:cNvPr id="6" name="TextBox 5">
            <a:extLst>
              <a:ext uri="{FF2B5EF4-FFF2-40B4-BE49-F238E27FC236}">
                <a16:creationId xmlns:a16="http://schemas.microsoft.com/office/drawing/2014/main" id="{A88124EA-4F65-9A7B-162F-CB85DA5E0D5F}"/>
              </a:ext>
            </a:extLst>
          </p:cNvPr>
          <p:cNvSpPr txBox="1"/>
          <p:nvPr/>
        </p:nvSpPr>
        <p:spPr>
          <a:xfrm>
            <a:off x="810001" y="4115100"/>
            <a:ext cx="8325972" cy="461665"/>
          </a:xfrm>
          <a:prstGeom prst="rect">
            <a:avLst/>
          </a:prstGeom>
          <a:noFill/>
        </p:spPr>
        <p:txBody>
          <a:bodyPr wrap="square">
            <a:spAutoFit/>
          </a:bodyPr>
          <a:lstStyle/>
          <a:p>
            <a:pPr algn="l"/>
            <a:r>
              <a:rPr lang="en-US" sz="2400" dirty="0"/>
              <a:t>Increasing retention percentage and user/player base</a:t>
            </a:r>
            <a:endParaRPr lang="en-IN" sz="2400" b="1" i="0" dirty="0">
              <a:solidFill>
                <a:srgbClr val="1C4980"/>
              </a:solidFill>
              <a:effectLst/>
              <a:latin typeface="Inter"/>
            </a:endParaRPr>
          </a:p>
        </p:txBody>
      </p:sp>
      <p:pic>
        <p:nvPicPr>
          <p:cNvPr id="10" name="Picture 9">
            <a:extLst>
              <a:ext uri="{FF2B5EF4-FFF2-40B4-BE49-F238E27FC236}">
                <a16:creationId xmlns:a16="http://schemas.microsoft.com/office/drawing/2014/main" id="{731F3A2C-84B6-C9EB-E44B-D086BFA83F62}"/>
              </a:ext>
            </a:extLst>
          </p:cNvPr>
          <p:cNvPicPr>
            <a:picLocks noChangeAspect="1"/>
          </p:cNvPicPr>
          <p:nvPr/>
        </p:nvPicPr>
        <p:blipFill>
          <a:blip r:embed="rId4"/>
          <a:stretch>
            <a:fillRect/>
          </a:stretch>
        </p:blipFill>
        <p:spPr>
          <a:xfrm>
            <a:off x="9314329" y="138040"/>
            <a:ext cx="2691362" cy="676517"/>
          </a:xfrm>
          <a:prstGeom prst="rect">
            <a:avLst/>
          </a:prstGeom>
        </p:spPr>
      </p:pic>
    </p:spTree>
    <p:extLst>
      <p:ext uri="{BB962C8B-B14F-4D97-AF65-F5344CB8AC3E}">
        <p14:creationId xmlns:p14="http://schemas.microsoft.com/office/powerpoint/2010/main" val="2053911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5D217-4C1F-CD8F-28F9-078BA21903C6}"/>
              </a:ext>
            </a:extLst>
          </p:cNvPr>
          <p:cNvSpPr>
            <a:spLocks noGrp="1"/>
          </p:cNvSpPr>
          <p:nvPr>
            <p:ph type="title"/>
          </p:nvPr>
        </p:nvSpPr>
        <p:spPr/>
        <p:txBody>
          <a:bodyPr/>
          <a:lstStyle/>
          <a:p>
            <a:r>
              <a:rPr lang="en-IN" dirty="0"/>
              <a:t>Conclusion</a:t>
            </a:r>
          </a:p>
        </p:txBody>
      </p:sp>
      <p:sp>
        <p:nvSpPr>
          <p:cNvPr id="4" name="TextBox 3">
            <a:extLst>
              <a:ext uri="{FF2B5EF4-FFF2-40B4-BE49-F238E27FC236}">
                <a16:creationId xmlns:a16="http://schemas.microsoft.com/office/drawing/2014/main" id="{A5B071FE-BEBC-7043-661A-B83AFBA4B5A7}"/>
              </a:ext>
            </a:extLst>
          </p:cNvPr>
          <p:cNvSpPr txBox="1"/>
          <p:nvPr/>
        </p:nvSpPr>
        <p:spPr>
          <a:xfrm>
            <a:off x="810000" y="2214282"/>
            <a:ext cx="10571998" cy="3139321"/>
          </a:xfrm>
          <a:prstGeom prst="rect">
            <a:avLst/>
          </a:prstGeom>
          <a:noFill/>
        </p:spPr>
        <p:txBody>
          <a:bodyPr wrap="square" rtlCol="0">
            <a:spAutoFit/>
          </a:bodyPr>
          <a:lstStyle/>
          <a:p>
            <a:r>
              <a:rPr lang="en-IN" dirty="0"/>
              <a:t>After reviewing the data obtained via various means, it is clear that the general user experience could be worked upon and the perception of the average user relating to the application has to be drastically altered.</a:t>
            </a:r>
          </a:p>
          <a:p>
            <a:endParaRPr lang="en-IN" dirty="0"/>
          </a:p>
          <a:p>
            <a:r>
              <a:rPr lang="en-IN" dirty="0"/>
              <a:t>Bringing into the limelight the several accreditations and certifications held by </a:t>
            </a:r>
            <a:r>
              <a:rPr lang="en-IN" dirty="0" err="1"/>
              <a:t>PokerBaazi</a:t>
            </a:r>
            <a:r>
              <a:rPr lang="en-IN" dirty="0"/>
              <a:t>, along with the introduction of systems like the ELO rating, studying gameplay of players, a referral system, and others as described in detail in the slides that precede seem to be very viable.</a:t>
            </a:r>
          </a:p>
          <a:p>
            <a:endParaRPr lang="en-IN" dirty="0"/>
          </a:p>
          <a:p>
            <a:r>
              <a:rPr lang="en-IN" dirty="0"/>
              <a:t>It is highly recommended that the codebase and data set be referred to.</a:t>
            </a:r>
          </a:p>
          <a:p>
            <a:r>
              <a:rPr lang="en-IN" dirty="0"/>
              <a:t>It can be accessed at - </a:t>
            </a:r>
            <a:r>
              <a:rPr lang="en-IN" dirty="0">
                <a:hlinkClick r:id="rId2"/>
              </a:rPr>
              <a:t>https://github.com/OmkarAmlan/AIC</a:t>
            </a:r>
            <a:endParaRPr lang="en-IN" dirty="0"/>
          </a:p>
        </p:txBody>
      </p:sp>
    </p:spTree>
    <p:extLst>
      <p:ext uri="{BB962C8B-B14F-4D97-AF65-F5344CB8AC3E}">
        <p14:creationId xmlns:p14="http://schemas.microsoft.com/office/powerpoint/2010/main" val="2765588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B750B-3B9E-D571-8B42-B4E64889F5DB}"/>
              </a:ext>
            </a:extLst>
          </p:cNvPr>
          <p:cNvSpPr>
            <a:spLocks noGrp="1"/>
          </p:cNvSpPr>
          <p:nvPr>
            <p:ph type="title"/>
          </p:nvPr>
        </p:nvSpPr>
        <p:spPr/>
        <p:txBody>
          <a:bodyPr/>
          <a:lstStyle/>
          <a:p>
            <a:r>
              <a:rPr lang="en-IN" dirty="0"/>
              <a:t>Introduction</a:t>
            </a:r>
          </a:p>
        </p:txBody>
      </p:sp>
      <p:sp>
        <p:nvSpPr>
          <p:cNvPr id="4" name="TextBox 3">
            <a:extLst>
              <a:ext uri="{FF2B5EF4-FFF2-40B4-BE49-F238E27FC236}">
                <a16:creationId xmlns:a16="http://schemas.microsoft.com/office/drawing/2014/main" id="{AAFF0B3D-408C-F4F4-D00F-B225B6989AC8}"/>
              </a:ext>
            </a:extLst>
          </p:cNvPr>
          <p:cNvSpPr txBox="1"/>
          <p:nvPr/>
        </p:nvSpPr>
        <p:spPr>
          <a:xfrm>
            <a:off x="810000" y="2214282"/>
            <a:ext cx="10571998" cy="3139321"/>
          </a:xfrm>
          <a:prstGeom prst="rect">
            <a:avLst/>
          </a:prstGeom>
          <a:noFill/>
        </p:spPr>
        <p:txBody>
          <a:bodyPr wrap="square" rtlCol="0">
            <a:spAutoFit/>
          </a:bodyPr>
          <a:lstStyle/>
          <a:p>
            <a:r>
              <a:rPr lang="en-IN" dirty="0"/>
              <a:t>Given the problem statement, i.e. developing and devising strategies for retention of players of </a:t>
            </a:r>
            <a:r>
              <a:rPr lang="en-IN" dirty="0" err="1"/>
              <a:t>PokerBaazi</a:t>
            </a:r>
            <a:r>
              <a:rPr lang="en-IN" dirty="0"/>
              <a:t>, since a good chunk of players quit the app within 3 to 5 days of initiating to play the game, we access the problems and their potential solutions as described further.</a:t>
            </a:r>
          </a:p>
          <a:p>
            <a:endParaRPr lang="en-IN" dirty="0"/>
          </a:p>
          <a:p>
            <a:r>
              <a:rPr lang="en-IN" dirty="0"/>
              <a:t>5 possible problems have been identified and potential solutions to them have been suggested in the presentation that follows. These problems range from a general improvement in user experience to issues indicative of the requirement for more drastic changes.</a:t>
            </a:r>
          </a:p>
          <a:p>
            <a:endParaRPr lang="en-IN" dirty="0"/>
          </a:p>
          <a:p>
            <a:r>
              <a:rPr lang="en-IN" dirty="0"/>
              <a:t>This presentation takes a deep dive into each individual problem and explains in detail the approach to potentially fix said problem.</a:t>
            </a:r>
          </a:p>
        </p:txBody>
      </p:sp>
    </p:spTree>
    <p:extLst>
      <p:ext uri="{BB962C8B-B14F-4D97-AF65-F5344CB8AC3E}">
        <p14:creationId xmlns:p14="http://schemas.microsoft.com/office/powerpoint/2010/main" val="2493644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6B87D-1E80-42D0-18B4-82D2B3D24604}"/>
              </a:ext>
            </a:extLst>
          </p:cNvPr>
          <p:cNvSpPr>
            <a:spLocks noGrp="1"/>
          </p:cNvSpPr>
          <p:nvPr>
            <p:ph type="title"/>
          </p:nvPr>
        </p:nvSpPr>
        <p:spPr/>
        <p:txBody>
          <a:bodyPr/>
          <a:lstStyle/>
          <a:p>
            <a:r>
              <a:rPr lang="en-IN" dirty="0"/>
              <a:t>Methods</a:t>
            </a:r>
          </a:p>
        </p:txBody>
      </p:sp>
      <p:sp>
        <p:nvSpPr>
          <p:cNvPr id="6" name="TextBox 5">
            <a:extLst>
              <a:ext uri="{FF2B5EF4-FFF2-40B4-BE49-F238E27FC236}">
                <a16:creationId xmlns:a16="http://schemas.microsoft.com/office/drawing/2014/main" id="{F016D34C-59F0-B551-6E9A-046B42B27FC8}"/>
              </a:ext>
            </a:extLst>
          </p:cNvPr>
          <p:cNvSpPr txBox="1"/>
          <p:nvPr/>
        </p:nvSpPr>
        <p:spPr>
          <a:xfrm>
            <a:off x="810000" y="2294965"/>
            <a:ext cx="10571998" cy="4247317"/>
          </a:xfrm>
          <a:prstGeom prst="rect">
            <a:avLst/>
          </a:prstGeom>
          <a:noFill/>
        </p:spPr>
        <p:txBody>
          <a:bodyPr wrap="square" rtlCol="0">
            <a:spAutoFit/>
          </a:bodyPr>
          <a:lstStyle/>
          <a:p>
            <a:r>
              <a:rPr lang="en-IN" dirty="0"/>
              <a:t>When making decisions/changes for better user retention, working on feedback right from the primary source, i.e. the user seems to be one of the best options. Our model, therefore, relies heavily on working on feedback provided by the users.</a:t>
            </a:r>
          </a:p>
          <a:p>
            <a:endParaRPr lang="en-IN" dirty="0"/>
          </a:p>
          <a:p>
            <a:r>
              <a:rPr lang="en-IN" dirty="0"/>
              <a:t>This includes working on both direct feedback as well as taking restorative measures for the potentially bad connotations that some users may associate with the app for various reasons, including an unfortunate bad experience, or poor preconceived notions that they may have built due to consumption of negative reviews.</a:t>
            </a:r>
          </a:p>
          <a:p>
            <a:endParaRPr lang="en-IN" dirty="0"/>
          </a:p>
          <a:p>
            <a:r>
              <a:rPr lang="en-IN" dirty="0"/>
              <a:t>Our model employs methods of web-scraping the Google Play Store and third-party review websites like </a:t>
            </a:r>
            <a:r>
              <a:rPr lang="en-IN" dirty="0" err="1"/>
              <a:t>MouthShut</a:t>
            </a:r>
            <a:r>
              <a:rPr lang="en-IN" dirty="0"/>
              <a:t>, to get good sample sizes for the purpose of drawing conclusions, and using frameworks like sentimental analysis to get on average, the feeling users associate with the app.</a:t>
            </a:r>
          </a:p>
          <a:p>
            <a:endParaRPr lang="en-IN" dirty="0"/>
          </a:p>
          <a:p>
            <a:r>
              <a:rPr lang="en-IN" dirty="0"/>
              <a:t>For accessing the codebase and dataset please visit - </a:t>
            </a:r>
            <a:r>
              <a:rPr lang="en-IN" dirty="0">
                <a:hlinkClick r:id="rId2"/>
              </a:rPr>
              <a:t>https://github.com/OmkarAmlan/AIC</a:t>
            </a:r>
            <a:endParaRPr lang="en-IN" dirty="0"/>
          </a:p>
        </p:txBody>
      </p:sp>
    </p:spTree>
    <p:extLst>
      <p:ext uri="{BB962C8B-B14F-4D97-AF65-F5344CB8AC3E}">
        <p14:creationId xmlns:p14="http://schemas.microsoft.com/office/powerpoint/2010/main" val="1772292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F8F1A-3E0C-E767-4957-F6B230C3CAD6}"/>
              </a:ext>
            </a:extLst>
          </p:cNvPr>
          <p:cNvSpPr>
            <a:spLocks noGrp="1"/>
          </p:cNvSpPr>
          <p:nvPr>
            <p:ph type="title"/>
          </p:nvPr>
        </p:nvSpPr>
        <p:spPr>
          <a:xfrm>
            <a:off x="853189" y="1865485"/>
            <a:ext cx="5893840" cy="850274"/>
          </a:xfrm>
        </p:spPr>
        <p:txBody>
          <a:bodyPr/>
          <a:lstStyle/>
          <a:p>
            <a:r>
              <a:rPr lang="en-IN" dirty="0"/>
              <a:t>Problem 1</a:t>
            </a:r>
          </a:p>
        </p:txBody>
      </p:sp>
      <p:sp>
        <p:nvSpPr>
          <p:cNvPr id="3" name="Text Placeholder 2">
            <a:extLst>
              <a:ext uri="{FF2B5EF4-FFF2-40B4-BE49-F238E27FC236}">
                <a16:creationId xmlns:a16="http://schemas.microsoft.com/office/drawing/2014/main" id="{D568610D-6BD5-DAB3-E899-53AA915C5391}"/>
              </a:ext>
            </a:extLst>
          </p:cNvPr>
          <p:cNvSpPr>
            <a:spLocks noGrp="1"/>
          </p:cNvSpPr>
          <p:nvPr>
            <p:ph type="body" idx="1"/>
          </p:nvPr>
        </p:nvSpPr>
        <p:spPr>
          <a:xfrm>
            <a:off x="853189" y="2715759"/>
            <a:ext cx="5891636" cy="713241"/>
          </a:xfrm>
        </p:spPr>
        <p:txBody>
          <a:bodyPr/>
          <a:lstStyle/>
          <a:p>
            <a:pPr algn="r"/>
            <a:r>
              <a:rPr lang="en-US" sz="1600" dirty="0"/>
              <a:t>Words like 'scam',’ fraud’, 'fake', and others (complete index available) appear among the most frequently used words when analyzing the reviews of the app left by users on the Play Store. </a:t>
            </a:r>
            <a:endParaRPr lang="en-IN" sz="1600" dirty="0"/>
          </a:p>
        </p:txBody>
      </p:sp>
      <p:sp>
        <p:nvSpPr>
          <p:cNvPr id="4" name="Text Placeholder 3">
            <a:extLst>
              <a:ext uri="{FF2B5EF4-FFF2-40B4-BE49-F238E27FC236}">
                <a16:creationId xmlns:a16="http://schemas.microsoft.com/office/drawing/2014/main" id="{CECB9DF5-0425-6BDC-912C-7EE89DA9AAAE}"/>
              </a:ext>
            </a:extLst>
          </p:cNvPr>
          <p:cNvSpPr>
            <a:spLocks noGrp="1"/>
          </p:cNvSpPr>
          <p:nvPr>
            <p:ph type="body" sz="quarter" idx="16"/>
          </p:nvPr>
        </p:nvSpPr>
        <p:spPr>
          <a:xfrm>
            <a:off x="7306235" y="1081456"/>
            <a:ext cx="4536141" cy="4306332"/>
          </a:xfrm>
        </p:spPr>
        <p:txBody>
          <a:bodyPr>
            <a:normAutofit fontScale="85000" lnSpcReduction="10000"/>
          </a:bodyPr>
          <a:lstStyle/>
          <a:p>
            <a:r>
              <a:rPr lang="en-US" sz="2400" b="1" dirty="0"/>
              <a:t>SUGGESTION:</a:t>
            </a:r>
          </a:p>
          <a:p>
            <a:r>
              <a:rPr lang="en-US" dirty="0"/>
              <a:t>Words like 'scam’, and 'fraud' among others indicate a degree of issues, the reasons of which may be attributed to the fact that these individuals may not have been able to recover their initial investment. This could be a leading cause for the general sentiment of disdain and mistrust. </a:t>
            </a:r>
          </a:p>
          <a:p>
            <a:r>
              <a:rPr lang="en-US" dirty="0"/>
              <a:t>    A possible solution to the issue could be the introduction of an ELO system (along the lines of those present in chess.com or others) so that players of similar skill levels may be matched against one another, thus, leveling the playing field and allowing people better chances to win and thereby earn back their investments. Additionally, a feature for studying top-rated players could be made available.</a:t>
            </a:r>
            <a:endParaRPr lang="en-IN" dirty="0"/>
          </a:p>
        </p:txBody>
      </p:sp>
      <p:sp>
        <p:nvSpPr>
          <p:cNvPr id="5" name="TextBox 4">
            <a:extLst>
              <a:ext uri="{FF2B5EF4-FFF2-40B4-BE49-F238E27FC236}">
                <a16:creationId xmlns:a16="http://schemas.microsoft.com/office/drawing/2014/main" id="{2C3C7500-2E60-452B-1709-E8B574839ADB}"/>
              </a:ext>
            </a:extLst>
          </p:cNvPr>
          <p:cNvSpPr txBox="1"/>
          <p:nvPr/>
        </p:nvSpPr>
        <p:spPr>
          <a:xfrm>
            <a:off x="663388" y="4392706"/>
            <a:ext cx="5782236" cy="564776"/>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FC015469-48DE-AC90-5A83-B5B01CF89AA1}"/>
              </a:ext>
            </a:extLst>
          </p:cNvPr>
          <p:cNvSpPr txBox="1"/>
          <p:nvPr/>
        </p:nvSpPr>
        <p:spPr>
          <a:xfrm>
            <a:off x="1770529" y="5376405"/>
            <a:ext cx="8650942" cy="830997"/>
          </a:xfrm>
          <a:prstGeom prst="rect">
            <a:avLst/>
          </a:prstGeom>
          <a:noFill/>
        </p:spPr>
        <p:txBody>
          <a:bodyPr wrap="square" rtlCol="0">
            <a:spAutoFit/>
          </a:bodyPr>
          <a:lstStyle/>
          <a:p>
            <a:pPr algn="ctr"/>
            <a:r>
              <a:rPr lang="en-IN" sz="1600" b="1" dirty="0"/>
              <a:t>Promotion via means of putting the limelight on various certifications held by </a:t>
            </a:r>
            <a:r>
              <a:rPr lang="en-IN" sz="1600" b="1" dirty="0" err="1"/>
              <a:t>PokerBaazi</a:t>
            </a:r>
            <a:r>
              <a:rPr lang="en-IN" sz="1600" b="1" dirty="0"/>
              <a:t> like the RNG certification, and </a:t>
            </a:r>
            <a:r>
              <a:rPr lang="en-IN" sz="1600" b="1" dirty="0" err="1"/>
              <a:t>PokerBaazi’s</a:t>
            </a:r>
            <a:r>
              <a:rPr lang="en-IN" sz="1600" b="1" dirty="0"/>
              <a:t> fair play policy may also be beneficial in this case.</a:t>
            </a:r>
          </a:p>
        </p:txBody>
      </p:sp>
    </p:spTree>
    <p:extLst>
      <p:ext uri="{BB962C8B-B14F-4D97-AF65-F5344CB8AC3E}">
        <p14:creationId xmlns:p14="http://schemas.microsoft.com/office/powerpoint/2010/main" val="732819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7738D37-1359-9BC5-BBA2-04FCB57FC135}"/>
              </a:ext>
            </a:extLst>
          </p:cNvPr>
          <p:cNvSpPr>
            <a:spLocks noGrp="1"/>
          </p:cNvSpPr>
          <p:nvPr>
            <p:ph type="body" sz="quarter" idx="16"/>
          </p:nvPr>
        </p:nvSpPr>
        <p:spPr>
          <a:xfrm>
            <a:off x="7261412" y="1081456"/>
            <a:ext cx="4554070" cy="4171862"/>
          </a:xfrm>
        </p:spPr>
        <p:txBody>
          <a:bodyPr>
            <a:normAutofit lnSpcReduction="10000"/>
          </a:bodyPr>
          <a:lstStyle/>
          <a:p>
            <a:r>
              <a:rPr lang="en-US" sz="2400" b="1" dirty="0"/>
              <a:t>SUGGESTION:</a:t>
            </a:r>
          </a:p>
          <a:p>
            <a:br>
              <a:rPr lang="en-US" dirty="0"/>
            </a:br>
            <a:r>
              <a:rPr lang="en-US" sz="1500" dirty="0"/>
              <a:t>The huge disparity among ratings between Play Store and third-party review websites like </a:t>
            </a:r>
            <a:r>
              <a:rPr lang="en-US" sz="1500" dirty="0" err="1"/>
              <a:t>MouthShut</a:t>
            </a:r>
            <a:r>
              <a:rPr lang="en-US" sz="1500" dirty="0"/>
              <a:t>, even though the reviews happen to be pretty similar across the board could be possible if most players who rate the app highly, do not leave behind a review on the Play Store. Alternatively, this could also be because of a very vocal minority that could be airing their grievances on third-party review websites.</a:t>
            </a:r>
          </a:p>
          <a:p>
            <a:r>
              <a:rPr lang="en-US" sz="1500" dirty="0"/>
              <a:t>    A possible solution to this could be incentivizing reviews, by providing players in-game benefits if they provide a review (in words) on the Google Play Store.</a:t>
            </a:r>
            <a:endParaRPr lang="en-IN" sz="1500" dirty="0"/>
          </a:p>
        </p:txBody>
      </p:sp>
      <p:sp>
        <p:nvSpPr>
          <p:cNvPr id="5" name="Title 1">
            <a:extLst>
              <a:ext uri="{FF2B5EF4-FFF2-40B4-BE49-F238E27FC236}">
                <a16:creationId xmlns:a16="http://schemas.microsoft.com/office/drawing/2014/main" id="{FD5534C6-D1B7-2D7F-824B-5061F3C7255D}"/>
              </a:ext>
            </a:extLst>
          </p:cNvPr>
          <p:cNvSpPr>
            <a:spLocks noGrp="1"/>
          </p:cNvSpPr>
          <p:nvPr>
            <p:ph type="title"/>
          </p:nvPr>
        </p:nvSpPr>
        <p:spPr>
          <a:xfrm>
            <a:off x="710085" y="1484868"/>
            <a:ext cx="5893840" cy="850274"/>
          </a:xfrm>
        </p:spPr>
        <p:txBody>
          <a:bodyPr/>
          <a:lstStyle/>
          <a:p>
            <a:r>
              <a:rPr lang="en-IN" dirty="0"/>
              <a:t>Problem 2</a:t>
            </a:r>
          </a:p>
        </p:txBody>
      </p:sp>
      <p:sp>
        <p:nvSpPr>
          <p:cNvPr id="6" name="Text Placeholder 2">
            <a:extLst>
              <a:ext uri="{FF2B5EF4-FFF2-40B4-BE49-F238E27FC236}">
                <a16:creationId xmlns:a16="http://schemas.microsoft.com/office/drawing/2014/main" id="{2D7A6C7E-968B-BFD1-BE2B-07AA1BC11AC8}"/>
              </a:ext>
            </a:extLst>
          </p:cNvPr>
          <p:cNvSpPr>
            <a:spLocks noGrp="1"/>
          </p:cNvSpPr>
          <p:nvPr>
            <p:ph type="body" idx="1"/>
          </p:nvPr>
        </p:nvSpPr>
        <p:spPr>
          <a:xfrm>
            <a:off x="710085" y="2258559"/>
            <a:ext cx="6180048" cy="1650052"/>
          </a:xfrm>
        </p:spPr>
        <p:txBody>
          <a:bodyPr/>
          <a:lstStyle/>
          <a:p>
            <a:pPr algn="r"/>
            <a:r>
              <a:rPr lang="en-US" sz="1600" dirty="0"/>
              <a:t>There happens to be a considerable contrast when it comes to the ratings as available on the Google Play Store and on other review platforms like </a:t>
            </a:r>
            <a:r>
              <a:rPr lang="en-US" sz="1600" dirty="0" err="1"/>
              <a:t>MouthShut</a:t>
            </a:r>
            <a:r>
              <a:rPr lang="en-US" sz="1600" dirty="0"/>
              <a:t> in terms of overall rating even though the results are very similar when seeing the overall percentage of negative/positive reviews across both platforms. (data available)</a:t>
            </a:r>
            <a:endParaRPr lang="en-IN" sz="1600" dirty="0"/>
          </a:p>
        </p:txBody>
      </p:sp>
      <p:sp>
        <p:nvSpPr>
          <p:cNvPr id="9" name="TextBox 8">
            <a:extLst>
              <a:ext uri="{FF2B5EF4-FFF2-40B4-BE49-F238E27FC236}">
                <a16:creationId xmlns:a16="http://schemas.microsoft.com/office/drawing/2014/main" id="{1A94969C-EFB4-3746-63A7-6109815A4B15}"/>
              </a:ext>
            </a:extLst>
          </p:cNvPr>
          <p:cNvSpPr txBox="1"/>
          <p:nvPr/>
        </p:nvSpPr>
        <p:spPr>
          <a:xfrm>
            <a:off x="1770529" y="5394335"/>
            <a:ext cx="8650942" cy="338554"/>
          </a:xfrm>
          <a:prstGeom prst="rect">
            <a:avLst/>
          </a:prstGeom>
          <a:noFill/>
        </p:spPr>
        <p:txBody>
          <a:bodyPr wrap="square" rtlCol="0">
            <a:spAutoFit/>
          </a:bodyPr>
          <a:lstStyle/>
          <a:p>
            <a:r>
              <a:rPr lang="en-US" sz="1600" b="1" dirty="0"/>
              <a:t>The count of reviews with a Play Store rating &lt;= 2 is 51 out of a total unbiased set of 91.</a:t>
            </a:r>
            <a:endParaRPr lang="en-IN" sz="1600" b="1" dirty="0"/>
          </a:p>
        </p:txBody>
      </p:sp>
    </p:spTree>
    <p:extLst>
      <p:ext uri="{BB962C8B-B14F-4D97-AF65-F5344CB8AC3E}">
        <p14:creationId xmlns:p14="http://schemas.microsoft.com/office/powerpoint/2010/main" val="3064018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B06F07-EBEA-118E-78CE-B6EBF5D9B48D}"/>
              </a:ext>
            </a:extLst>
          </p:cNvPr>
          <p:cNvSpPr>
            <a:spLocks noGrp="1"/>
          </p:cNvSpPr>
          <p:nvPr>
            <p:ph type="body" sz="quarter" idx="16"/>
          </p:nvPr>
        </p:nvSpPr>
        <p:spPr>
          <a:xfrm>
            <a:off x="7234518" y="1081456"/>
            <a:ext cx="4347882" cy="4075465"/>
          </a:xfrm>
        </p:spPr>
        <p:txBody>
          <a:bodyPr>
            <a:normAutofit fontScale="85000" lnSpcReduction="10000"/>
          </a:bodyPr>
          <a:lstStyle/>
          <a:p>
            <a:r>
              <a:rPr lang="en-US" sz="2400" b="1" dirty="0"/>
              <a:t>SUGGESTION:</a:t>
            </a:r>
          </a:p>
          <a:p>
            <a:r>
              <a:rPr lang="en-US" dirty="0"/>
              <a:t>The net emotion invoked may be altered by popular word-of-mouth publicity, pertaining to the fact that one is more likely to stick game and give it chance if it has been referred to them by a known individual. This may invoke a sense of positive feeling if there is a separate individual involved in the reason behind them starting the game. </a:t>
            </a:r>
          </a:p>
          <a:p>
            <a:r>
              <a:rPr lang="en-US" dirty="0"/>
              <a:t>    This could be incentivized by involving attractive in-game benefits with each referred player, both to the player referred and the player referring. Basically building a referral system may help reverse the highly negative sentimental analysis.</a:t>
            </a:r>
          </a:p>
          <a:p>
            <a:endParaRPr lang="en-IN" dirty="0"/>
          </a:p>
        </p:txBody>
      </p:sp>
      <p:sp>
        <p:nvSpPr>
          <p:cNvPr id="5" name="Title 1">
            <a:extLst>
              <a:ext uri="{FF2B5EF4-FFF2-40B4-BE49-F238E27FC236}">
                <a16:creationId xmlns:a16="http://schemas.microsoft.com/office/drawing/2014/main" id="{2A39E43F-ED8D-8721-E193-C615C839BE70}"/>
              </a:ext>
            </a:extLst>
          </p:cNvPr>
          <p:cNvSpPr>
            <a:spLocks noGrp="1"/>
          </p:cNvSpPr>
          <p:nvPr>
            <p:ph type="title"/>
          </p:nvPr>
        </p:nvSpPr>
        <p:spPr>
          <a:xfrm>
            <a:off x="826626" y="2170285"/>
            <a:ext cx="5893840" cy="850274"/>
          </a:xfrm>
        </p:spPr>
        <p:txBody>
          <a:bodyPr/>
          <a:lstStyle/>
          <a:p>
            <a:r>
              <a:rPr lang="en-IN" dirty="0"/>
              <a:t>Problem 3</a:t>
            </a:r>
          </a:p>
        </p:txBody>
      </p:sp>
      <p:sp>
        <p:nvSpPr>
          <p:cNvPr id="6" name="Text Placeholder 2">
            <a:extLst>
              <a:ext uri="{FF2B5EF4-FFF2-40B4-BE49-F238E27FC236}">
                <a16:creationId xmlns:a16="http://schemas.microsoft.com/office/drawing/2014/main" id="{26BE12C4-A6E7-5EE9-C759-1481B1E59E2E}"/>
              </a:ext>
            </a:extLst>
          </p:cNvPr>
          <p:cNvSpPr>
            <a:spLocks noGrp="1"/>
          </p:cNvSpPr>
          <p:nvPr>
            <p:ph type="body" idx="1"/>
          </p:nvPr>
        </p:nvSpPr>
        <p:spPr>
          <a:xfrm>
            <a:off x="746274" y="2912999"/>
            <a:ext cx="6054543" cy="713241"/>
          </a:xfrm>
        </p:spPr>
        <p:txBody>
          <a:bodyPr/>
          <a:lstStyle/>
          <a:p>
            <a:pPr algn="r"/>
            <a:r>
              <a:rPr lang="en-US" sz="1600" dirty="0"/>
              <a:t>The net emotion/Sentiment invoked in people as per results from Sentimental analyses is largely negative, an emotion evoked mostly due to large degrees of mistrust. </a:t>
            </a:r>
            <a:endParaRPr lang="en-IN" sz="1600" dirty="0"/>
          </a:p>
        </p:txBody>
      </p:sp>
      <p:sp>
        <p:nvSpPr>
          <p:cNvPr id="7" name="TextBox 6">
            <a:extLst>
              <a:ext uri="{FF2B5EF4-FFF2-40B4-BE49-F238E27FC236}">
                <a16:creationId xmlns:a16="http://schemas.microsoft.com/office/drawing/2014/main" id="{1593EA05-4403-659B-BA13-64667D016D01}"/>
              </a:ext>
            </a:extLst>
          </p:cNvPr>
          <p:cNvSpPr txBox="1"/>
          <p:nvPr/>
        </p:nvSpPr>
        <p:spPr>
          <a:xfrm>
            <a:off x="1770529" y="5207137"/>
            <a:ext cx="8650942" cy="1600438"/>
          </a:xfrm>
          <a:prstGeom prst="rect">
            <a:avLst/>
          </a:prstGeom>
          <a:noFill/>
        </p:spPr>
        <p:txBody>
          <a:bodyPr wrap="square" rtlCol="0">
            <a:spAutoFit/>
          </a:bodyPr>
          <a:lstStyle/>
          <a:p>
            <a:pPr algn="ctr"/>
            <a:r>
              <a:rPr lang="en-US" sz="1400" b="1" dirty="0"/>
              <a:t>The net result of sentimental analysis for the average user yields a:</a:t>
            </a:r>
          </a:p>
          <a:p>
            <a:pPr algn="ctr"/>
            <a:endParaRPr lang="en-US" sz="1400" b="1" dirty="0"/>
          </a:p>
          <a:p>
            <a:pPr algn="ctr"/>
            <a:r>
              <a:rPr lang="en-US" sz="1400" dirty="0"/>
              <a:t>-8.33% response, i.e. invoking a primarily negative sentiment, when analyzing the Play Store.</a:t>
            </a:r>
          </a:p>
          <a:p>
            <a:pPr algn="ctr"/>
            <a:r>
              <a:rPr lang="en-US" sz="1400" dirty="0"/>
              <a:t>-11.15 % response, i.e. invoking a primarily negative sentiment, when analyzing </a:t>
            </a:r>
            <a:r>
              <a:rPr lang="en-US" sz="1400" dirty="0" err="1"/>
              <a:t>MouthShut</a:t>
            </a:r>
            <a:r>
              <a:rPr lang="en-US" sz="1400" dirty="0"/>
              <a:t>.</a:t>
            </a:r>
          </a:p>
          <a:p>
            <a:pPr algn="ctr"/>
            <a:endParaRPr lang="en-US" sz="1400" dirty="0"/>
          </a:p>
          <a:p>
            <a:pPr algn="ctr"/>
            <a:endParaRPr lang="en-US" sz="1400" b="1" dirty="0"/>
          </a:p>
          <a:p>
            <a:pPr algn="ctr"/>
            <a:endParaRPr lang="en-US" sz="1400" b="1" dirty="0"/>
          </a:p>
        </p:txBody>
      </p:sp>
    </p:spTree>
    <p:extLst>
      <p:ext uri="{BB962C8B-B14F-4D97-AF65-F5344CB8AC3E}">
        <p14:creationId xmlns:p14="http://schemas.microsoft.com/office/powerpoint/2010/main" val="2587719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E351512-A140-F5E6-C9CB-CBDBA74B8C66}"/>
              </a:ext>
            </a:extLst>
          </p:cNvPr>
          <p:cNvSpPr>
            <a:spLocks noGrp="1"/>
          </p:cNvSpPr>
          <p:nvPr>
            <p:ph type="body" sz="quarter" idx="16"/>
          </p:nvPr>
        </p:nvSpPr>
        <p:spPr>
          <a:xfrm>
            <a:off x="7207624" y="1081456"/>
            <a:ext cx="4329952" cy="4075465"/>
          </a:xfrm>
        </p:spPr>
        <p:txBody>
          <a:bodyPr>
            <a:normAutofit fontScale="77500" lnSpcReduction="20000"/>
          </a:bodyPr>
          <a:lstStyle/>
          <a:p>
            <a:r>
              <a:rPr lang="en-US" sz="2800" b="1" dirty="0"/>
              <a:t>SUGGESTION:</a:t>
            </a:r>
          </a:p>
          <a:p>
            <a:br>
              <a:rPr lang="en-US" dirty="0"/>
            </a:br>
            <a:r>
              <a:rPr lang="en-US" sz="1800" dirty="0" err="1"/>
              <a:t>PokerBaazi</a:t>
            </a:r>
            <a:r>
              <a:rPr lang="en-US" sz="1800" dirty="0"/>
              <a:t> is currently rated 12+ on the Google Play Store. While this has helped in inflating the number of downloads, it could also be the cause behind the higher number of casual players. These players not only do not have enough financial independence to put in substantial and long-term gameplay but also most likely are not aware of the proper methods of playing such a tactical game involving a great degree of mental fortitude.</a:t>
            </a:r>
          </a:p>
          <a:p>
            <a:r>
              <a:rPr lang="en-US" sz="1800" dirty="0"/>
              <a:t>    A fix to this could be listing the app as 17+ or 18+. While this would reduce the number of following downloads, this would greatly benefit in terms of per capita statistics, where the average player could give far more meaningful feedback, and/or better reasoning to retain/discard certain features in the game.</a:t>
            </a:r>
          </a:p>
          <a:p>
            <a:endParaRPr lang="en-IN" dirty="0"/>
          </a:p>
        </p:txBody>
      </p:sp>
      <p:sp>
        <p:nvSpPr>
          <p:cNvPr id="5" name="Title 1">
            <a:extLst>
              <a:ext uri="{FF2B5EF4-FFF2-40B4-BE49-F238E27FC236}">
                <a16:creationId xmlns:a16="http://schemas.microsoft.com/office/drawing/2014/main" id="{B20BC1C8-550D-A146-BC0D-63F7A2473357}"/>
              </a:ext>
            </a:extLst>
          </p:cNvPr>
          <p:cNvSpPr>
            <a:spLocks noGrp="1"/>
          </p:cNvSpPr>
          <p:nvPr>
            <p:ph type="title"/>
          </p:nvPr>
        </p:nvSpPr>
        <p:spPr>
          <a:xfrm>
            <a:off x="807357" y="1802733"/>
            <a:ext cx="5893840" cy="850274"/>
          </a:xfrm>
        </p:spPr>
        <p:txBody>
          <a:bodyPr/>
          <a:lstStyle/>
          <a:p>
            <a:r>
              <a:rPr lang="en-IN" dirty="0"/>
              <a:t>Problem 4</a:t>
            </a:r>
          </a:p>
        </p:txBody>
      </p:sp>
      <p:sp>
        <p:nvSpPr>
          <p:cNvPr id="6" name="Text Placeholder 2">
            <a:extLst>
              <a:ext uri="{FF2B5EF4-FFF2-40B4-BE49-F238E27FC236}">
                <a16:creationId xmlns:a16="http://schemas.microsoft.com/office/drawing/2014/main" id="{69AE8476-249F-D187-E4FC-114E417F400D}"/>
              </a:ext>
            </a:extLst>
          </p:cNvPr>
          <p:cNvSpPr>
            <a:spLocks noGrp="1"/>
          </p:cNvSpPr>
          <p:nvPr>
            <p:ph type="body" idx="1"/>
          </p:nvPr>
        </p:nvSpPr>
        <p:spPr>
          <a:xfrm>
            <a:off x="565108" y="2590254"/>
            <a:ext cx="6155356" cy="713241"/>
          </a:xfrm>
        </p:spPr>
        <p:txBody>
          <a:bodyPr/>
          <a:lstStyle/>
          <a:p>
            <a:pPr algn="r"/>
            <a:r>
              <a:rPr lang="en-US" sz="1600" dirty="0"/>
              <a:t> The target user base seems to be inappropriate considering the fact that a large number of the reviews were unintelligible or did not provide very meaningful insight, supported by the fact that the average review remained largely neutral.</a:t>
            </a:r>
            <a:endParaRPr lang="en-IN" sz="1600" dirty="0"/>
          </a:p>
        </p:txBody>
      </p:sp>
      <p:sp>
        <p:nvSpPr>
          <p:cNvPr id="9" name="TextBox 8">
            <a:extLst>
              <a:ext uri="{FF2B5EF4-FFF2-40B4-BE49-F238E27FC236}">
                <a16:creationId xmlns:a16="http://schemas.microsoft.com/office/drawing/2014/main" id="{435C77D0-1F4E-5F4C-0B33-60BA461955EB}"/>
              </a:ext>
            </a:extLst>
          </p:cNvPr>
          <p:cNvSpPr txBox="1"/>
          <p:nvPr/>
        </p:nvSpPr>
        <p:spPr>
          <a:xfrm>
            <a:off x="1770529" y="5042118"/>
            <a:ext cx="8650942" cy="1815882"/>
          </a:xfrm>
          <a:prstGeom prst="rect">
            <a:avLst/>
          </a:prstGeom>
          <a:noFill/>
        </p:spPr>
        <p:txBody>
          <a:bodyPr wrap="square" rtlCol="0">
            <a:spAutoFit/>
          </a:bodyPr>
          <a:lstStyle/>
          <a:p>
            <a:pPr algn="ctr"/>
            <a:r>
              <a:rPr lang="en-US" sz="1400" b="1" dirty="0"/>
              <a:t>While the percentage of neutral reviews remains fairly low, the neutral sentiment in the average review is quite dominant, which can be clearly seen in </a:t>
            </a:r>
            <a:r>
              <a:rPr lang="en-US" sz="1400" b="1" dirty="0">
                <a:hlinkClick r:id="rId2"/>
              </a:rPr>
              <a:t>data.txt</a:t>
            </a:r>
            <a:r>
              <a:rPr lang="en-US" sz="1400" b="1" dirty="0"/>
              <a:t> under the git repository, where even though the percentage of neutral reviews remains low, the neutral component in the average review remains disproportionately high.</a:t>
            </a:r>
          </a:p>
          <a:p>
            <a:pPr algn="ctr"/>
            <a:endParaRPr lang="en-US" sz="1400" b="1" dirty="0"/>
          </a:p>
          <a:p>
            <a:pPr algn="ctr"/>
            <a:r>
              <a:rPr lang="en-US" sz="1400" b="1" dirty="0"/>
              <a:t>Please visit - </a:t>
            </a:r>
            <a:r>
              <a:rPr lang="en-US" sz="1400" b="1" dirty="0">
                <a:hlinkClick r:id="rId2"/>
              </a:rPr>
              <a:t>https://github.com/OmkarAmlan/AIC/blob/main/data.txt</a:t>
            </a:r>
            <a:endParaRPr lang="en-US" sz="1400" dirty="0"/>
          </a:p>
          <a:p>
            <a:pPr algn="ctr"/>
            <a:endParaRPr lang="en-US" sz="1400" b="1" dirty="0"/>
          </a:p>
          <a:p>
            <a:pPr algn="ctr"/>
            <a:endParaRPr lang="en-US" sz="1400" b="1" dirty="0"/>
          </a:p>
        </p:txBody>
      </p:sp>
    </p:spTree>
    <p:extLst>
      <p:ext uri="{BB962C8B-B14F-4D97-AF65-F5344CB8AC3E}">
        <p14:creationId xmlns:p14="http://schemas.microsoft.com/office/powerpoint/2010/main" val="3879842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DD91189-773F-D1B2-EF55-EADE1DA8456C}"/>
              </a:ext>
            </a:extLst>
          </p:cNvPr>
          <p:cNvSpPr>
            <a:spLocks noGrp="1"/>
          </p:cNvSpPr>
          <p:nvPr>
            <p:ph type="title"/>
          </p:nvPr>
        </p:nvSpPr>
        <p:spPr>
          <a:xfrm>
            <a:off x="807357" y="1802733"/>
            <a:ext cx="5893840" cy="850274"/>
          </a:xfrm>
        </p:spPr>
        <p:txBody>
          <a:bodyPr/>
          <a:lstStyle/>
          <a:p>
            <a:r>
              <a:rPr lang="en-IN" dirty="0"/>
              <a:t>Problem 5</a:t>
            </a:r>
          </a:p>
        </p:txBody>
      </p:sp>
      <p:sp>
        <p:nvSpPr>
          <p:cNvPr id="6" name="Text Placeholder 2">
            <a:extLst>
              <a:ext uri="{FF2B5EF4-FFF2-40B4-BE49-F238E27FC236}">
                <a16:creationId xmlns:a16="http://schemas.microsoft.com/office/drawing/2014/main" id="{70E59449-7D66-9C5A-DB92-DF2D0868BAB3}"/>
              </a:ext>
            </a:extLst>
          </p:cNvPr>
          <p:cNvSpPr>
            <a:spLocks noGrp="1"/>
          </p:cNvSpPr>
          <p:nvPr>
            <p:ph type="body" idx="1"/>
          </p:nvPr>
        </p:nvSpPr>
        <p:spPr>
          <a:xfrm>
            <a:off x="565108" y="2590254"/>
            <a:ext cx="6155356" cy="713241"/>
          </a:xfrm>
        </p:spPr>
        <p:txBody>
          <a:bodyPr/>
          <a:lstStyle/>
          <a:p>
            <a:pPr algn="r"/>
            <a:r>
              <a:rPr lang="en-US" sz="1600" dirty="0"/>
              <a:t> A general problem as observed by analyzing the reviews is a sub-par user experience, propagated particularly by slow load times and withdrawal issues, which can be further illustrated by the frequent appearance of words like “slow”, “crashing”, “bugged”, etc.</a:t>
            </a:r>
            <a:endParaRPr lang="en-IN" sz="1600" dirty="0"/>
          </a:p>
        </p:txBody>
      </p:sp>
      <p:sp>
        <p:nvSpPr>
          <p:cNvPr id="7" name="Text Placeholder 3">
            <a:extLst>
              <a:ext uri="{FF2B5EF4-FFF2-40B4-BE49-F238E27FC236}">
                <a16:creationId xmlns:a16="http://schemas.microsoft.com/office/drawing/2014/main" id="{4C834C1D-A028-F031-E5A0-4CC3329BCD0F}"/>
              </a:ext>
            </a:extLst>
          </p:cNvPr>
          <p:cNvSpPr txBox="1">
            <a:spLocks/>
          </p:cNvSpPr>
          <p:nvPr/>
        </p:nvSpPr>
        <p:spPr>
          <a:xfrm>
            <a:off x="7279010" y="1517154"/>
            <a:ext cx="4347882" cy="4075465"/>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Tx/>
              <a:buNone/>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400" b="1" dirty="0"/>
              <a:t>SUGGESTION:</a:t>
            </a:r>
          </a:p>
          <a:p>
            <a:r>
              <a:rPr lang="en-US" sz="1600" dirty="0"/>
              <a:t>There exist frequent reviews suggesting the app on the Play Store is slow, bugged, or </a:t>
            </a:r>
            <a:r>
              <a:rPr lang="en-US" sz="1600" dirty="0" err="1"/>
              <a:t>crashy</a:t>
            </a:r>
            <a:r>
              <a:rPr lang="en-US" sz="1600" dirty="0"/>
              <a:t>.</a:t>
            </a:r>
          </a:p>
          <a:p>
            <a:r>
              <a:rPr lang="en-US" sz="1600" dirty="0"/>
              <a:t>    The simple fix to it is making investments into better app development for the mobile app, to enrich the user experience.</a:t>
            </a:r>
            <a:endParaRPr lang="en-IN" sz="1600" dirty="0"/>
          </a:p>
        </p:txBody>
      </p:sp>
      <p:sp>
        <p:nvSpPr>
          <p:cNvPr id="8" name="TextBox 7">
            <a:extLst>
              <a:ext uri="{FF2B5EF4-FFF2-40B4-BE49-F238E27FC236}">
                <a16:creationId xmlns:a16="http://schemas.microsoft.com/office/drawing/2014/main" id="{B6BE2C28-D1E3-6AC0-CF75-D860D722652F}"/>
              </a:ext>
            </a:extLst>
          </p:cNvPr>
          <p:cNvSpPr txBox="1"/>
          <p:nvPr/>
        </p:nvSpPr>
        <p:spPr>
          <a:xfrm>
            <a:off x="1770529" y="5414369"/>
            <a:ext cx="8650942" cy="307777"/>
          </a:xfrm>
          <a:prstGeom prst="rect">
            <a:avLst/>
          </a:prstGeom>
          <a:noFill/>
        </p:spPr>
        <p:txBody>
          <a:bodyPr wrap="square" rtlCol="0">
            <a:spAutoFit/>
          </a:bodyPr>
          <a:lstStyle/>
          <a:p>
            <a:pPr algn="ctr"/>
            <a:r>
              <a:rPr lang="en-US" sz="1400" b="1" dirty="0"/>
              <a:t>The words “slow”, and “issues”, </a:t>
            </a:r>
            <a:r>
              <a:rPr lang="en-US" sz="1400" b="1" dirty="0" err="1"/>
              <a:t>etc</a:t>
            </a:r>
            <a:r>
              <a:rPr lang="en-US" sz="1400" b="1" dirty="0"/>
              <a:t> are among the most frequently appearing words in </a:t>
            </a:r>
            <a:r>
              <a:rPr lang="en-US" sz="1400" b="1" dirty="0">
                <a:hlinkClick r:id="rId2"/>
              </a:rPr>
              <a:t>data.txt.</a:t>
            </a:r>
            <a:endParaRPr lang="en-IN" sz="1400" b="1" dirty="0"/>
          </a:p>
        </p:txBody>
      </p:sp>
    </p:spTree>
    <p:extLst>
      <p:ext uri="{BB962C8B-B14F-4D97-AF65-F5344CB8AC3E}">
        <p14:creationId xmlns:p14="http://schemas.microsoft.com/office/powerpoint/2010/main" val="1549062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Chevron 1">
            <a:extLst>
              <a:ext uri="{FF2B5EF4-FFF2-40B4-BE49-F238E27FC236}">
                <a16:creationId xmlns:a16="http://schemas.microsoft.com/office/drawing/2014/main" id="{5A31DAE9-7339-57B5-D3C3-521D4FBFBD72}"/>
              </a:ext>
            </a:extLst>
          </p:cNvPr>
          <p:cNvSpPr/>
          <p:nvPr/>
        </p:nvSpPr>
        <p:spPr>
          <a:xfrm>
            <a:off x="1021976" y="2223247"/>
            <a:ext cx="2384613" cy="107576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Arrow: Chevron 2">
            <a:extLst>
              <a:ext uri="{FF2B5EF4-FFF2-40B4-BE49-F238E27FC236}">
                <a16:creationId xmlns:a16="http://schemas.microsoft.com/office/drawing/2014/main" id="{211606F9-8663-C2FE-F253-BA0EE4AB0F9F}"/>
              </a:ext>
            </a:extLst>
          </p:cNvPr>
          <p:cNvSpPr/>
          <p:nvPr/>
        </p:nvSpPr>
        <p:spPr>
          <a:xfrm>
            <a:off x="1021976" y="3397623"/>
            <a:ext cx="2384613" cy="107576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Arrow: Chevron 3">
            <a:extLst>
              <a:ext uri="{FF2B5EF4-FFF2-40B4-BE49-F238E27FC236}">
                <a16:creationId xmlns:a16="http://schemas.microsoft.com/office/drawing/2014/main" id="{3B812E99-3E1F-C356-7FDE-4E58973C4EDE}"/>
              </a:ext>
            </a:extLst>
          </p:cNvPr>
          <p:cNvSpPr/>
          <p:nvPr/>
        </p:nvSpPr>
        <p:spPr>
          <a:xfrm>
            <a:off x="1021976" y="4571999"/>
            <a:ext cx="2384613" cy="107576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Arrow: Chevron 4">
            <a:extLst>
              <a:ext uri="{FF2B5EF4-FFF2-40B4-BE49-F238E27FC236}">
                <a16:creationId xmlns:a16="http://schemas.microsoft.com/office/drawing/2014/main" id="{C8B99760-462B-6180-954E-2DACD61F32DD}"/>
              </a:ext>
            </a:extLst>
          </p:cNvPr>
          <p:cNvSpPr/>
          <p:nvPr/>
        </p:nvSpPr>
        <p:spPr>
          <a:xfrm>
            <a:off x="3272117" y="2223247"/>
            <a:ext cx="8175811" cy="1075765"/>
          </a:xfrm>
          <a:prstGeom prst="chevron">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solidFill>
                <a:schemeClr val="tx1"/>
              </a:solidFill>
            </a:endParaRPr>
          </a:p>
        </p:txBody>
      </p:sp>
      <p:sp>
        <p:nvSpPr>
          <p:cNvPr id="6" name="Arrow: Chevron 5">
            <a:extLst>
              <a:ext uri="{FF2B5EF4-FFF2-40B4-BE49-F238E27FC236}">
                <a16:creationId xmlns:a16="http://schemas.microsoft.com/office/drawing/2014/main" id="{57E0A9F1-7236-8EE2-F2D0-9000DA903D8F}"/>
              </a:ext>
            </a:extLst>
          </p:cNvPr>
          <p:cNvSpPr/>
          <p:nvPr/>
        </p:nvSpPr>
        <p:spPr>
          <a:xfrm>
            <a:off x="3272117" y="3397623"/>
            <a:ext cx="8175811" cy="1075765"/>
          </a:xfrm>
          <a:prstGeom prst="chevron">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solidFill>
                <a:schemeClr val="tx1"/>
              </a:solidFill>
            </a:endParaRPr>
          </a:p>
        </p:txBody>
      </p:sp>
      <p:sp>
        <p:nvSpPr>
          <p:cNvPr id="7" name="Arrow: Chevron 6">
            <a:extLst>
              <a:ext uri="{FF2B5EF4-FFF2-40B4-BE49-F238E27FC236}">
                <a16:creationId xmlns:a16="http://schemas.microsoft.com/office/drawing/2014/main" id="{3ED564B7-D428-A99B-8D68-BE6104C57376}"/>
              </a:ext>
            </a:extLst>
          </p:cNvPr>
          <p:cNvSpPr/>
          <p:nvPr/>
        </p:nvSpPr>
        <p:spPr>
          <a:xfrm>
            <a:off x="3272117" y="4571999"/>
            <a:ext cx="8175811" cy="1075765"/>
          </a:xfrm>
          <a:prstGeom prst="chevron">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solidFill>
                <a:schemeClr val="tx1"/>
              </a:solidFill>
            </a:endParaRPr>
          </a:p>
        </p:txBody>
      </p:sp>
      <p:sp>
        <p:nvSpPr>
          <p:cNvPr id="9" name="Title 1">
            <a:extLst>
              <a:ext uri="{FF2B5EF4-FFF2-40B4-BE49-F238E27FC236}">
                <a16:creationId xmlns:a16="http://schemas.microsoft.com/office/drawing/2014/main" id="{9E199E85-6E1B-FF37-0E1A-EAD7BF8DCA64}"/>
              </a:ext>
            </a:extLst>
          </p:cNvPr>
          <p:cNvSpPr txBox="1">
            <a:spLocks/>
          </p:cNvSpPr>
          <p:nvPr/>
        </p:nvSpPr>
        <p:spPr>
          <a:xfrm>
            <a:off x="4836725" y="1033027"/>
            <a:ext cx="2644055" cy="850274"/>
          </a:xfrm>
          <a:prstGeom prst="rect">
            <a:avLst/>
          </a:prstGeom>
        </p:spPr>
        <p:txBody>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Summary:</a:t>
            </a:r>
          </a:p>
        </p:txBody>
      </p:sp>
      <p:sp>
        <p:nvSpPr>
          <p:cNvPr id="11" name="TextBox 10">
            <a:extLst>
              <a:ext uri="{FF2B5EF4-FFF2-40B4-BE49-F238E27FC236}">
                <a16:creationId xmlns:a16="http://schemas.microsoft.com/office/drawing/2014/main" id="{6F70F18A-C828-6AEE-EBE8-E22E580455B7}"/>
              </a:ext>
            </a:extLst>
          </p:cNvPr>
          <p:cNvSpPr txBox="1"/>
          <p:nvPr/>
        </p:nvSpPr>
        <p:spPr>
          <a:xfrm>
            <a:off x="1788192" y="2576463"/>
            <a:ext cx="1725972" cy="369332"/>
          </a:xfrm>
          <a:prstGeom prst="rect">
            <a:avLst/>
          </a:prstGeom>
          <a:noFill/>
        </p:spPr>
        <p:txBody>
          <a:bodyPr wrap="square">
            <a:spAutoFit/>
          </a:bodyPr>
          <a:lstStyle/>
          <a:p>
            <a:r>
              <a:rPr lang="en-US" sz="1800" b="1" dirty="0"/>
              <a:t>MODEL:</a:t>
            </a:r>
          </a:p>
        </p:txBody>
      </p:sp>
      <p:sp>
        <p:nvSpPr>
          <p:cNvPr id="12" name="TextBox 11">
            <a:extLst>
              <a:ext uri="{FF2B5EF4-FFF2-40B4-BE49-F238E27FC236}">
                <a16:creationId xmlns:a16="http://schemas.microsoft.com/office/drawing/2014/main" id="{1F17CB8D-7EF0-92EA-9882-022FEC33887E}"/>
              </a:ext>
            </a:extLst>
          </p:cNvPr>
          <p:cNvSpPr txBox="1"/>
          <p:nvPr/>
        </p:nvSpPr>
        <p:spPr>
          <a:xfrm>
            <a:off x="1546145" y="3750840"/>
            <a:ext cx="1725972" cy="369332"/>
          </a:xfrm>
          <a:prstGeom prst="rect">
            <a:avLst/>
          </a:prstGeom>
          <a:noFill/>
        </p:spPr>
        <p:txBody>
          <a:bodyPr wrap="square">
            <a:spAutoFit/>
          </a:bodyPr>
          <a:lstStyle/>
          <a:p>
            <a:r>
              <a:rPr lang="en-US" sz="1800" b="1" dirty="0"/>
              <a:t>  PROBLEMS:</a:t>
            </a:r>
          </a:p>
        </p:txBody>
      </p:sp>
      <p:sp>
        <p:nvSpPr>
          <p:cNvPr id="13" name="TextBox 12">
            <a:extLst>
              <a:ext uri="{FF2B5EF4-FFF2-40B4-BE49-F238E27FC236}">
                <a16:creationId xmlns:a16="http://schemas.microsoft.com/office/drawing/2014/main" id="{7785213C-56FC-6A0A-29A3-EFA089DC5345}"/>
              </a:ext>
            </a:extLst>
          </p:cNvPr>
          <p:cNvSpPr txBox="1"/>
          <p:nvPr/>
        </p:nvSpPr>
        <p:spPr>
          <a:xfrm>
            <a:off x="1546145" y="4925215"/>
            <a:ext cx="1788726" cy="369332"/>
          </a:xfrm>
          <a:prstGeom prst="rect">
            <a:avLst/>
          </a:prstGeom>
          <a:noFill/>
        </p:spPr>
        <p:txBody>
          <a:bodyPr wrap="square">
            <a:spAutoFit/>
          </a:bodyPr>
          <a:lstStyle/>
          <a:p>
            <a:r>
              <a:rPr lang="en-US" sz="1800" b="1" dirty="0"/>
              <a:t>SUGGESTIONS:</a:t>
            </a:r>
          </a:p>
        </p:txBody>
      </p:sp>
      <p:sp>
        <p:nvSpPr>
          <p:cNvPr id="15" name="TextBox 14">
            <a:extLst>
              <a:ext uri="{FF2B5EF4-FFF2-40B4-BE49-F238E27FC236}">
                <a16:creationId xmlns:a16="http://schemas.microsoft.com/office/drawing/2014/main" id="{CD633070-64CE-4083-6AC7-9294BFAE1D6F}"/>
              </a:ext>
            </a:extLst>
          </p:cNvPr>
          <p:cNvSpPr txBox="1"/>
          <p:nvPr/>
        </p:nvSpPr>
        <p:spPr>
          <a:xfrm>
            <a:off x="3783106" y="2314853"/>
            <a:ext cx="7117976" cy="830997"/>
          </a:xfrm>
          <a:prstGeom prst="rect">
            <a:avLst/>
          </a:prstGeom>
          <a:noFill/>
        </p:spPr>
        <p:txBody>
          <a:bodyPr wrap="square">
            <a:spAutoFit/>
          </a:bodyPr>
          <a:lstStyle/>
          <a:p>
            <a:r>
              <a:rPr lang="en-IN" sz="1600" dirty="0"/>
              <a:t>Our model employs methods of web-scraping and using frameworks like sentimental analysis to get on average the feelings users associate with the app.</a:t>
            </a:r>
          </a:p>
        </p:txBody>
      </p:sp>
      <p:sp>
        <p:nvSpPr>
          <p:cNvPr id="18" name="TextBox 17">
            <a:extLst>
              <a:ext uri="{FF2B5EF4-FFF2-40B4-BE49-F238E27FC236}">
                <a16:creationId xmlns:a16="http://schemas.microsoft.com/office/drawing/2014/main" id="{2455C0F7-B852-3F98-7C95-DA2F3EBE6E22}"/>
              </a:ext>
            </a:extLst>
          </p:cNvPr>
          <p:cNvSpPr txBox="1"/>
          <p:nvPr/>
        </p:nvSpPr>
        <p:spPr>
          <a:xfrm>
            <a:off x="3783106" y="3624009"/>
            <a:ext cx="7117976" cy="584775"/>
          </a:xfrm>
          <a:prstGeom prst="rect">
            <a:avLst/>
          </a:prstGeom>
          <a:noFill/>
        </p:spPr>
        <p:txBody>
          <a:bodyPr wrap="square">
            <a:spAutoFit/>
          </a:bodyPr>
          <a:lstStyle/>
          <a:p>
            <a:r>
              <a:rPr lang="en-IN" sz="1600" dirty="0"/>
              <a:t>The problems range from a general improvement in user experience to issues indicative of the requirement for more drastic changes.</a:t>
            </a:r>
          </a:p>
        </p:txBody>
      </p:sp>
      <p:sp>
        <p:nvSpPr>
          <p:cNvPr id="20" name="TextBox 19">
            <a:extLst>
              <a:ext uri="{FF2B5EF4-FFF2-40B4-BE49-F238E27FC236}">
                <a16:creationId xmlns:a16="http://schemas.microsoft.com/office/drawing/2014/main" id="{D1C03CB6-E653-9655-69C4-CD6501A4E5FB}"/>
              </a:ext>
            </a:extLst>
          </p:cNvPr>
          <p:cNvSpPr txBox="1"/>
          <p:nvPr/>
        </p:nvSpPr>
        <p:spPr>
          <a:xfrm>
            <a:off x="3783106" y="2302022"/>
            <a:ext cx="7117976" cy="830997"/>
          </a:xfrm>
          <a:prstGeom prst="rect">
            <a:avLst/>
          </a:prstGeom>
          <a:noFill/>
        </p:spPr>
        <p:txBody>
          <a:bodyPr wrap="square">
            <a:spAutoFit/>
          </a:bodyPr>
          <a:lstStyle/>
          <a:p>
            <a:r>
              <a:rPr lang="en-IN" sz="1600" dirty="0"/>
              <a:t>Our model employs methods of web-scraping and using frameworks like sentimental analysis to get on average the feelings users associate with the app.</a:t>
            </a:r>
          </a:p>
        </p:txBody>
      </p:sp>
      <p:sp>
        <p:nvSpPr>
          <p:cNvPr id="21" name="TextBox 20">
            <a:extLst>
              <a:ext uri="{FF2B5EF4-FFF2-40B4-BE49-F238E27FC236}">
                <a16:creationId xmlns:a16="http://schemas.microsoft.com/office/drawing/2014/main" id="{7A6EF304-E834-A9A3-9321-8C2F33794621}"/>
              </a:ext>
            </a:extLst>
          </p:cNvPr>
          <p:cNvSpPr txBox="1"/>
          <p:nvPr/>
        </p:nvSpPr>
        <p:spPr>
          <a:xfrm>
            <a:off x="3783106" y="4694382"/>
            <a:ext cx="7117976" cy="830997"/>
          </a:xfrm>
          <a:prstGeom prst="rect">
            <a:avLst/>
          </a:prstGeom>
          <a:noFill/>
        </p:spPr>
        <p:txBody>
          <a:bodyPr wrap="square">
            <a:spAutoFit/>
          </a:bodyPr>
          <a:lstStyle/>
          <a:p>
            <a:r>
              <a:rPr lang="en-IN" sz="1600" dirty="0"/>
              <a:t>Our suggestions are reflective of user feedback and in the direction of improving firstly the general perception of the app and the user experience, all while incentivizing reviews and referrals.</a:t>
            </a:r>
          </a:p>
        </p:txBody>
      </p:sp>
    </p:spTree>
    <p:extLst>
      <p:ext uri="{BB962C8B-B14F-4D97-AF65-F5344CB8AC3E}">
        <p14:creationId xmlns:p14="http://schemas.microsoft.com/office/powerpoint/2010/main" val="36733412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115</TotalTime>
  <Words>1511</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Century Gothic</vt:lpstr>
      <vt:lpstr>Inter</vt:lpstr>
      <vt:lpstr>Wingdings 2</vt:lpstr>
      <vt:lpstr>Quotable</vt:lpstr>
      <vt:lpstr>All-In Strategy Challenge</vt:lpstr>
      <vt:lpstr>Introduction</vt:lpstr>
      <vt:lpstr>Methods</vt:lpstr>
      <vt:lpstr>Problem 1</vt:lpstr>
      <vt:lpstr>Problem 2</vt:lpstr>
      <vt:lpstr>Problem 3</vt:lpstr>
      <vt:lpstr>Problem 4</vt:lpstr>
      <vt:lpstr>Problem 5</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All-In Strategy Challenge</dc:title>
  <dc:creator>Omkar Amlan Krishna</dc:creator>
  <cp:lastModifiedBy>Omkar Amlan Krishna</cp:lastModifiedBy>
  <cp:revision>4</cp:revision>
  <dcterms:created xsi:type="dcterms:W3CDTF">2023-02-27T15:14:01Z</dcterms:created>
  <dcterms:modified xsi:type="dcterms:W3CDTF">2023-03-01T22:21:46Z</dcterms:modified>
</cp:coreProperties>
</file>