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317" r:id="rId11"/>
    <p:sldId id="266" r:id="rId12"/>
    <p:sldId id="267" r:id="rId13"/>
    <p:sldId id="268" r:id="rId14"/>
    <p:sldId id="303" r:id="rId15"/>
    <p:sldId id="269" r:id="rId16"/>
    <p:sldId id="310" r:id="rId17"/>
    <p:sldId id="307" r:id="rId18"/>
    <p:sldId id="271" r:id="rId19"/>
    <p:sldId id="270" r:id="rId20"/>
    <p:sldId id="308" r:id="rId21"/>
    <p:sldId id="272" r:id="rId22"/>
    <p:sldId id="273" r:id="rId23"/>
    <p:sldId id="274" r:id="rId24"/>
    <p:sldId id="305" r:id="rId25"/>
    <p:sldId id="313" r:id="rId26"/>
    <p:sldId id="314" r:id="rId27"/>
    <p:sldId id="315" r:id="rId28"/>
    <p:sldId id="312" r:id="rId29"/>
    <p:sldId id="275" r:id="rId30"/>
    <p:sldId id="276" r:id="rId31"/>
    <p:sldId id="279" r:id="rId32"/>
    <p:sldId id="316" r:id="rId33"/>
    <p:sldId id="297" r:id="rId34"/>
  </p:sldIdLst>
  <p:sldSz cx="9144000" cy="5143500" type="screen16x9"/>
  <p:notesSz cx="6858000" cy="9144000"/>
  <p:embeddedFontLst>
    <p:embeddedFont>
      <p:font typeface="Oswald" panose="020B0604020202020204"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0" roundtripDataSignature="AMtx7miVXSx95O4OV/lVWcbuAAsAVSRo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33D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CFF8D-8394-449E-AC76-EDD919167B44}">
  <a:tblStyle styleId="{48FCFF8D-8394-449E-AC76-EDD919167B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BE83A-2242-45BD-99CE-F9C14B396AE5}"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7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1305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453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112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9992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351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1553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6" name="Google Shape;65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5" name="Google Shape;9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49"/>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49"/>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49"/>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9"/>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9"/>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49"/>
          <p:cNvGrpSpPr/>
          <p:nvPr/>
        </p:nvGrpSpPr>
        <p:grpSpPr>
          <a:xfrm>
            <a:off x="-9525" y="2024075"/>
            <a:ext cx="9167825" cy="595300"/>
            <a:chOff x="-9525" y="4462475"/>
            <a:chExt cx="9167825" cy="595300"/>
          </a:xfrm>
        </p:grpSpPr>
        <p:sp>
          <p:nvSpPr>
            <p:cNvPr id="40" name="Google Shape;40;p4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41" name="Google Shape;41;p4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42" name="Google Shape;42;p4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43" name="Google Shape;43;p49"/>
          <p:cNvGrpSpPr/>
          <p:nvPr/>
        </p:nvGrpSpPr>
        <p:grpSpPr>
          <a:xfrm>
            <a:off x="-42837" y="2005088"/>
            <a:ext cx="9229575" cy="642787"/>
            <a:chOff x="-42837" y="4443488"/>
            <a:chExt cx="9229575" cy="642787"/>
          </a:xfrm>
        </p:grpSpPr>
        <p:sp>
          <p:nvSpPr>
            <p:cNvPr id="44" name="Google Shape;44;p4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4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9"/>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9"/>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9"/>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5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6" name="Google Shape;76;p5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5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50"/>
          <p:cNvGrpSpPr/>
          <p:nvPr/>
        </p:nvGrpSpPr>
        <p:grpSpPr>
          <a:xfrm>
            <a:off x="-9525" y="4462475"/>
            <a:ext cx="9167825" cy="595300"/>
            <a:chOff x="-9525" y="4462475"/>
            <a:chExt cx="9167825" cy="595300"/>
          </a:xfrm>
        </p:grpSpPr>
        <p:sp>
          <p:nvSpPr>
            <p:cNvPr id="81" name="Google Shape;81;p5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82" name="Google Shape;82;p5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83" name="Google Shape;83;p5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84" name="Google Shape;84;p50"/>
          <p:cNvGrpSpPr/>
          <p:nvPr/>
        </p:nvGrpSpPr>
        <p:grpSpPr>
          <a:xfrm>
            <a:off x="-42837" y="4443488"/>
            <a:ext cx="9229575" cy="642787"/>
            <a:chOff x="-42837" y="4443488"/>
            <a:chExt cx="9229575" cy="642787"/>
          </a:xfrm>
        </p:grpSpPr>
        <p:sp>
          <p:nvSpPr>
            <p:cNvPr id="85" name="Google Shape;85;p5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5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5"/>
        <p:cNvGrpSpPr/>
        <p:nvPr/>
      </p:nvGrpSpPr>
      <p:grpSpPr>
        <a:xfrm>
          <a:off x="0" y="0"/>
          <a:ext cx="0" cy="0"/>
          <a:chOff x="0" y="0"/>
          <a:chExt cx="0" cy="0"/>
        </a:xfrm>
      </p:grpSpPr>
      <p:sp>
        <p:nvSpPr>
          <p:cNvPr id="116" name="Google Shape;116;p5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7" name="Google Shape;117;p51"/>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118" name="Google Shape;118;p51"/>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119" name="Google Shape;119;p5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20" name="Google Shape;120;p5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51"/>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1"/>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1"/>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51"/>
          <p:cNvGrpSpPr/>
          <p:nvPr/>
        </p:nvGrpSpPr>
        <p:grpSpPr>
          <a:xfrm>
            <a:off x="-9525" y="4462475"/>
            <a:ext cx="9167825" cy="595300"/>
            <a:chOff x="-9525" y="4462475"/>
            <a:chExt cx="9167825" cy="595300"/>
          </a:xfrm>
        </p:grpSpPr>
        <p:sp>
          <p:nvSpPr>
            <p:cNvPr id="125" name="Google Shape;125;p5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26" name="Google Shape;126;p5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27" name="Google Shape;127;p5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28" name="Google Shape;128;p51"/>
          <p:cNvGrpSpPr/>
          <p:nvPr/>
        </p:nvGrpSpPr>
        <p:grpSpPr>
          <a:xfrm>
            <a:off x="-42837" y="4443488"/>
            <a:ext cx="9229575" cy="642787"/>
            <a:chOff x="-42837" y="4443488"/>
            <a:chExt cx="9229575" cy="642787"/>
          </a:xfrm>
        </p:grpSpPr>
        <p:sp>
          <p:nvSpPr>
            <p:cNvPr id="129" name="Google Shape;129;p5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51"/>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1"/>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1"/>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1"/>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5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9"/>
        <p:cNvGrpSpPr/>
        <p:nvPr/>
      </p:nvGrpSpPr>
      <p:grpSpPr>
        <a:xfrm>
          <a:off x="0" y="0"/>
          <a:ext cx="0" cy="0"/>
          <a:chOff x="0" y="0"/>
          <a:chExt cx="0" cy="0"/>
        </a:xfrm>
      </p:grpSpPr>
      <p:sp>
        <p:nvSpPr>
          <p:cNvPr id="160" name="Google Shape;160;p5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61" name="Google Shape;161;p5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2" name="Google Shape;162;p5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52"/>
          <p:cNvGrpSpPr/>
          <p:nvPr/>
        </p:nvGrpSpPr>
        <p:grpSpPr>
          <a:xfrm>
            <a:off x="-9525" y="2024075"/>
            <a:ext cx="9167825" cy="595300"/>
            <a:chOff x="-9525" y="4462475"/>
            <a:chExt cx="9167825" cy="595300"/>
          </a:xfrm>
        </p:grpSpPr>
        <p:sp>
          <p:nvSpPr>
            <p:cNvPr id="166" name="Google Shape;166;p5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67" name="Google Shape;167;p5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68" name="Google Shape;168;p5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69" name="Google Shape;169;p52"/>
          <p:cNvGrpSpPr/>
          <p:nvPr/>
        </p:nvGrpSpPr>
        <p:grpSpPr>
          <a:xfrm>
            <a:off x="-42837" y="2005088"/>
            <a:ext cx="9229575" cy="642787"/>
            <a:chOff x="-42837" y="4443488"/>
            <a:chExt cx="9229575" cy="642787"/>
          </a:xfrm>
        </p:grpSpPr>
        <p:sp>
          <p:nvSpPr>
            <p:cNvPr id="170" name="Google Shape;170;p5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5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00" name="Google Shape;200;p5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latin typeface="Source Sans Pro" panose="020B0503030403020204" pitchFamily="34" charset="0"/>
                <a:cs typeface="Times New Roman" panose="02020603050405020304" pitchFamily="18" charset="0"/>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dirty="0"/>
          </a:p>
        </p:txBody>
      </p:sp>
      <p:sp>
        <p:nvSpPr>
          <p:cNvPr id="201" name="Google Shape;201;p5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5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04" name="Google Shape;204;p5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5" name="Google Shape;205;p5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6" name="Google Shape;206;p53"/>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3"/>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53"/>
          <p:cNvGrpSpPr/>
          <p:nvPr/>
        </p:nvGrpSpPr>
        <p:grpSpPr>
          <a:xfrm>
            <a:off x="-9525" y="4462475"/>
            <a:ext cx="9167825" cy="595300"/>
            <a:chOff x="-9525" y="4462475"/>
            <a:chExt cx="9167825" cy="595300"/>
          </a:xfrm>
        </p:grpSpPr>
        <p:sp>
          <p:nvSpPr>
            <p:cNvPr id="210" name="Google Shape;210;p5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11" name="Google Shape;211;p5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12" name="Google Shape;212;p5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13" name="Google Shape;213;p53"/>
          <p:cNvGrpSpPr/>
          <p:nvPr/>
        </p:nvGrpSpPr>
        <p:grpSpPr>
          <a:xfrm>
            <a:off x="-42837" y="4443488"/>
            <a:ext cx="9229575" cy="642787"/>
            <a:chOff x="-42837" y="4443488"/>
            <a:chExt cx="9229575" cy="642787"/>
          </a:xfrm>
        </p:grpSpPr>
        <p:sp>
          <p:nvSpPr>
            <p:cNvPr id="214" name="Google Shape;214;p5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5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5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3"/>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53"/>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5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4"/>
        <p:cNvGrpSpPr/>
        <p:nvPr/>
      </p:nvGrpSpPr>
      <p:grpSpPr>
        <a:xfrm>
          <a:off x="0" y="0"/>
          <a:ext cx="0" cy="0"/>
          <a:chOff x="0" y="0"/>
          <a:chExt cx="0" cy="0"/>
        </a:xfrm>
      </p:grpSpPr>
      <p:sp>
        <p:nvSpPr>
          <p:cNvPr id="245" name="Google Shape;245;p54"/>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atin typeface="Source Sans Pro" panose="020B0503030403020204" pitchFamily="34" charset="0"/>
                <a:cs typeface="Times New Roman" panose="02020603050405020304" pitchFamily="18" charset="0"/>
              </a:defRPr>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dirty="0"/>
          </a:p>
        </p:txBody>
      </p:sp>
      <p:sp>
        <p:nvSpPr>
          <p:cNvPr id="246" name="Google Shape;246;p5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rgbClr val="00CEF6"/>
                </a:solidFill>
                <a:latin typeface="Arial"/>
                <a:ea typeface="Arial"/>
                <a:cs typeface="Arial"/>
                <a:sym typeface="Arial"/>
              </a:rPr>
              <a:t>“</a:t>
            </a:r>
            <a:endParaRPr sz="9600" b="0" i="0" u="none" strike="noStrike" cap="none">
              <a:solidFill>
                <a:srgbClr val="00CEF6"/>
              </a:solidFill>
              <a:latin typeface="Arial"/>
              <a:ea typeface="Arial"/>
              <a:cs typeface="Arial"/>
              <a:sym typeface="Arial"/>
            </a:endParaRPr>
          </a:p>
        </p:txBody>
      </p:sp>
      <p:sp>
        <p:nvSpPr>
          <p:cNvPr id="247" name="Google Shape;247;p5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48" name="Google Shape;248;p5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49" name="Google Shape;249;p5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2" name="Google Shape;252;p54"/>
          <p:cNvGrpSpPr/>
          <p:nvPr/>
        </p:nvGrpSpPr>
        <p:grpSpPr>
          <a:xfrm>
            <a:off x="-9525" y="4462475"/>
            <a:ext cx="9167825" cy="595300"/>
            <a:chOff x="-9525" y="4462475"/>
            <a:chExt cx="9167825" cy="595300"/>
          </a:xfrm>
        </p:grpSpPr>
        <p:sp>
          <p:nvSpPr>
            <p:cNvPr id="253" name="Google Shape;253;p5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54" name="Google Shape;254;p5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5" name="Google Shape;255;p5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6" name="Google Shape;256;p54"/>
          <p:cNvGrpSpPr/>
          <p:nvPr/>
        </p:nvGrpSpPr>
        <p:grpSpPr>
          <a:xfrm>
            <a:off x="-42837" y="4443488"/>
            <a:ext cx="9229575" cy="642787"/>
            <a:chOff x="-42837" y="4443488"/>
            <a:chExt cx="9229575" cy="642787"/>
          </a:xfrm>
        </p:grpSpPr>
        <p:sp>
          <p:nvSpPr>
            <p:cNvPr id="257" name="Google Shape;257;p5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5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5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5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5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5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5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5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5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5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5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2" name="Google Shape;282;p5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sp>
        <p:nvSpPr>
          <p:cNvPr id="288" name="Google Shape;288;p5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89" name="Google Shape;289;p5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290" name="Google Shape;290;p5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91" name="Google Shape;291;p5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2" name="Google Shape;292;p5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55"/>
          <p:cNvGrpSpPr/>
          <p:nvPr/>
        </p:nvGrpSpPr>
        <p:grpSpPr>
          <a:xfrm>
            <a:off x="-9525" y="4462475"/>
            <a:ext cx="9167825" cy="595300"/>
            <a:chOff x="-9525" y="4462475"/>
            <a:chExt cx="9167825" cy="595300"/>
          </a:xfrm>
        </p:grpSpPr>
        <p:sp>
          <p:nvSpPr>
            <p:cNvPr id="296" name="Google Shape;296;p5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97" name="Google Shape;297;p5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98" name="Google Shape;298;p5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99" name="Google Shape;299;p55"/>
          <p:cNvGrpSpPr/>
          <p:nvPr/>
        </p:nvGrpSpPr>
        <p:grpSpPr>
          <a:xfrm>
            <a:off x="-42837" y="4443488"/>
            <a:ext cx="9229575" cy="642787"/>
            <a:chOff x="-42837" y="4443488"/>
            <a:chExt cx="9229575" cy="642787"/>
          </a:xfrm>
        </p:grpSpPr>
        <p:sp>
          <p:nvSpPr>
            <p:cNvPr id="300" name="Google Shape;300;p5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5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5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5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5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5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5" name="Google Shape;325;p5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5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5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48"/>
          <p:cNvGrpSpPr/>
          <p:nvPr/>
        </p:nvGrpSpPr>
        <p:grpSpPr>
          <a:xfrm>
            <a:off x="381000" y="7"/>
            <a:ext cx="8382000" cy="5162348"/>
            <a:chOff x="381000" y="-18750"/>
            <a:chExt cx="8382000" cy="5181000"/>
          </a:xfrm>
        </p:grpSpPr>
        <p:cxnSp>
          <p:nvCxnSpPr>
            <p:cNvPr id="7" name="Google Shape;7;p48"/>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48"/>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48"/>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48"/>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48"/>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48"/>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48"/>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48"/>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48"/>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48"/>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48"/>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48"/>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48"/>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48"/>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48"/>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48"/>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48"/>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48"/>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48"/>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48"/>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48"/>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48"/>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48"/>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48"/>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endParaRPr/>
          </a:p>
        </p:txBody>
      </p:sp>
      <p:sp>
        <p:nvSpPr>
          <p:cNvPr id="31" name="Google Shape;31;p48"/>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endParaRPr dirty="0"/>
          </a:p>
        </p:txBody>
      </p:sp>
      <p:sp>
        <p:nvSpPr>
          <p:cNvPr id="32" name="Google Shape;32;p4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
          <p:cNvSpPr txBox="1">
            <a:spLocks noGrp="1"/>
          </p:cNvSpPr>
          <p:nvPr>
            <p:ph type="ctrTitle"/>
          </p:nvPr>
        </p:nvSpPr>
        <p:spPr>
          <a:xfrm>
            <a:off x="4572000" y="2888504"/>
            <a:ext cx="4098926" cy="1159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
              <a:t>STAYZE RENT PREDICTION</a:t>
            </a:r>
            <a:endParaRPr/>
          </a:p>
        </p:txBody>
      </p:sp>
      <p:sp>
        <p:nvSpPr>
          <p:cNvPr id="465" name="Google Shape;465;p1"/>
          <p:cNvSpPr txBox="1"/>
          <p:nvPr/>
        </p:nvSpPr>
        <p:spPr>
          <a:xfrm>
            <a:off x="786810" y="3504689"/>
            <a:ext cx="31755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Oswald"/>
                <a:ea typeface="Oswald"/>
                <a:cs typeface="Oswald"/>
                <a:sym typeface="Oswald"/>
              </a:rPr>
              <a:t>Presented</a:t>
            </a:r>
            <a:r>
              <a:rPr lang="en" sz="1600" b="0" i="0" u="none" strike="noStrike" cap="none">
                <a:solidFill>
                  <a:schemeClr val="lt1"/>
                </a:solidFill>
                <a:latin typeface="Oswald"/>
                <a:ea typeface="Oswald"/>
                <a:cs typeface="Oswald"/>
                <a:sym typeface="Oswald"/>
              </a:rPr>
              <a:t> </a:t>
            </a:r>
            <a:r>
              <a:rPr lang="en" sz="1600" b="1" i="0" u="none" strike="noStrike" cap="none">
                <a:solidFill>
                  <a:schemeClr val="lt1"/>
                </a:solidFill>
                <a:latin typeface="Oswald"/>
                <a:ea typeface="Oswald"/>
                <a:cs typeface="Oswald"/>
                <a:sym typeface="Oswald"/>
              </a:rPr>
              <a:t>by</a:t>
            </a:r>
            <a:r>
              <a:rPr lang="en" sz="1400" b="0" i="0" u="none" strike="noStrike" cap="none">
                <a:solidFill>
                  <a:schemeClr val="lt1"/>
                </a:solidFill>
                <a:latin typeface="Oswald"/>
                <a:ea typeface="Oswald"/>
                <a:cs typeface="Oswald"/>
                <a:sym typeface="Oswald"/>
              </a:rPr>
              <a:t>:</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Omkar Asukar</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Durgesh</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Mandar Vast</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Durvesh Tambe</a:t>
            </a:r>
            <a:endParaRPr sz="1400" b="0" i="0" u="none" strike="noStrike" cap="none">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6AE54-1D95-4C55-A6F4-43140C6BF3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146" name="Picture 2">
            <a:extLst>
              <a:ext uri="{FF2B5EF4-FFF2-40B4-BE49-F238E27FC236}">
                <a16:creationId xmlns:a16="http://schemas.microsoft.com/office/drawing/2014/main" id="{15F5ABB5-8CC0-4275-BC7D-25EB6C2F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31" y="985285"/>
            <a:ext cx="5576873" cy="348227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7;p10">
            <a:extLst>
              <a:ext uri="{FF2B5EF4-FFF2-40B4-BE49-F238E27FC236}">
                <a16:creationId xmlns:a16="http://schemas.microsoft.com/office/drawing/2014/main" id="{6CF0FA7E-61AA-4DA0-AC8B-E7C25CF92836}"/>
              </a:ext>
            </a:extLst>
          </p:cNvPr>
          <p:cNvSpPr txBox="1">
            <a:spLocks/>
          </p:cNvSpPr>
          <p:nvPr/>
        </p:nvSpPr>
        <p:spPr>
          <a:xfrm>
            <a:off x="352646" y="389861"/>
            <a:ext cx="7772400" cy="5954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pPr algn="l"/>
            <a:r>
              <a:rPr lang="en-IN" sz="2800" dirty="0"/>
              <a:t>Price Distribution for the Listings</a:t>
            </a:r>
          </a:p>
        </p:txBody>
      </p:sp>
    </p:spTree>
    <p:extLst>
      <p:ext uri="{BB962C8B-B14F-4D97-AF65-F5344CB8AC3E}">
        <p14:creationId xmlns:p14="http://schemas.microsoft.com/office/powerpoint/2010/main" val="352473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1"/>
          <p:cNvSpPr txBox="1">
            <a:spLocks noGrp="1"/>
          </p:cNvSpPr>
          <p:nvPr>
            <p:ph type="ctrTitle" idx="4294967295"/>
          </p:nvPr>
        </p:nvSpPr>
        <p:spPr>
          <a:xfrm>
            <a:off x="352646" y="304801"/>
            <a:ext cx="7772400" cy="48909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Top 10 Prices for the rooms</a:t>
            </a:r>
            <a:endParaRPr sz="2800" b="1" i="0" u="none" strike="noStrike" cap="none" dirty="0">
              <a:solidFill>
                <a:srgbClr val="00CEF6"/>
              </a:solidFill>
              <a:latin typeface="Oswald"/>
              <a:ea typeface="Oswald"/>
              <a:cs typeface="Oswald"/>
              <a:sym typeface="Oswald"/>
            </a:endParaRPr>
          </a:p>
        </p:txBody>
      </p:sp>
      <p:sp>
        <p:nvSpPr>
          <p:cNvPr id="566" name="Google Shape;566;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026" name="Picture 2">
            <a:extLst>
              <a:ext uri="{FF2B5EF4-FFF2-40B4-BE49-F238E27FC236}">
                <a16:creationId xmlns:a16="http://schemas.microsoft.com/office/drawing/2014/main" id="{1E2020E8-C01F-48F8-B112-AC8BE699E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25" y="793899"/>
            <a:ext cx="4921103" cy="37046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BFD267-157C-4E38-A533-45AB82627337}"/>
              </a:ext>
            </a:extLst>
          </p:cNvPr>
          <p:cNvSpPr txBox="1"/>
          <p:nvPr/>
        </p:nvSpPr>
        <p:spPr>
          <a:xfrm>
            <a:off x="6329916" y="964019"/>
            <a:ext cx="2461438" cy="3196855"/>
          </a:xfrm>
          <a:prstGeom prst="rect">
            <a:avLst/>
          </a:prstGeom>
          <a:noFill/>
        </p:spPr>
        <p:txBody>
          <a:bodyPr wrap="square" rtlCol="0">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BIVARIATE EDA</a:t>
            </a:r>
            <a:endParaRPr/>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the second set of Visualizations</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dirty="0">
                <a:solidFill>
                  <a:srgbClr val="002060"/>
                </a:solidFill>
                <a:latin typeface="Oswald"/>
                <a:ea typeface="Oswald"/>
                <a:cs typeface="Oswald"/>
                <a:sym typeface="Oswald"/>
              </a:rPr>
              <a:t>2</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3"/>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Room Distribution across the 5 </a:t>
            </a:r>
            <a:r>
              <a:rPr lang="en" sz="2800" dirty="0"/>
              <a:t>Boroughs</a:t>
            </a:r>
            <a:endParaRPr sz="2800" b="1" i="0" u="none" strike="noStrike" cap="none" dirty="0">
              <a:solidFill>
                <a:srgbClr val="00CEF6"/>
              </a:solidFill>
              <a:latin typeface="Oswald"/>
              <a:ea typeface="Oswald"/>
              <a:cs typeface="Oswald"/>
              <a:sym typeface="Oswald"/>
            </a:endParaRPr>
          </a:p>
        </p:txBody>
      </p:sp>
      <p:sp>
        <p:nvSpPr>
          <p:cNvPr id="594" name="Google Shape;594;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595" name="Google Shape;595;p13"/>
          <p:cNvPicPr preferRelativeResize="0"/>
          <p:nvPr/>
        </p:nvPicPr>
        <p:blipFill rotWithShape="1">
          <a:blip r:embed="rId3">
            <a:alphaModFix/>
          </a:blip>
          <a:srcRect/>
          <a:stretch/>
        </p:blipFill>
        <p:spPr>
          <a:xfrm>
            <a:off x="359735" y="1003095"/>
            <a:ext cx="5573232" cy="3362043"/>
          </a:xfrm>
          <a:prstGeom prst="rect">
            <a:avLst/>
          </a:prstGeom>
          <a:noFill/>
          <a:ln>
            <a:noFill/>
          </a:ln>
        </p:spPr>
      </p:pic>
      <p:sp>
        <p:nvSpPr>
          <p:cNvPr id="596" name="Google Shape;596;p13"/>
          <p:cNvSpPr txBox="1"/>
          <p:nvPr/>
        </p:nvSpPr>
        <p:spPr>
          <a:xfrm>
            <a:off x="6158809" y="1063257"/>
            <a:ext cx="2460651" cy="24621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Though the area for Manhattan is smaller than Queens and Brooklyn, it has the highest number of listings.</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There are a lot of places to go sightseeing in Manhattan and thus there are a high number of listings here.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A8E489-BAF5-47DE-AE67-9EC7040E60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565;p11">
            <a:extLst>
              <a:ext uri="{FF2B5EF4-FFF2-40B4-BE49-F238E27FC236}">
                <a16:creationId xmlns:a16="http://schemas.microsoft.com/office/drawing/2014/main" id="{CC1A0F56-22B8-43E8-82A3-99D365960E15}"/>
              </a:ext>
            </a:extLst>
          </p:cNvPr>
          <p:cNvSpPr txBox="1">
            <a:spLocks/>
          </p:cNvSpPr>
          <p:nvPr/>
        </p:nvSpPr>
        <p:spPr>
          <a:xfrm>
            <a:off x="352646" y="389861"/>
            <a:ext cx="7772400" cy="5954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sz="2800" dirty="0"/>
              <a:t>Price Distribution of Listed Properties</a:t>
            </a:r>
          </a:p>
        </p:txBody>
      </p:sp>
      <p:sp>
        <p:nvSpPr>
          <p:cNvPr id="7" name="Google Shape;566;p11">
            <a:extLst>
              <a:ext uri="{FF2B5EF4-FFF2-40B4-BE49-F238E27FC236}">
                <a16:creationId xmlns:a16="http://schemas.microsoft.com/office/drawing/2014/main" id="{52B70EB8-5D78-4D84-962C-A197447C316E}"/>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14</a:t>
            </a:fld>
            <a:endParaRPr lang="en"/>
          </a:p>
        </p:txBody>
      </p:sp>
      <p:sp>
        <p:nvSpPr>
          <p:cNvPr id="3" name="TextBox 2">
            <a:extLst>
              <a:ext uri="{FF2B5EF4-FFF2-40B4-BE49-F238E27FC236}">
                <a16:creationId xmlns:a16="http://schemas.microsoft.com/office/drawing/2014/main" id="{A3A7425C-33F1-4514-A3C4-EFBAA79DE04D}"/>
              </a:ext>
            </a:extLst>
          </p:cNvPr>
          <p:cNvSpPr txBox="1"/>
          <p:nvPr/>
        </p:nvSpPr>
        <p:spPr>
          <a:xfrm>
            <a:off x="6060558" y="1616149"/>
            <a:ext cx="2629786" cy="1384995"/>
          </a:xfrm>
          <a:prstGeom prst="rect">
            <a:avLst/>
          </a:prstGeom>
          <a:noFill/>
        </p:spPr>
        <p:txBody>
          <a:bodyPr wrap="square" rtlCol="0">
            <a:spAutoFit/>
          </a:bodyPr>
          <a:lstStyle/>
          <a:p>
            <a:r>
              <a:rPr lang="en-IN" dirty="0"/>
              <a:t>Majority of the listing are priced less than 300 dollars.</a:t>
            </a:r>
          </a:p>
          <a:p>
            <a:endParaRPr lang="en-IN" dirty="0"/>
          </a:p>
          <a:p>
            <a:r>
              <a:rPr lang="en-IN" dirty="0"/>
              <a:t>Majority of medium priced listings from 300 to 3000 $ are in Manhattan</a:t>
            </a:r>
          </a:p>
        </p:txBody>
      </p:sp>
      <p:pic>
        <p:nvPicPr>
          <p:cNvPr id="5" name="Picture 4">
            <a:extLst>
              <a:ext uri="{FF2B5EF4-FFF2-40B4-BE49-F238E27FC236}">
                <a16:creationId xmlns:a16="http://schemas.microsoft.com/office/drawing/2014/main" id="{0D9177CB-31C9-47B6-B4B0-1B816834FED2}"/>
              </a:ext>
            </a:extLst>
          </p:cNvPr>
          <p:cNvPicPr>
            <a:picLocks noChangeAspect="1"/>
          </p:cNvPicPr>
          <p:nvPr/>
        </p:nvPicPr>
        <p:blipFill>
          <a:blip r:embed="rId2"/>
          <a:stretch>
            <a:fillRect/>
          </a:stretch>
        </p:blipFill>
        <p:spPr>
          <a:xfrm>
            <a:off x="934715" y="900223"/>
            <a:ext cx="4940610" cy="3756837"/>
          </a:xfrm>
          <a:prstGeom prst="rect">
            <a:avLst/>
          </a:prstGeom>
        </p:spPr>
      </p:pic>
    </p:spTree>
    <p:extLst>
      <p:ext uri="{BB962C8B-B14F-4D97-AF65-F5344CB8AC3E}">
        <p14:creationId xmlns:p14="http://schemas.microsoft.com/office/powerpoint/2010/main" val="287596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4"/>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across the 5 </a:t>
            </a:r>
            <a:r>
              <a:rPr lang="en-IN" sz="2800" b="1" i="0" u="none" strike="noStrike" cap="none" dirty="0">
                <a:solidFill>
                  <a:srgbClr val="00CEF6"/>
                </a:solidFill>
                <a:latin typeface="Oswald"/>
                <a:ea typeface="Oswald"/>
                <a:cs typeface="Oswald"/>
                <a:sym typeface="Oswald"/>
              </a:rPr>
              <a:t>Boroughs</a:t>
            </a:r>
            <a:endParaRPr sz="2800" b="1" i="0" u="none" strike="noStrike" cap="none" dirty="0">
              <a:solidFill>
                <a:srgbClr val="00CEF6"/>
              </a:solidFill>
              <a:latin typeface="Oswald"/>
              <a:ea typeface="Oswald"/>
              <a:cs typeface="Oswald"/>
              <a:sym typeface="Oswald"/>
            </a:endParaRPr>
          </a:p>
        </p:txBody>
      </p:sp>
      <p:sp>
        <p:nvSpPr>
          <p:cNvPr id="602" name="Google Shape;602;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
        <p:nvSpPr>
          <p:cNvPr id="603" name="Google Shape;603;p14"/>
          <p:cNvSpPr txBox="1"/>
          <p:nvPr/>
        </p:nvSpPr>
        <p:spPr>
          <a:xfrm>
            <a:off x="5450297" y="1084521"/>
            <a:ext cx="2694243" cy="24621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 prices per night in Manhattan have a much higher range than the remaining neighbourhoods. This is due to the higher demand of rooms in Manhattan.</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 other neighbourhoods price per night are almost equal</a:t>
            </a:r>
            <a:endParaRPr dirty="0"/>
          </a:p>
        </p:txBody>
      </p:sp>
      <p:pic>
        <p:nvPicPr>
          <p:cNvPr id="604" name="Google Shape;604;p14"/>
          <p:cNvPicPr preferRelativeResize="0"/>
          <p:nvPr/>
        </p:nvPicPr>
        <p:blipFill rotWithShape="1">
          <a:blip r:embed="rId3">
            <a:alphaModFix/>
          </a:blip>
          <a:srcRect/>
          <a:stretch/>
        </p:blipFill>
        <p:spPr>
          <a:xfrm>
            <a:off x="161373" y="964019"/>
            <a:ext cx="5182891" cy="32883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4"/>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a:t>
            </a:r>
            <a:r>
              <a:rPr lang="en" sz="2800" dirty="0"/>
              <a:t>for Top 10 neighbo</a:t>
            </a:r>
            <a:r>
              <a:rPr lang="en-IN" sz="2800" dirty="0"/>
              <a:t>u</a:t>
            </a:r>
            <a:r>
              <a:rPr lang="en" sz="2800" dirty="0"/>
              <a:t>rhoods</a:t>
            </a:r>
            <a:endParaRPr sz="2800" b="1" i="0" u="none" strike="noStrike" cap="none" dirty="0">
              <a:solidFill>
                <a:srgbClr val="00CEF6"/>
              </a:solidFill>
              <a:latin typeface="Oswald"/>
              <a:ea typeface="Oswald"/>
              <a:cs typeface="Oswald"/>
              <a:sym typeface="Oswald"/>
            </a:endParaRPr>
          </a:p>
        </p:txBody>
      </p:sp>
      <p:sp>
        <p:nvSpPr>
          <p:cNvPr id="602" name="Google Shape;602;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603" name="Google Shape;603;p14"/>
          <p:cNvSpPr txBox="1"/>
          <p:nvPr/>
        </p:nvSpPr>
        <p:spPr>
          <a:xfrm>
            <a:off x="5450297" y="1084521"/>
            <a:ext cx="2694243" cy="13849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These neighbourhoods have the highest number of listings and are priced at a range of 30$ to 80$  offering cheaper stays and attracting majority of the guests.</a:t>
            </a:r>
            <a:endParaRPr dirty="0"/>
          </a:p>
        </p:txBody>
      </p:sp>
      <p:pic>
        <p:nvPicPr>
          <p:cNvPr id="3074" name="Picture 2">
            <a:extLst>
              <a:ext uri="{FF2B5EF4-FFF2-40B4-BE49-F238E27FC236}">
                <a16:creationId xmlns:a16="http://schemas.microsoft.com/office/drawing/2014/main" id="{6D112229-7909-469C-839A-BBDF935B2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87" y="797722"/>
            <a:ext cx="4912241" cy="354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1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A8E489-BAF5-47DE-AE67-9EC7040E60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565;p11">
            <a:extLst>
              <a:ext uri="{FF2B5EF4-FFF2-40B4-BE49-F238E27FC236}">
                <a16:creationId xmlns:a16="http://schemas.microsoft.com/office/drawing/2014/main" id="{CC1A0F56-22B8-43E8-82A3-99D365960E15}"/>
              </a:ext>
            </a:extLst>
          </p:cNvPr>
          <p:cNvSpPr txBox="1">
            <a:spLocks/>
          </p:cNvSpPr>
          <p:nvPr/>
        </p:nvSpPr>
        <p:spPr>
          <a:xfrm>
            <a:off x="531627" y="333152"/>
            <a:ext cx="6783573" cy="5954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pPr algn="l"/>
            <a:r>
              <a:rPr lang="en-US" sz="2400" dirty="0"/>
              <a:t>Property prices with respect to number of reviews</a:t>
            </a:r>
          </a:p>
        </p:txBody>
      </p:sp>
      <p:sp>
        <p:nvSpPr>
          <p:cNvPr id="7" name="Google Shape;566;p11">
            <a:extLst>
              <a:ext uri="{FF2B5EF4-FFF2-40B4-BE49-F238E27FC236}">
                <a16:creationId xmlns:a16="http://schemas.microsoft.com/office/drawing/2014/main" id="{52B70EB8-5D78-4D84-962C-A197447C316E}"/>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17</a:t>
            </a:fld>
            <a:endParaRPr lang="en"/>
          </a:p>
        </p:txBody>
      </p:sp>
      <p:pic>
        <p:nvPicPr>
          <p:cNvPr id="4" name="Picture 3">
            <a:extLst>
              <a:ext uri="{FF2B5EF4-FFF2-40B4-BE49-F238E27FC236}">
                <a16:creationId xmlns:a16="http://schemas.microsoft.com/office/drawing/2014/main" id="{EBE4176F-D367-4438-BCF4-82FA777A3CE2}"/>
              </a:ext>
            </a:extLst>
          </p:cNvPr>
          <p:cNvPicPr>
            <a:picLocks noChangeAspect="1"/>
          </p:cNvPicPr>
          <p:nvPr/>
        </p:nvPicPr>
        <p:blipFill>
          <a:blip r:embed="rId2"/>
          <a:stretch>
            <a:fillRect/>
          </a:stretch>
        </p:blipFill>
        <p:spPr>
          <a:xfrm>
            <a:off x="765546" y="928577"/>
            <a:ext cx="4912241" cy="3473302"/>
          </a:xfrm>
          <a:prstGeom prst="rect">
            <a:avLst/>
          </a:prstGeom>
        </p:spPr>
      </p:pic>
      <p:sp>
        <p:nvSpPr>
          <p:cNvPr id="8" name="TextBox 7">
            <a:extLst>
              <a:ext uri="{FF2B5EF4-FFF2-40B4-BE49-F238E27FC236}">
                <a16:creationId xmlns:a16="http://schemas.microsoft.com/office/drawing/2014/main" id="{55E080E6-5D06-4E8F-8574-2DB001F2D28F}"/>
              </a:ext>
            </a:extLst>
          </p:cNvPr>
          <p:cNvSpPr txBox="1"/>
          <p:nvPr/>
        </p:nvSpPr>
        <p:spPr>
          <a:xfrm>
            <a:off x="5792310" y="1926564"/>
            <a:ext cx="2764465" cy="73866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Source Sans Pro" panose="020B0503030403020204" pitchFamily="34" charset="0"/>
                <a:ea typeface="Source Sans Pro" panose="020B0503030403020204" pitchFamily="34" charset="0"/>
              </a:rPr>
              <a:t>Properties with higher number of reviews are generally priced lower.</a:t>
            </a:r>
          </a:p>
        </p:txBody>
      </p:sp>
    </p:spTree>
    <p:extLst>
      <p:ext uri="{BB962C8B-B14F-4D97-AF65-F5344CB8AC3E}">
        <p14:creationId xmlns:p14="http://schemas.microsoft.com/office/powerpoint/2010/main" val="322858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6"/>
          <p:cNvSpPr txBox="1">
            <a:spLocks noGrp="1"/>
          </p:cNvSpPr>
          <p:nvPr>
            <p:ph type="body" idx="2"/>
          </p:nvPr>
        </p:nvSpPr>
        <p:spPr>
          <a:xfrm>
            <a:off x="5831194" y="1019694"/>
            <a:ext cx="2999931" cy="3438892"/>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IN" sz="1400" dirty="0"/>
              <a:t>We could toggle with minimum night stays based on the market demand, seasonality and upcoming events.</a:t>
            </a:r>
          </a:p>
          <a:p>
            <a:pPr marL="457200" lvl="0" indent="-342900" algn="l" rtl="0">
              <a:lnSpc>
                <a:spcPct val="100000"/>
              </a:lnSpc>
              <a:spcBef>
                <a:spcPts val="600"/>
              </a:spcBef>
              <a:spcAft>
                <a:spcPts val="0"/>
              </a:spcAft>
              <a:buSzPts val="1800"/>
              <a:buFont typeface="Arial"/>
              <a:buChar char="•"/>
            </a:pPr>
            <a:endParaRPr lang="en-IN" sz="1400" dirty="0"/>
          </a:p>
          <a:p>
            <a:pPr marL="457200" lvl="0" indent="-342900" algn="l" rtl="0">
              <a:lnSpc>
                <a:spcPct val="100000"/>
              </a:lnSpc>
              <a:spcBef>
                <a:spcPts val="600"/>
              </a:spcBef>
              <a:spcAft>
                <a:spcPts val="0"/>
              </a:spcAft>
              <a:buSzPts val="1800"/>
              <a:buFont typeface="Arial"/>
              <a:buChar char="•"/>
            </a:pPr>
            <a:r>
              <a:rPr lang="en-IN" sz="1400" dirty="0"/>
              <a:t>For ex, for Manhattan the average minimum nights is 3 which can be toggled with based on the market demand.</a:t>
            </a:r>
            <a:endParaRPr lang="en" sz="1400" dirty="0"/>
          </a:p>
          <a:p>
            <a:pPr marL="114300" lvl="0" indent="0" algn="l" rtl="0">
              <a:lnSpc>
                <a:spcPct val="100000"/>
              </a:lnSpc>
              <a:spcBef>
                <a:spcPts val="600"/>
              </a:spcBef>
              <a:spcAft>
                <a:spcPts val="0"/>
              </a:spcAft>
              <a:buSzPts val="1800"/>
              <a:buNone/>
            </a:pPr>
            <a:endParaRPr lang="en" sz="1400" dirty="0"/>
          </a:p>
        </p:txBody>
      </p:sp>
      <p:sp>
        <p:nvSpPr>
          <p:cNvPr id="619" name="Google Shape;619;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620" name="Google Shape;620;p16"/>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Minimum Nights in Different Neighborhoods</a:t>
            </a:r>
            <a:endParaRPr dirty="0"/>
          </a:p>
        </p:txBody>
      </p:sp>
      <p:pic>
        <p:nvPicPr>
          <p:cNvPr id="621" name="Google Shape;621;p16"/>
          <p:cNvPicPr preferRelativeResize="0"/>
          <p:nvPr/>
        </p:nvPicPr>
        <p:blipFill rotWithShape="1">
          <a:blip r:embed="rId3">
            <a:alphaModFix/>
          </a:blip>
          <a:srcRect/>
          <a:stretch/>
        </p:blipFill>
        <p:spPr>
          <a:xfrm>
            <a:off x="291622" y="918831"/>
            <a:ext cx="5442872" cy="363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5"/>
          <p:cNvSpPr txBox="1">
            <a:spLocks noGrp="1"/>
          </p:cNvSpPr>
          <p:nvPr>
            <p:ph type="ctrTitle" idx="4294967295"/>
          </p:nvPr>
        </p:nvSpPr>
        <p:spPr>
          <a:xfrm>
            <a:off x="-115186" y="191386"/>
            <a:ext cx="7772400"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for different months.</a:t>
            </a:r>
            <a:endParaRPr sz="2800" b="1" i="0" u="none" strike="noStrike" cap="none" dirty="0">
              <a:solidFill>
                <a:srgbClr val="00CEF6"/>
              </a:solidFill>
              <a:latin typeface="Oswald"/>
              <a:ea typeface="Oswald"/>
              <a:cs typeface="Oswald"/>
              <a:sym typeface="Oswald"/>
            </a:endParaRPr>
          </a:p>
        </p:txBody>
      </p:sp>
      <p:sp>
        <p:nvSpPr>
          <p:cNvPr id="610" name="Google Shape;610;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613" name="Google Shape;613;p15"/>
          <p:cNvSpPr txBox="1"/>
          <p:nvPr/>
        </p:nvSpPr>
        <p:spPr>
          <a:xfrm>
            <a:off x="751366" y="3688228"/>
            <a:ext cx="7456967" cy="7386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IN" dirty="0">
                <a:latin typeface="Source Sans Pro" panose="020B0503030403020204" pitchFamily="34" charset="0"/>
                <a:ea typeface="Source Sans Pro"/>
                <a:cs typeface="Times New Roman" panose="02020603050405020304" pitchFamily="18" charset="0"/>
                <a:sym typeface="Source Sans Pro"/>
              </a:rPr>
              <a:t>April to June month have a high number of listings being booked. </a:t>
            </a:r>
          </a:p>
          <a:p>
            <a:pPr marL="285750" lvl="0" indent="-285750">
              <a:buSzPts val="1400"/>
              <a:buFont typeface="Arial"/>
              <a:buChar char="•"/>
            </a:pPr>
            <a:r>
              <a:rPr lang="en-US" dirty="0"/>
              <a:t>14 hours or more of daylights to do more sightseeing during these months.</a:t>
            </a:r>
            <a:endPar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Introduce Dynamic pricing of rooms available depending on the </a:t>
            </a:r>
            <a:r>
              <a:rPr lang="en-I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market</a:t>
            </a: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 demand. </a:t>
            </a:r>
            <a:endParaRPr dirty="0"/>
          </a:p>
        </p:txBody>
      </p:sp>
      <p:pic>
        <p:nvPicPr>
          <p:cNvPr id="7174" name="Picture 6">
            <a:extLst>
              <a:ext uri="{FF2B5EF4-FFF2-40B4-BE49-F238E27FC236}">
                <a16:creationId xmlns:a16="http://schemas.microsoft.com/office/drawing/2014/main" id="{2E770F28-F024-4EF0-96BF-B460C9B7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21" y="720667"/>
            <a:ext cx="4317479" cy="29547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7D7358A-3FC1-43EF-932A-028B01917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850" y="753673"/>
            <a:ext cx="4522383" cy="3034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
          <p:cNvSpPr txBox="1">
            <a:spLocks noGrp="1"/>
          </p:cNvSpPr>
          <p:nvPr>
            <p:ph type="ctrTitle" idx="4294967295"/>
          </p:nvPr>
        </p:nvSpPr>
        <p:spPr>
          <a:xfrm>
            <a:off x="-532385" y="361506"/>
            <a:ext cx="6593700" cy="798293"/>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4000" b="1" i="0" u="none" strike="noStrike" cap="none">
                <a:solidFill>
                  <a:srgbClr val="00CEF6"/>
                </a:solidFill>
                <a:latin typeface="Oswald"/>
                <a:ea typeface="Oswald"/>
                <a:cs typeface="Oswald"/>
                <a:sym typeface="Oswald"/>
              </a:rPr>
              <a:t>BUSINESS PROBLEM </a:t>
            </a:r>
            <a:endParaRPr sz="4000" b="1" i="0" u="none" strike="noStrike" cap="none">
              <a:solidFill>
                <a:srgbClr val="00CEF6"/>
              </a:solidFill>
              <a:latin typeface="Oswald"/>
              <a:ea typeface="Oswald"/>
              <a:cs typeface="Oswald"/>
              <a:sym typeface="Oswald"/>
            </a:endParaRPr>
          </a:p>
        </p:txBody>
      </p:sp>
      <p:sp>
        <p:nvSpPr>
          <p:cNvPr id="471" name="Google Shape;471;p2"/>
          <p:cNvSpPr txBox="1">
            <a:spLocks noGrp="1"/>
          </p:cNvSpPr>
          <p:nvPr>
            <p:ph type="subTitle" idx="4294967295"/>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set up ideal prices for the properties listed on the website.</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rgbClr val="28324A"/>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To provide meaningful insights to the stakeholders based on the available data for the properties listed.</a:t>
            </a:r>
            <a:endParaRPr dirty="0">
              <a:latin typeface="Source Sans Pro" panose="020B0503030403020204" pitchFamily="34" charset="0"/>
              <a:cs typeface="Times New Roman" panose="02020603050405020304" pitchFamily="18" charset="0"/>
            </a:endParaRPr>
          </a:p>
          <a:p>
            <a:pPr marL="285750" marR="0" lvl="0" indent="-158750" algn="l" rtl="0">
              <a:lnSpc>
                <a:spcPct val="100000"/>
              </a:lnSpc>
              <a:spcBef>
                <a:spcPts val="600"/>
              </a:spcBef>
              <a:spcAft>
                <a:spcPts val="0"/>
              </a:spcAft>
              <a:buClr>
                <a:schemeClr val="accent1"/>
              </a:buClr>
              <a:buSzPts val="2000"/>
              <a:buFont typeface="Arial"/>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understand the customer and hosts behavioural patterns.</a:t>
            </a: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p:txBody>
      </p:sp>
      <p:sp>
        <p:nvSpPr>
          <p:cNvPr id="472" name="Google Shape;472;p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grpSp>
        <p:nvGrpSpPr>
          <p:cNvPr id="473" name="Google Shape;473;p2"/>
          <p:cNvGrpSpPr/>
          <p:nvPr/>
        </p:nvGrpSpPr>
        <p:grpSpPr>
          <a:xfrm>
            <a:off x="5014534" y="474921"/>
            <a:ext cx="330098" cy="482598"/>
            <a:chOff x="6730350" y="2315900"/>
            <a:chExt cx="257700" cy="420100"/>
          </a:xfrm>
          <a:solidFill>
            <a:srgbClr val="002060"/>
          </a:solidFill>
        </p:grpSpPr>
        <p:sp>
          <p:nvSpPr>
            <p:cNvPr id="474" name="Google Shape;474;p2"/>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6"/>
          <p:cNvSpPr txBox="1">
            <a:spLocks noGrp="1"/>
          </p:cNvSpPr>
          <p:nvPr>
            <p:ph type="body" idx="2"/>
          </p:nvPr>
        </p:nvSpPr>
        <p:spPr>
          <a:xfrm>
            <a:off x="5831194" y="853310"/>
            <a:ext cx="2999931" cy="343687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IN" sz="1400" dirty="0"/>
              <a:t>Rooms with higher minimum nights have significantly lower priced per night.</a:t>
            </a:r>
          </a:p>
          <a:p>
            <a:pPr marL="457200" lvl="0" indent="-342900" algn="l" rtl="0">
              <a:lnSpc>
                <a:spcPct val="100000"/>
              </a:lnSpc>
              <a:spcBef>
                <a:spcPts val="600"/>
              </a:spcBef>
              <a:spcAft>
                <a:spcPts val="0"/>
              </a:spcAft>
              <a:buSzPts val="1800"/>
              <a:buFont typeface="Arial"/>
              <a:buChar char="•"/>
            </a:pPr>
            <a:r>
              <a:rPr lang="en-IN" sz="1400" dirty="0"/>
              <a:t>Marketing a 3 night stay at the same room would have a win-win situation for the hosts as well as the guests.</a:t>
            </a:r>
          </a:p>
          <a:p>
            <a:pPr marL="457200" lvl="0" indent="-342900" algn="l" rtl="0">
              <a:lnSpc>
                <a:spcPct val="100000"/>
              </a:lnSpc>
              <a:spcBef>
                <a:spcPts val="600"/>
              </a:spcBef>
              <a:spcAft>
                <a:spcPts val="0"/>
              </a:spcAft>
              <a:buSzPts val="1800"/>
              <a:buFont typeface="Arial"/>
              <a:buChar char="•"/>
            </a:pPr>
            <a:r>
              <a:rPr lang="en-IN" sz="1400" dirty="0"/>
              <a:t>Managing a single guest for a 5 day stay is much better than managing 5 different guests for 5 single night stays.</a:t>
            </a:r>
          </a:p>
          <a:p>
            <a:pPr marL="457200" lvl="0" indent="-342900" algn="l" rtl="0">
              <a:lnSpc>
                <a:spcPct val="100000"/>
              </a:lnSpc>
              <a:spcBef>
                <a:spcPts val="600"/>
              </a:spcBef>
              <a:spcAft>
                <a:spcPts val="0"/>
              </a:spcAft>
              <a:buSzPts val="1800"/>
              <a:buFont typeface="Arial"/>
              <a:buChar char="•"/>
            </a:pPr>
            <a:r>
              <a:rPr lang="en-IN" sz="1400" dirty="0"/>
              <a:t>Reduces the room maintenance cost for the host </a:t>
            </a:r>
          </a:p>
          <a:p>
            <a:pPr marL="114300" lvl="0" indent="0" algn="l" rtl="0">
              <a:lnSpc>
                <a:spcPct val="100000"/>
              </a:lnSpc>
              <a:spcBef>
                <a:spcPts val="600"/>
              </a:spcBef>
              <a:spcAft>
                <a:spcPts val="0"/>
              </a:spcAft>
              <a:buSzPts val="1800"/>
              <a:buNone/>
            </a:pPr>
            <a:r>
              <a:rPr lang="en-IN" sz="1400" dirty="0"/>
              <a:t> </a:t>
            </a:r>
          </a:p>
        </p:txBody>
      </p:sp>
      <p:sp>
        <p:nvSpPr>
          <p:cNvPr id="619" name="Google Shape;619;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620" name="Google Shape;620;p16"/>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rtl="0">
              <a:lnSpc>
                <a:spcPct val="100000"/>
              </a:lnSpc>
              <a:spcBef>
                <a:spcPts val="0"/>
              </a:spcBef>
              <a:spcAft>
                <a:spcPts val="0"/>
              </a:spcAft>
              <a:buClr>
                <a:srgbClr val="00CEF6"/>
              </a:buClr>
              <a:buSzPts val="2000"/>
              <a:buFont typeface="Oswald"/>
              <a:buNone/>
            </a:pPr>
            <a:r>
              <a:rPr lang="en-IN" sz="2600" b="1" dirty="0">
                <a:solidFill>
                  <a:srgbClr val="00CEF6"/>
                </a:solidFill>
                <a:latin typeface="Oswald" panose="020B0604020202020204" charset="0"/>
              </a:rPr>
              <a:t>Price with respect to minimum nights</a:t>
            </a:r>
            <a:endParaRPr sz="2600" b="1" dirty="0">
              <a:solidFill>
                <a:srgbClr val="00CEF6"/>
              </a:solidFill>
              <a:latin typeface="Oswald" panose="020B0604020202020204" charset="0"/>
            </a:endParaRPr>
          </a:p>
        </p:txBody>
      </p:sp>
      <p:pic>
        <p:nvPicPr>
          <p:cNvPr id="4098" name="Picture 2">
            <a:extLst>
              <a:ext uri="{FF2B5EF4-FFF2-40B4-BE49-F238E27FC236}">
                <a16:creationId xmlns:a16="http://schemas.microsoft.com/office/drawing/2014/main" id="{4FCEF10D-A375-483F-B2EF-634AB6E3A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45" y="929241"/>
            <a:ext cx="4711404" cy="303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8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7"/>
          <p:cNvSpPr txBox="1">
            <a:spLocks noGrp="1"/>
          </p:cNvSpPr>
          <p:nvPr>
            <p:ph type="body" idx="2"/>
          </p:nvPr>
        </p:nvSpPr>
        <p:spPr>
          <a:xfrm>
            <a:off x="5041158" y="1120558"/>
            <a:ext cx="3339900" cy="31041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 sz="1400" dirty="0"/>
              <a:t>Though Manhattan and Brooklyn have a high number of listings they are available for very less days averaging less than 50.</a:t>
            </a:r>
            <a:endParaRPr dirty="0"/>
          </a:p>
          <a:p>
            <a:pPr marL="457200" lvl="0" indent="-228600" algn="l" rtl="0">
              <a:lnSpc>
                <a:spcPct val="100000"/>
              </a:lnSpc>
              <a:spcBef>
                <a:spcPts val="600"/>
              </a:spcBef>
              <a:spcAft>
                <a:spcPts val="0"/>
              </a:spcAft>
              <a:buSzPts val="1800"/>
              <a:buFont typeface="Arial"/>
              <a:buNone/>
            </a:pPr>
            <a:endParaRPr sz="1400" dirty="0"/>
          </a:p>
          <a:p>
            <a:pPr marL="457200" lvl="0" indent="-342900" algn="l" rtl="0">
              <a:lnSpc>
                <a:spcPct val="100000"/>
              </a:lnSpc>
              <a:spcBef>
                <a:spcPts val="600"/>
              </a:spcBef>
              <a:spcAft>
                <a:spcPts val="0"/>
              </a:spcAft>
              <a:buSzPts val="1800"/>
              <a:buFont typeface="Arial"/>
              <a:buChar char="•"/>
            </a:pPr>
            <a:r>
              <a:rPr lang="en" sz="1400" dirty="0"/>
              <a:t>We could focus on improving availability for these two boroughs </a:t>
            </a:r>
            <a:r>
              <a:rPr lang="en-IN" sz="1400" dirty="0"/>
              <a:t>as these two have a high number of guests</a:t>
            </a:r>
          </a:p>
          <a:p>
            <a:pPr marL="114300" lvl="0" indent="0" algn="l" rtl="0">
              <a:lnSpc>
                <a:spcPct val="100000"/>
              </a:lnSpc>
              <a:spcBef>
                <a:spcPts val="600"/>
              </a:spcBef>
              <a:spcAft>
                <a:spcPts val="0"/>
              </a:spcAft>
              <a:buSzPts val="1800"/>
              <a:buNone/>
            </a:pPr>
            <a:r>
              <a:rPr lang="en-IN" sz="1400" dirty="0"/>
              <a:t>.</a:t>
            </a:r>
          </a:p>
          <a:p>
            <a:pPr marL="457200" lvl="0" indent="-342900" algn="l" rtl="0">
              <a:lnSpc>
                <a:spcPct val="100000"/>
              </a:lnSpc>
              <a:spcBef>
                <a:spcPts val="600"/>
              </a:spcBef>
              <a:spcAft>
                <a:spcPts val="0"/>
              </a:spcAft>
              <a:buSzPts val="1800"/>
              <a:buFont typeface="Arial"/>
              <a:buChar char="•"/>
            </a:pPr>
            <a:r>
              <a:rPr lang="en-IN" sz="1400" dirty="0"/>
              <a:t>Also, make the listings available during the months of June and July.</a:t>
            </a:r>
            <a:endParaRPr lang="en" sz="1400" dirty="0"/>
          </a:p>
        </p:txBody>
      </p:sp>
      <p:sp>
        <p:nvSpPr>
          <p:cNvPr id="627" name="Google Shape;627;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628" name="Google Shape;628;p17"/>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Availability of Listings in Different Neighborhoods</a:t>
            </a:r>
            <a:endParaRPr/>
          </a:p>
        </p:txBody>
      </p:sp>
      <p:pic>
        <p:nvPicPr>
          <p:cNvPr id="629" name="Google Shape;629;p17"/>
          <p:cNvPicPr preferRelativeResize="0"/>
          <p:nvPr/>
        </p:nvPicPr>
        <p:blipFill rotWithShape="1">
          <a:blip r:embed="rId3">
            <a:alphaModFix/>
          </a:blip>
          <a:srcRect/>
          <a:stretch/>
        </p:blipFill>
        <p:spPr>
          <a:xfrm>
            <a:off x="0" y="1057881"/>
            <a:ext cx="4961209" cy="34432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8"/>
          <p:cNvSpPr txBox="1">
            <a:spLocks noGrp="1"/>
          </p:cNvSpPr>
          <p:nvPr>
            <p:ph type="body" idx="2"/>
          </p:nvPr>
        </p:nvSpPr>
        <p:spPr>
          <a:xfrm>
            <a:off x="5041158" y="1120558"/>
            <a:ext cx="3339900" cy="31041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 sz="1400" dirty="0"/>
              <a:t>June is the LGBT Pride Month.</a:t>
            </a:r>
            <a:endParaRPr dirty="0"/>
          </a:p>
          <a:p>
            <a:pPr marL="457200" lvl="0" indent="-342900" algn="l" rtl="0">
              <a:lnSpc>
                <a:spcPct val="100000"/>
              </a:lnSpc>
              <a:spcBef>
                <a:spcPts val="600"/>
              </a:spcBef>
              <a:spcAft>
                <a:spcPts val="0"/>
              </a:spcAft>
              <a:buSzPts val="1800"/>
              <a:buFont typeface="Arial"/>
              <a:buChar char="•"/>
            </a:pPr>
            <a:r>
              <a:rPr lang="en" dirty="0"/>
              <a:t> </a:t>
            </a:r>
            <a:r>
              <a:rPr lang="en" sz="1400" dirty="0"/>
              <a:t>NYC hosted the largest international celebration of LGBT pride in history in 2019 and hence the number of guests significantly increased in the month of June</a:t>
            </a:r>
            <a:endParaRPr sz="1400" dirty="0"/>
          </a:p>
        </p:txBody>
      </p:sp>
      <p:sp>
        <p:nvSpPr>
          <p:cNvPr id="635" name="Google Shape;635;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sp>
        <p:nvSpPr>
          <p:cNvPr id="636" name="Google Shape;636;p18"/>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Top 10 days when maximum listings were booked</a:t>
            </a:r>
            <a:endParaRPr dirty="0"/>
          </a:p>
        </p:txBody>
      </p:sp>
      <p:pic>
        <p:nvPicPr>
          <p:cNvPr id="637" name="Google Shape;637;p18"/>
          <p:cNvPicPr preferRelativeResize="0"/>
          <p:nvPr/>
        </p:nvPicPr>
        <p:blipFill rotWithShape="1">
          <a:blip r:embed="rId3">
            <a:alphaModFix/>
          </a:blip>
          <a:srcRect/>
          <a:stretch/>
        </p:blipFill>
        <p:spPr>
          <a:xfrm>
            <a:off x="233916" y="1096434"/>
            <a:ext cx="4807242" cy="32225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9"/>
          <p:cNvSpPr txBox="1">
            <a:spLocks noGrp="1"/>
          </p:cNvSpPr>
          <p:nvPr>
            <p:ph type="title"/>
          </p:nvPr>
        </p:nvSpPr>
        <p:spPr>
          <a:xfrm>
            <a:off x="724119" y="184299"/>
            <a:ext cx="5231595" cy="6521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dirty="0">
                <a:latin typeface="Oswald"/>
                <a:ea typeface="Oswald"/>
                <a:cs typeface="Oswald"/>
                <a:sym typeface="Oswald"/>
              </a:rPr>
            </a:br>
            <a:r>
              <a:rPr lang="en" sz="2800" dirty="0">
                <a:latin typeface="Oswald"/>
                <a:ea typeface="Oswald"/>
                <a:cs typeface="Oswald"/>
                <a:sym typeface="Oswald"/>
              </a:rPr>
              <a:t>EXPENSIVE LISTINGS </a:t>
            </a:r>
            <a:endParaRPr sz="2800" dirty="0"/>
          </a:p>
        </p:txBody>
      </p:sp>
      <p:sp>
        <p:nvSpPr>
          <p:cNvPr id="643" name="Google Shape;643;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644" name="Google Shape;644;p19"/>
          <p:cNvPicPr preferRelativeResize="0"/>
          <p:nvPr/>
        </p:nvPicPr>
        <p:blipFill rotWithShape="1">
          <a:blip r:embed="rId3">
            <a:alphaModFix/>
          </a:blip>
          <a:srcRect/>
          <a:stretch/>
        </p:blipFill>
        <p:spPr>
          <a:xfrm>
            <a:off x="724120" y="992025"/>
            <a:ext cx="3743657" cy="3501498"/>
          </a:xfrm>
          <a:prstGeom prst="rect">
            <a:avLst/>
          </a:prstGeom>
          <a:noFill/>
          <a:ln>
            <a:noFill/>
          </a:ln>
        </p:spPr>
      </p:pic>
      <p:sp>
        <p:nvSpPr>
          <p:cNvPr id="7" name="Google Shape;634;p18">
            <a:extLst>
              <a:ext uri="{FF2B5EF4-FFF2-40B4-BE49-F238E27FC236}">
                <a16:creationId xmlns:a16="http://schemas.microsoft.com/office/drawing/2014/main" id="{0AF352BD-5B55-4E37-B827-DE8E0380DD6B}"/>
              </a:ext>
            </a:extLst>
          </p:cNvPr>
          <p:cNvSpPr txBox="1">
            <a:spLocks/>
          </p:cNvSpPr>
          <p:nvPr/>
        </p:nvSpPr>
        <p:spPr>
          <a:xfrm>
            <a:off x="4927744" y="1120558"/>
            <a:ext cx="3868926" cy="310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1400"/>
            </a:pPr>
            <a:r>
              <a:rPr lang="en-IN" dirty="0">
                <a:latin typeface="Source Sans Pro" panose="020B0503030403020204" pitchFamily="34" charset="0"/>
                <a:ea typeface="Source Sans Pro" panose="020B0503030403020204" pitchFamily="34" charset="0"/>
              </a:rPr>
              <a:t>Words used to describe Expensive Listings:</a:t>
            </a:r>
          </a:p>
          <a:p>
            <a:pPr lvl="0">
              <a:buSzPts val="1400"/>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Central Park and Times Square</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Manhattan and Brooklyn boroughs</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Duplex, Suite, Penthouse, Townhouse Garden, Spacious, rooftop, Luxury</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2 BR and 3 BR apartments</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Williamsburg, West Village, Midtown</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457200" indent="-342900">
              <a:spcBef>
                <a:spcPts val="600"/>
              </a:spcBef>
              <a:buSzPts val="1800"/>
              <a:buFont typeface="Arial"/>
              <a:buChar char="•"/>
            </a:pPr>
            <a:endParaRPr lang="en-US"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49" y="3031150"/>
            <a:ext cx="5374445" cy="10281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IN" dirty="0"/>
              <a:t>PIPELINE</a:t>
            </a:r>
            <a:endParaRPr dirty="0"/>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a:t>
            </a:r>
            <a:r>
              <a:rPr lang="en-IN" dirty="0"/>
              <a:t>Pre-processing</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dirty="0">
                <a:solidFill>
                  <a:srgbClr val="002060"/>
                </a:solidFill>
                <a:latin typeface="Oswald"/>
                <a:sym typeface="Oswald"/>
              </a:rPr>
              <a:t>3</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6274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3"/>
          <p:cNvSpPr txBox="1">
            <a:spLocks noGrp="1"/>
          </p:cNvSpPr>
          <p:nvPr>
            <p:ph type="title"/>
          </p:nvPr>
        </p:nvSpPr>
        <p:spPr>
          <a:xfrm>
            <a:off x="487769" y="358293"/>
            <a:ext cx="6996600" cy="6836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IN" sz="2800" dirty="0">
                <a:solidFill>
                  <a:srgbClr val="00B0F0"/>
                </a:solidFill>
              </a:rPr>
              <a:t>MISSING VALUES</a:t>
            </a:r>
            <a:endParaRPr sz="2800" dirty="0">
              <a:solidFill>
                <a:srgbClr val="00B0F0"/>
              </a:solidFill>
            </a:endParaRPr>
          </a:p>
        </p:txBody>
      </p:sp>
      <p:sp>
        <p:nvSpPr>
          <p:cNvPr id="671" name="Google Shape;671;p23"/>
          <p:cNvSpPr txBox="1">
            <a:spLocks noGrp="1"/>
          </p:cNvSpPr>
          <p:nvPr>
            <p:ph type="body" idx="1"/>
          </p:nvPr>
        </p:nvSpPr>
        <p:spPr>
          <a:xfrm>
            <a:off x="3657600" y="1119962"/>
            <a:ext cx="4414850" cy="2842437"/>
          </a:xfrm>
          <a:prstGeom prst="rect">
            <a:avLst/>
          </a:prstGeom>
          <a:noFill/>
          <a:ln>
            <a:noFill/>
          </a:ln>
        </p:spPr>
        <p:txBody>
          <a:bodyPr spcFirstLastPara="1" wrap="square" lIns="91425" tIns="91425" rIns="91425" bIns="91425" anchor="t" anchorCtr="0">
            <a:noAutofit/>
          </a:bodyPr>
          <a:lstStyle/>
          <a:p>
            <a:pPr>
              <a:spcBef>
                <a:spcPts val="0"/>
              </a:spcBef>
              <a:buFont typeface="Arial" panose="020B0604020202020204" pitchFamily="34" charset="0"/>
              <a:buChar char="•"/>
            </a:pPr>
            <a:r>
              <a:rPr lang="en-IN" sz="1400" dirty="0"/>
              <a:t>Last review column was used to create two more column of month and years.</a:t>
            </a:r>
          </a:p>
          <a:p>
            <a:pPr>
              <a:spcBef>
                <a:spcPts val="0"/>
              </a:spcBef>
              <a:buFont typeface="Arial" panose="020B0604020202020204" pitchFamily="34" charset="0"/>
              <a:buChar char="•"/>
            </a:pPr>
            <a:endParaRPr lang="en-IN" sz="1400" dirty="0"/>
          </a:p>
          <a:p>
            <a:pPr>
              <a:spcBef>
                <a:spcPts val="0"/>
              </a:spcBef>
              <a:buFont typeface="Arial" panose="020B0604020202020204" pitchFamily="34" charset="0"/>
              <a:buChar char="•"/>
            </a:pPr>
            <a:r>
              <a:rPr lang="en-IN" sz="1400" dirty="0"/>
              <a:t>Reviews per month was filled with zero.</a:t>
            </a:r>
          </a:p>
          <a:p>
            <a:pPr>
              <a:spcBef>
                <a:spcPts val="0"/>
              </a:spcBef>
              <a:buFont typeface="Arial" panose="020B0604020202020204" pitchFamily="34" charset="0"/>
              <a:buChar char="•"/>
            </a:pPr>
            <a:endParaRPr lang="en-IN" sz="1400" dirty="0"/>
          </a:p>
          <a:p>
            <a:pPr>
              <a:spcBef>
                <a:spcPts val="0"/>
              </a:spcBef>
              <a:buFont typeface="Arial" panose="020B0604020202020204" pitchFamily="34" charset="0"/>
              <a:buChar char="•"/>
            </a:pPr>
            <a:r>
              <a:rPr lang="en-IN" sz="1400" dirty="0"/>
              <a:t>Last review was filled with 20/4/2010</a:t>
            </a:r>
          </a:p>
          <a:p>
            <a:pPr marL="101600" indent="0">
              <a:spcBef>
                <a:spcPts val="0"/>
              </a:spcBef>
              <a:buNone/>
            </a:pPr>
            <a:endParaRPr lang="en-IN" sz="1400" dirty="0"/>
          </a:p>
          <a:p>
            <a:pPr marL="101600" indent="0">
              <a:spcBef>
                <a:spcPts val="0"/>
              </a:spcBef>
              <a:buNone/>
            </a:pPr>
            <a:endParaRPr lang="en-IN" sz="1400" dirty="0"/>
          </a:p>
        </p:txBody>
      </p:sp>
      <p:sp>
        <p:nvSpPr>
          <p:cNvPr id="672" name="Google Shape;672;p2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pic>
        <p:nvPicPr>
          <p:cNvPr id="2" name="Picture 1">
            <a:extLst>
              <a:ext uri="{FF2B5EF4-FFF2-40B4-BE49-F238E27FC236}">
                <a16:creationId xmlns:a16="http://schemas.microsoft.com/office/drawing/2014/main" id="{C2998B56-F727-49EB-910E-FDFFF5EC8E83}"/>
              </a:ext>
            </a:extLst>
          </p:cNvPr>
          <p:cNvPicPr>
            <a:picLocks noChangeAspect="1"/>
          </p:cNvPicPr>
          <p:nvPr/>
        </p:nvPicPr>
        <p:blipFill>
          <a:blip r:embed="rId3"/>
          <a:stretch>
            <a:fillRect/>
          </a:stretch>
        </p:blipFill>
        <p:spPr>
          <a:xfrm>
            <a:off x="809280" y="1618681"/>
            <a:ext cx="3048000" cy="1266825"/>
          </a:xfrm>
          <a:prstGeom prst="rect">
            <a:avLst/>
          </a:prstGeom>
        </p:spPr>
      </p:pic>
    </p:spTree>
    <p:extLst>
      <p:ext uri="{BB962C8B-B14F-4D97-AF65-F5344CB8AC3E}">
        <p14:creationId xmlns:p14="http://schemas.microsoft.com/office/powerpoint/2010/main" val="415992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3"/>
          <p:cNvSpPr txBox="1">
            <a:spLocks noGrp="1"/>
          </p:cNvSpPr>
          <p:nvPr>
            <p:ph type="title"/>
          </p:nvPr>
        </p:nvSpPr>
        <p:spPr>
          <a:xfrm>
            <a:off x="487769" y="358293"/>
            <a:ext cx="6996600" cy="6836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IN" sz="2800" dirty="0">
                <a:solidFill>
                  <a:srgbClr val="00B0F0"/>
                </a:solidFill>
              </a:rPr>
              <a:t>OUTLIER</a:t>
            </a:r>
            <a:r>
              <a:rPr lang="en-IN" sz="2800" dirty="0">
                <a:solidFill>
                  <a:srgbClr val="3C78D8"/>
                </a:solidFill>
              </a:rPr>
              <a:t> </a:t>
            </a:r>
            <a:r>
              <a:rPr lang="en-IN" sz="2800" dirty="0">
                <a:solidFill>
                  <a:srgbClr val="00B0F0"/>
                </a:solidFill>
              </a:rPr>
              <a:t>TREATMENT</a:t>
            </a:r>
            <a:endParaRPr sz="2800" dirty="0">
              <a:solidFill>
                <a:srgbClr val="00B0F0"/>
              </a:solidFill>
            </a:endParaRPr>
          </a:p>
        </p:txBody>
      </p:sp>
      <p:sp>
        <p:nvSpPr>
          <p:cNvPr id="671" name="Google Shape;671;p23"/>
          <p:cNvSpPr txBox="1">
            <a:spLocks noGrp="1"/>
          </p:cNvSpPr>
          <p:nvPr>
            <p:ph type="body" idx="1"/>
          </p:nvPr>
        </p:nvSpPr>
        <p:spPr>
          <a:xfrm>
            <a:off x="3657600" y="1119962"/>
            <a:ext cx="4414850" cy="2842437"/>
          </a:xfrm>
          <a:prstGeom prst="rect">
            <a:avLst/>
          </a:prstGeom>
          <a:noFill/>
          <a:ln>
            <a:noFill/>
          </a:ln>
        </p:spPr>
        <p:txBody>
          <a:bodyPr spcFirstLastPara="1" wrap="square" lIns="91425" tIns="91425" rIns="91425" bIns="91425" anchor="t" anchorCtr="0">
            <a:noAutofit/>
          </a:bodyPr>
          <a:lstStyle/>
          <a:p>
            <a:pPr marL="101600" indent="0">
              <a:spcBef>
                <a:spcPts val="0"/>
              </a:spcBef>
              <a:buNone/>
            </a:pPr>
            <a:endParaRPr lang="en-IN" sz="1400" dirty="0"/>
          </a:p>
          <a:p>
            <a:pPr marL="101600" indent="0">
              <a:spcBef>
                <a:spcPts val="0"/>
              </a:spcBef>
              <a:buNone/>
            </a:pPr>
            <a:endParaRPr lang="en-IN" sz="1400" dirty="0"/>
          </a:p>
        </p:txBody>
      </p:sp>
      <p:sp>
        <p:nvSpPr>
          <p:cNvPr id="672" name="Google Shape;672;p2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pic>
        <p:nvPicPr>
          <p:cNvPr id="3" name="Picture 2">
            <a:extLst>
              <a:ext uri="{FF2B5EF4-FFF2-40B4-BE49-F238E27FC236}">
                <a16:creationId xmlns:a16="http://schemas.microsoft.com/office/drawing/2014/main" id="{8AFD37FA-65D9-4119-BF3B-B16A8369C812}"/>
              </a:ext>
            </a:extLst>
          </p:cNvPr>
          <p:cNvPicPr>
            <a:picLocks noChangeAspect="1"/>
          </p:cNvPicPr>
          <p:nvPr/>
        </p:nvPicPr>
        <p:blipFill>
          <a:blip r:embed="rId3"/>
          <a:stretch>
            <a:fillRect/>
          </a:stretch>
        </p:blipFill>
        <p:spPr>
          <a:xfrm>
            <a:off x="487768" y="996526"/>
            <a:ext cx="3743989" cy="3345324"/>
          </a:xfrm>
          <a:prstGeom prst="rect">
            <a:avLst/>
          </a:prstGeom>
        </p:spPr>
      </p:pic>
      <p:sp>
        <p:nvSpPr>
          <p:cNvPr id="7" name="Google Shape;671;p23">
            <a:extLst>
              <a:ext uri="{FF2B5EF4-FFF2-40B4-BE49-F238E27FC236}">
                <a16:creationId xmlns:a16="http://schemas.microsoft.com/office/drawing/2014/main" id="{8AD674B9-C951-420A-B99C-0B9233970B67}"/>
              </a:ext>
            </a:extLst>
          </p:cNvPr>
          <p:cNvSpPr txBox="1">
            <a:spLocks/>
          </p:cNvSpPr>
          <p:nvPr/>
        </p:nvSpPr>
        <p:spPr>
          <a:xfrm>
            <a:off x="4572000" y="1339702"/>
            <a:ext cx="3617409" cy="3002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panose="020B0503030403020204" pitchFamily="34" charset="0"/>
                <a:ea typeface="Source Sans Pro"/>
                <a:cs typeface="Times New Roman" panose="02020603050405020304" pitchFamily="18" charset="0"/>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a:spcBef>
                <a:spcPts val="0"/>
              </a:spcBef>
              <a:buFont typeface="Arial" panose="020B0604020202020204" pitchFamily="34" charset="0"/>
              <a:buChar char="•"/>
            </a:pPr>
            <a:r>
              <a:rPr lang="en-IN" sz="1400" dirty="0"/>
              <a:t>Winsorization was used to treat outliers in all the columns.</a:t>
            </a:r>
          </a:p>
          <a:p>
            <a:pPr marL="101600" indent="0">
              <a:spcBef>
                <a:spcPts val="0"/>
              </a:spcBef>
              <a:buNone/>
            </a:pPr>
            <a:endParaRPr lang="en-IN" sz="1400" dirty="0"/>
          </a:p>
          <a:p>
            <a:pPr marL="101600" indent="0">
              <a:spcBef>
                <a:spcPts val="0"/>
              </a:spcBef>
              <a:buFont typeface="Source Sans Pro"/>
              <a:buNone/>
            </a:pPr>
            <a:endParaRPr lang="en-IN" sz="1400" dirty="0"/>
          </a:p>
          <a:p>
            <a:pPr marL="101600" indent="0">
              <a:spcBef>
                <a:spcPts val="0"/>
              </a:spcBef>
              <a:buFont typeface="Source Sans Pro"/>
              <a:buNone/>
            </a:pPr>
            <a:endParaRPr lang="en-IN" sz="1400" dirty="0"/>
          </a:p>
        </p:txBody>
      </p:sp>
    </p:spTree>
    <p:extLst>
      <p:ext uri="{BB962C8B-B14F-4D97-AF65-F5344CB8AC3E}">
        <p14:creationId xmlns:p14="http://schemas.microsoft.com/office/powerpoint/2010/main" val="49775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D979-0722-460F-9F6A-37AE01F46E9F}"/>
              </a:ext>
            </a:extLst>
          </p:cNvPr>
          <p:cNvSpPr>
            <a:spLocks noGrp="1"/>
          </p:cNvSpPr>
          <p:nvPr>
            <p:ph type="title"/>
          </p:nvPr>
        </p:nvSpPr>
        <p:spPr>
          <a:xfrm>
            <a:off x="721685" y="293884"/>
            <a:ext cx="6996600" cy="715800"/>
          </a:xfrm>
        </p:spPr>
        <p:txBody>
          <a:bodyPr/>
          <a:lstStyle/>
          <a:p>
            <a:pPr algn="l"/>
            <a:r>
              <a:rPr lang="en-IN" sz="2800" dirty="0"/>
              <a:t>FEATURE SELECTION</a:t>
            </a:r>
          </a:p>
        </p:txBody>
      </p:sp>
      <p:sp>
        <p:nvSpPr>
          <p:cNvPr id="3" name="Text Placeholder 2">
            <a:extLst>
              <a:ext uri="{FF2B5EF4-FFF2-40B4-BE49-F238E27FC236}">
                <a16:creationId xmlns:a16="http://schemas.microsoft.com/office/drawing/2014/main" id="{215E79EA-0EF2-404B-B500-29FDCA0E758A}"/>
              </a:ext>
            </a:extLst>
          </p:cNvPr>
          <p:cNvSpPr>
            <a:spLocks noGrp="1"/>
          </p:cNvSpPr>
          <p:nvPr>
            <p:ph type="body" idx="1"/>
          </p:nvPr>
        </p:nvSpPr>
        <p:spPr>
          <a:xfrm>
            <a:off x="1075850" y="1540174"/>
            <a:ext cx="6996600" cy="2656141"/>
          </a:xfrm>
        </p:spPr>
        <p:txBody>
          <a:bodyPr/>
          <a:lstStyle/>
          <a:p>
            <a:pPr>
              <a:buFont typeface="Arial" panose="020B0604020202020204" pitchFamily="34" charset="0"/>
              <a:buChar char="•"/>
            </a:pPr>
            <a:r>
              <a:rPr lang="en-US" sz="1400" dirty="0"/>
              <a:t>Following methods were used for feature selection :</a:t>
            </a:r>
          </a:p>
          <a:p>
            <a:pPr lvl="1">
              <a:buSzPct val="101000"/>
              <a:buFont typeface="Courier New" panose="02070309020205020404" pitchFamily="49" charset="0"/>
              <a:buChar char="o"/>
            </a:pPr>
            <a:r>
              <a:rPr lang="en-US" sz="1400" dirty="0"/>
              <a:t>Using Random Forest </a:t>
            </a:r>
          </a:p>
          <a:p>
            <a:pPr lvl="1">
              <a:buSzPct val="101000"/>
              <a:buFont typeface="Courier New" panose="02070309020205020404" pitchFamily="49" charset="0"/>
              <a:buChar char="o"/>
            </a:pPr>
            <a:r>
              <a:rPr lang="en-US" sz="1400" dirty="0"/>
              <a:t>Correlation Coefficient</a:t>
            </a:r>
          </a:p>
          <a:p>
            <a:pPr marL="571500" lvl="1" indent="0">
              <a:buSzPct val="101000"/>
              <a:buNone/>
            </a:pPr>
            <a:endParaRPr lang="en-US" sz="1400" dirty="0"/>
          </a:p>
          <a:p>
            <a:pPr>
              <a:buFont typeface="Arial" panose="020B0604020202020204" pitchFamily="34" charset="0"/>
              <a:buChar char="•"/>
            </a:pPr>
            <a:r>
              <a:rPr lang="en-US" sz="1400" dirty="0"/>
              <a:t>After estimating Pearson Correlation coefficients between continuous features, following features were dropped  - number of reviews           </a:t>
            </a:r>
            <a:endParaRPr lang="en-IN" sz="1400" dirty="0"/>
          </a:p>
        </p:txBody>
      </p:sp>
      <p:sp>
        <p:nvSpPr>
          <p:cNvPr id="4" name="Slide Number Placeholder 3">
            <a:extLst>
              <a:ext uri="{FF2B5EF4-FFF2-40B4-BE49-F238E27FC236}">
                <a16:creationId xmlns:a16="http://schemas.microsoft.com/office/drawing/2014/main" id="{6104AF2F-92A0-47BE-8D2A-2D452075F7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4728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dirty="0"/>
              <a:t>M</a:t>
            </a:r>
            <a:r>
              <a:rPr lang="en-IN" dirty="0"/>
              <a:t>ODELLING</a:t>
            </a:r>
            <a:endParaRPr dirty="0"/>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a:t>
            </a:r>
            <a:r>
              <a:rPr lang="en-IN" dirty="0"/>
              <a:t>Model Building</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dirty="0">
                <a:solidFill>
                  <a:srgbClr val="002060"/>
                </a:solidFill>
                <a:latin typeface="Oswald"/>
                <a:ea typeface="Arial"/>
                <a:cs typeface="Arial"/>
                <a:sym typeface="Oswald"/>
              </a:rPr>
              <a:t>4</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0224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0"/>
          <p:cNvSpPr txBox="1">
            <a:spLocks noGrp="1"/>
          </p:cNvSpPr>
          <p:nvPr>
            <p:ph type="body" idx="1"/>
          </p:nvPr>
        </p:nvSpPr>
        <p:spPr>
          <a:xfrm>
            <a:off x="814150" y="356036"/>
            <a:ext cx="61041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600"/>
              </a:spcBef>
              <a:spcAft>
                <a:spcPts val="0"/>
              </a:spcAft>
              <a:buSzPts val="3000"/>
              <a:buNone/>
            </a:pPr>
            <a:r>
              <a:rPr lang="en" sz="2000" b="1" i="0" dirty="0">
                <a:solidFill>
                  <a:srgbClr val="00CEF6"/>
                </a:solidFill>
                <a:latin typeface="Oswald"/>
                <a:ea typeface="Oswald"/>
                <a:cs typeface="Oswald"/>
                <a:sym typeface="Oswald"/>
              </a:rPr>
              <a:t>Models and Approaches</a:t>
            </a:r>
            <a:endParaRPr sz="2000" b="1" i="0" dirty="0">
              <a:solidFill>
                <a:srgbClr val="00CEF6"/>
              </a:solidFill>
              <a:latin typeface="Oswald"/>
              <a:ea typeface="Oswald"/>
              <a:cs typeface="Oswald"/>
              <a:sym typeface="Oswald"/>
            </a:endParaRPr>
          </a:p>
        </p:txBody>
      </p:sp>
      <p:sp>
        <p:nvSpPr>
          <p:cNvPr id="652" name="Google Shape;652;p2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graphicFrame>
        <p:nvGraphicFramePr>
          <p:cNvPr id="2" name="Table 2">
            <a:extLst>
              <a:ext uri="{FF2B5EF4-FFF2-40B4-BE49-F238E27FC236}">
                <a16:creationId xmlns:a16="http://schemas.microsoft.com/office/drawing/2014/main" id="{96D34B5D-8B94-446F-B298-D3D8A3B5B549}"/>
              </a:ext>
            </a:extLst>
          </p:cNvPr>
          <p:cNvGraphicFramePr>
            <a:graphicFrameLocks noGrp="1"/>
          </p:cNvGraphicFramePr>
          <p:nvPr>
            <p:extLst>
              <p:ext uri="{D42A27DB-BD31-4B8C-83A1-F6EECF244321}">
                <p14:modId xmlns:p14="http://schemas.microsoft.com/office/powerpoint/2010/main" val="3309114720"/>
              </p:ext>
            </p:extLst>
          </p:nvPr>
        </p:nvGraphicFramePr>
        <p:xfrm>
          <a:off x="1027812" y="1492270"/>
          <a:ext cx="6096000" cy="1480082"/>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880381521"/>
                    </a:ext>
                  </a:extLst>
                </a:gridCol>
                <a:gridCol w="1405862">
                  <a:extLst>
                    <a:ext uri="{9D8B030D-6E8A-4147-A177-3AD203B41FA5}">
                      <a16:colId xmlns:a16="http://schemas.microsoft.com/office/drawing/2014/main" val="303145494"/>
                    </a:ext>
                  </a:extLst>
                </a:gridCol>
                <a:gridCol w="2658138">
                  <a:extLst>
                    <a:ext uri="{9D8B030D-6E8A-4147-A177-3AD203B41FA5}">
                      <a16:colId xmlns:a16="http://schemas.microsoft.com/office/drawing/2014/main" val="3839357001"/>
                    </a:ext>
                  </a:extLst>
                </a:gridCol>
              </a:tblGrid>
              <a:tr h="367562">
                <a:tc>
                  <a:txBody>
                    <a:bodyPr/>
                    <a:lstStyle/>
                    <a:p>
                      <a:pPr algn="ctr"/>
                      <a:r>
                        <a:rPr lang="en-IN" dirty="0"/>
                        <a:t>Models</a:t>
                      </a:r>
                    </a:p>
                  </a:txBody>
                  <a:tcPr>
                    <a:solidFill>
                      <a:srgbClr val="00CEF6"/>
                    </a:solidFill>
                  </a:tcPr>
                </a:tc>
                <a:tc>
                  <a:txBody>
                    <a:bodyPr/>
                    <a:lstStyle/>
                    <a:p>
                      <a:pPr algn="ctr"/>
                      <a:r>
                        <a:rPr lang="en-IN" dirty="0"/>
                        <a:t>Mean</a:t>
                      </a:r>
                    </a:p>
                  </a:txBody>
                  <a:tcPr>
                    <a:solidFill>
                      <a:srgbClr val="00CEF6"/>
                    </a:solidFill>
                  </a:tcPr>
                </a:tc>
                <a:tc>
                  <a:txBody>
                    <a:bodyPr/>
                    <a:lstStyle/>
                    <a:p>
                      <a:pPr algn="ctr"/>
                      <a:r>
                        <a:rPr lang="en-IN" dirty="0"/>
                        <a:t>RMSE </a:t>
                      </a:r>
                    </a:p>
                  </a:txBody>
                  <a:tcPr>
                    <a:solidFill>
                      <a:srgbClr val="00CEF6"/>
                    </a:solidFill>
                  </a:tcPr>
                </a:tc>
                <a:extLst>
                  <a:ext uri="{0D108BD9-81ED-4DB2-BD59-A6C34878D82A}">
                    <a16:rowId xmlns:a16="http://schemas.microsoft.com/office/drawing/2014/main" val="1391295644"/>
                  </a:ext>
                </a:extLst>
              </a:tr>
              <a:tr h="370840">
                <a:tc>
                  <a:txBody>
                    <a:bodyPr/>
                    <a:lstStyle/>
                    <a:p>
                      <a:pPr algn="ctr"/>
                      <a:r>
                        <a:rPr lang="en-IN" sz="1400" dirty="0">
                          <a:latin typeface="Source Sans Pro" panose="020B0503030403020204" pitchFamily="34" charset="0"/>
                          <a:ea typeface="Source Sans Pro" panose="020B0503030403020204" pitchFamily="34" charset="0"/>
                        </a:rPr>
                        <a:t>Linear Regression</a:t>
                      </a:r>
                      <a:endParaRPr lang="en-IN" sz="1400" dirty="0">
                        <a:latin typeface="Source Sans Pro" panose="020B0503030403020204" pitchFamily="34" charset="0"/>
                        <a:ea typeface="Source Sans Pro" panose="020B0503030403020204" pitchFamily="34" charset="0"/>
                        <a:cs typeface="Calibri" panose="020F0502020204030204" pitchFamily="34" charset="0"/>
                      </a:endParaRP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212.21</a:t>
                      </a:r>
                    </a:p>
                  </a:txBody>
                  <a:tcPr/>
                </a:tc>
                <a:extLst>
                  <a:ext uri="{0D108BD9-81ED-4DB2-BD59-A6C34878D82A}">
                    <a16:rowId xmlns:a16="http://schemas.microsoft.com/office/drawing/2014/main" val="1167092955"/>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Random Forest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48.35</a:t>
                      </a:r>
                    </a:p>
                  </a:txBody>
                  <a:tcPr/>
                </a:tc>
                <a:extLst>
                  <a:ext uri="{0D108BD9-81ED-4DB2-BD59-A6C34878D82A}">
                    <a16:rowId xmlns:a16="http://schemas.microsoft.com/office/drawing/2014/main" val="637702822"/>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XGBoost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53.02</a:t>
                      </a:r>
                    </a:p>
                  </a:txBody>
                  <a:tcPr/>
                </a:tc>
                <a:extLst>
                  <a:ext uri="{0D108BD9-81ED-4DB2-BD59-A6C34878D82A}">
                    <a16:rowId xmlns:a16="http://schemas.microsoft.com/office/drawing/2014/main" val="1315949483"/>
                  </a:ext>
                </a:extLst>
              </a:tr>
            </a:tbl>
          </a:graphicData>
        </a:graphic>
      </p:graphicFrame>
      <p:sp>
        <p:nvSpPr>
          <p:cNvPr id="4" name="Rectangle 3">
            <a:extLst>
              <a:ext uri="{FF2B5EF4-FFF2-40B4-BE49-F238E27FC236}">
                <a16:creationId xmlns:a16="http://schemas.microsoft.com/office/drawing/2014/main" id="{97560D8D-61BC-4285-B02E-36B42A31C73B}"/>
              </a:ext>
            </a:extLst>
          </p:cNvPr>
          <p:cNvSpPr/>
          <p:nvPr/>
        </p:nvSpPr>
        <p:spPr>
          <a:xfrm>
            <a:off x="4359349" y="871870"/>
            <a:ext cx="396949" cy="382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
          <p:cNvSpPr txBox="1">
            <a:spLocks noGrp="1"/>
          </p:cNvSpPr>
          <p:nvPr>
            <p:ph type="ctrTitle" idx="4294967295"/>
          </p:nvPr>
        </p:nvSpPr>
        <p:spPr>
          <a:xfrm>
            <a:off x="-532385" y="361506"/>
            <a:ext cx="6593700" cy="798293"/>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4000" b="1" i="0" u="none" strike="noStrike" cap="none">
                <a:solidFill>
                  <a:srgbClr val="00CEF6"/>
                </a:solidFill>
                <a:latin typeface="Oswald"/>
                <a:ea typeface="Oswald"/>
                <a:cs typeface="Oswald"/>
                <a:sym typeface="Oswald"/>
              </a:rPr>
              <a:t>BUSINESS IMPACT </a:t>
            </a:r>
            <a:endParaRPr sz="4000" b="1" i="0" u="none" strike="noStrike" cap="none">
              <a:solidFill>
                <a:srgbClr val="00CEF6"/>
              </a:solidFill>
              <a:latin typeface="Oswald"/>
              <a:ea typeface="Oswald"/>
              <a:cs typeface="Oswald"/>
              <a:sym typeface="Oswald"/>
            </a:endParaRPr>
          </a:p>
        </p:txBody>
      </p:sp>
      <p:sp>
        <p:nvSpPr>
          <p:cNvPr id="484" name="Google Shape;484;p3"/>
          <p:cNvSpPr txBox="1">
            <a:spLocks noGrp="1"/>
          </p:cNvSpPr>
          <p:nvPr>
            <p:ph type="subTitle" idx="4294967295"/>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increase revenue for the company and improve customer satisfaction by setting up ideal prices for the properties listed on the website.</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rgbClr val="28324A"/>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To make business decisions and guide marketing initiatives.</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chemeClr val="accent1"/>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tailor the additional services using targeted campaigns based on behavioural insights of travellers and hosts.</a:t>
            </a: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p:txBody>
      </p:sp>
      <p:sp>
        <p:nvSpPr>
          <p:cNvPr id="485" name="Google Shape;485;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grpSp>
        <p:nvGrpSpPr>
          <p:cNvPr id="486" name="Google Shape;486;p3"/>
          <p:cNvGrpSpPr/>
          <p:nvPr/>
        </p:nvGrpSpPr>
        <p:grpSpPr>
          <a:xfrm>
            <a:off x="4997292" y="482009"/>
            <a:ext cx="453666" cy="452916"/>
            <a:chOff x="5970800" y="1619250"/>
            <a:chExt cx="428650" cy="456725"/>
          </a:xfrm>
          <a:solidFill>
            <a:srgbClr val="002060"/>
          </a:solidFill>
        </p:grpSpPr>
        <p:sp>
          <p:nvSpPr>
            <p:cNvPr id="487" name="Google Shape;487;p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
        <p:nvSpPr>
          <p:cNvPr id="4" name="Google Shape;651;p20">
            <a:extLst>
              <a:ext uri="{FF2B5EF4-FFF2-40B4-BE49-F238E27FC236}">
                <a16:creationId xmlns:a16="http://schemas.microsoft.com/office/drawing/2014/main" id="{5B42CD08-7928-4FFA-8411-E2358A69E329}"/>
              </a:ext>
            </a:extLst>
          </p:cNvPr>
          <p:cNvSpPr txBox="1">
            <a:spLocks noGrp="1"/>
          </p:cNvSpPr>
          <p:nvPr>
            <p:ph type="body" idx="1"/>
          </p:nvPr>
        </p:nvSpPr>
        <p:spPr>
          <a:xfrm>
            <a:off x="761761" y="287963"/>
            <a:ext cx="6104100" cy="4520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600"/>
              </a:spcBef>
              <a:spcAft>
                <a:spcPts val="0"/>
              </a:spcAft>
              <a:buSzPts val="3000"/>
              <a:buNone/>
            </a:pPr>
            <a:r>
              <a:rPr lang="en" sz="2000" b="1" i="0" dirty="0">
                <a:solidFill>
                  <a:srgbClr val="00CEF6"/>
                </a:solidFill>
                <a:latin typeface="Oswald"/>
                <a:ea typeface="Oswald"/>
                <a:cs typeface="Oswald"/>
                <a:sym typeface="Oswald"/>
              </a:rPr>
              <a:t>Mo</a:t>
            </a:r>
            <a:r>
              <a:rPr lang="en-IN" sz="2000" b="1" i="0" dirty="0">
                <a:solidFill>
                  <a:srgbClr val="00CEF6"/>
                </a:solidFill>
                <a:latin typeface="Oswald"/>
                <a:ea typeface="Oswald"/>
                <a:cs typeface="Oswald"/>
                <a:sym typeface="Oswald"/>
              </a:rPr>
              <a:t>del Tuning</a:t>
            </a:r>
            <a:endParaRPr sz="2000" b="1" i="0" dirty="0">
              <a:solidFill>
                <a:srgbClr val="00CEF6"/>
              </a:solidFill>
              <a:latin typeface="Oswald"/>
              <a:ea typeface="Oswald"/>
              <a:cs typeface="Oswald"/>
              <a:sym typeface="Oswald"/>
            </a:endParaRPr>
          </a:p>
        </p:txBody>
      </p:sp>
      <p:sp>
        <p:nvSpPr>
          <p:cNvPr id="5" name="Google Shape;652;p20">
            <a:extLst>
              <a:ext uri="{FF2B5EF4-FFF2-40B4-BE49-F238E27FC236}">
                <a16:creationId xmlns:a16="http://schemas.microsoft.com/office/drawing/2014/main" id="{7D440130-41A5-43DD-A33F-B38E668048B1}"/>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30</a:t>
            </a:fld>
            <a:endParaRPr lang="en"/>
          </a:p>
        </p:txBody>
      </p:sp>
      <p:graphicFrame>
        <p:nvGraphicFramePr>
          <p:cNvPr id="6" name="Table 2">
            <a:extLst>
              <a:ext uri="{FF2B5EF4-FFF2-40B4-BE49-F238E27FC236}">
                <a16:creationId xmlns:a16="http://schemas.microsoft.com/office/drawing/2014/main" id="{B7EE3FC6-BB97-4FA0-B8FE-5B274C88CD86}"/>
              </a:ext>
            </a:extLst>
          </p:cNvPr>
          <p:cNvGraphicFramePr>
            <a:graphicFrameLocks noGrp="1"/>
          </p:cNvGraphicFramePr>
          <p:nvPr>
            <p:extLst>
              <p:ext uri="{D42A27DB-BD31-4B8C-83A1-F6EECF244321}">
                <p14:modId xmlns:p14="http://schemas.microsoft.com/office/powerpoint/2010/main" val="162058418"/>
              </p:ext>
            </p:extLst>
          </p:nvPr>
        </p:nvGraphicFramePr>
        <p:xfrm>
          <a:off x="1779180" y="1668427"/>
          <a:ext cx="3926958" cy="1788160"/>
        </p:xfrm>
        <a:graphic>
          <a:graphicData uri="http://schemas.openxmlformats.org/drawingml/2006/table">
            <a:tbl>
              <a:tblPr firstRow="1" bandRow="1">
                <a:tableStyleId>{00A15C55-8517-42AA-B614-E9B94910E393}</a:tableStyleId>
              </a:tblPr>
              <a:tblGrid>
                <a:gridCol w="1963479">
                  <a:extLst>
                    <a:ext uri="{9D8B030D-6E8A-4147-A177-3AD203B41FA5}">
                      <a16:colId xmlns:a16="http://schemas.microsoft.com/office/drawing/2014/main" val="3880381521"/>
                    </a:ext>
                  </a:extLst>
                </a:gridCol>
                <a:gridCol w="1963479">
                  <a:extLst>
                    <a:ext uri="{9D8B030D-6E8A-4147-A177-3AD203B41FA5}">
                      <a16:colId xmlns:a16="http://schemas.microsoft.com/office/drawing/2014/main" val="3839357001"/>
                    </a:ext>
                  </a:extLst>
                </a:gridCol>
              </a:tblGrid>
              <a:tr h="0">
                <a:tc>
                  <a:txBody>
                    <a:bodyPr/>
                    <a:lstStyle/>
                    <a:p>
                      <a:pPr algn="ctr"/>
                      <a:r>
                        <a:rPr lang="en-IN" dirty="0"/>
                        <a:t>Models</a:t>
                      </a:r>
                    </a:p>
                  </a:txBody>
                  <a:tcPr>
                    <a:solidFill>
                      <a:srgbClr val="00CEF6"/>
                    </a:solidFill>
                  </a:tcPr>
                </a:tc>
                <a:tc>
                  <a:txBody>
                    <a:bodyPr/>
                    <a:lstStyle/>
                    <a:p>
                      <a:pPr algn="ctr"/>
                      <a:r>
                        <a:rPr lang="en-IN" dirty="0"/>
                        <a:t>RMSE </a:t>
                      </a:r>
                    </a:p>
                  </a:txBody>
                  <a:tcPr>
                    <a:solidFill>
                      <a:srgbClr val="00CEF6"/>
                    </a:solidFill>
                  </a:tcPr>
                </a:tc>
                <a:extLst>
                  <a:ext uri="{0D108BD9-81ED-4DB2-BD59-A6C34878D82A}">
                    <a16:rowId xmlns:a16="http://schemas.microsoft.com/office/drawing/2014/main" val="1391295644"/>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Lasso </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222.91</a:t>
                      </a:r>
                    </a:p>
                  </a:txBody>
                  <a:tcPr/>
                </a:tc>
                <a:extLst>
                  <a:ext uri="{0D108BD9-81ED-4DB2-BD59-A6C34878D82A}">
                    <a16:rowId xmlns:a16="http://schemas.microsoft.com/office/drawing/2014/main" val="3719102504"/>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Ridge</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219.86</a:t>
                      </a:r>
                    </a:p>
                  </a:txBody>
                  <a:tcPr/>
                </a:tc>
                <a:extLst>
                  <a:ext uri="{0D108BD9-81ED-4DB2-BD59-A6C34878D82A}">
                    <a16:rowId xmlns:a16="http://schemas.microsoft.com/office/drawing/2014/main" val="3349257385"/>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Random Forest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212.36</a:t>
                      </a:r>
                    </a:p>
                  </a:txBody>
                  <a:tcPr/>
                </a:tc>
                <a:extLst>
                  <a:ext uri="{0D108BD9-81ED-4DB2-BD59-A6C34878D82A}">
                    <a16:rowId xmlns:a16="http://schemas.microsoft.com/office/drawing/2014/main" val="637702822"/>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XGBoost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213.85</a:t>
                      </a:r>
                    </a:p>
                  </a:txBody>
                  <a:tcPr/>
                </a:tc>
                <a:extLst>
                  <a:ext uri="{0D108BD9-81ED-4DB2-BD59-A6C34878D82A}">
                    <a16:rowId xmlns:a16="http://schemas.microsoft.com/office/drawing/2014/main" val="1315949483"/>
                  </a:ext>
                </a:extLst>
              </a:tr>
            </a:tbl>
          </a:graphicData>
        </a:graphic>
      </p:graphicFrame>
      <p:sp>
        <p:nvSpPr>
          <p:cNvPr id="2" name="TextBox 1">
            <a:extLst>
              <a:ext uri="{FF2B5EF4-FFF2-40B4-BE49-F238E27FC236}">
                <a16:creationId xmlns:a16="http://schemas.microsoft.com/office/drawing/2014/main" id="{1C383F44-F93B-4A55-91DE-670BEC971334}"/>
              </a:ext>
            </a:extLst>
          </p:cNvPr>
          <p:cNvSpPr txBox="1"/>
          <p:nvPr/>
        </p:nvSpPr>
        <p:spPr>
          <a:xfrm>
            <a:off x="761761" y="716585"/>
            <a:ext cx="6160272" cy="523220"/>
          </a:xfrm>
          <a:prstGeom prst="rect">
            <a:avLst/>
          </a:prstGeom>
          <a:noFill/>
        </p:spPr>
        <p:txBody>
          <a:bodyPr wrap="square" rtlCol="0">
            <a:spAutoFit/>
          </a:bodyPr>
          <a:lstStyle/>
          <a:p>
            <a:r>
              <a:rPr lang="en-IN" dirty="0">
                <a:latin typeface="Source Sans Pro" panose="020B0503030403020204" pitchFamily="34" charset="0"/>
                <a:ea typeface="Source Sans Pro" panose="020B0503030403020204" pitchFamily="34" charset="0"/>
              </a:rPr>
              <a:t>After performing hyperparameter tuning using Grid Search, the following results were observed.</a:t>
            </a:r>
          </a:p>
        </p:txBody>
      </p:sp>
      <p:sp>
        <p:nvSpPr>
          <p:cNvPr id="3" name="Rectangle 2">
            <a:extLst>
              <a:ext uri="{FF2B5EF4-FFF2-40B4-BE49-F238E27FC236}">
                <a16:creationId xmlns:a16="http://schemas.microsoft.com/office/drawing/2014/main" id="{091D2D50-42CC-42BE-8AA9-35B18A704C49}"/>
              </a:ext>
            </a:extLst>
          </p:cNvPr>
          <p:cNvSpPr/>
          <p:nvPr/>
        </p:nvSpPr>
        <p:spPr>
          <a:xfrm>
            <a:off x="4284921" y="964019"/>
            <a:ext cx="574158" cy="299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4"/>
          <p:cNvSpPr txBox="1">
            <a:spLocks noGrp="1"/>
          </p:cNvSpPr>
          <p:nvPr>
            <p:ph type="ctrTitle" idx="4294967295"/>
          </p:nvPr>
        </p:nvSpPr>
        <p:spPr>
          <a:xfrm>
            <a:off x="225055" y="396824"/>
            <a:ext cx="7772400" cy="62390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IN" sz="2800" dirty="0"/>
              <a:t>BUSINESS INSIGHTS FOR STAKEHOLDERS </a:t>
            </a:r>
            <a:endParaRPr lang="en-IN" sz="2800" b="1" i="0" u="none" strike="noStrike" cap="none" dirty="0">
              <a:solidFill>
                <a:srgbClr val="00CEF6"/>
              </a:solidFill>
              <a:latin typeface="Oswald"/>
              <a:ea typeface="Oswald"/>
              <a:cs typeface="Oswald"/>
              <a:sym typeface="Oswald"/>
            </a:endParaRPr>
          </a:p>
        </p:txBody>
      </p:sp>
      <p:sp>
        <p:nvSpPr>
          <p:cNvPr id="678" name="Google Shape;678;p24"/>
          <p:cNvSpPr txBox="1">
            <a:spLocks noGrp="1"/>
          </p:cNvSpPr>
          <p:nvPr>
            <p:ph type="subTitle" idx="4294967295"/>
          </p:nvPr>
        </p:nvSpPr>
        <p:spPr>
          <a:xfrm>
            <a:off x="673394" y="1215195"/>
            <a:ext cx="6492949" cy="2995297"/>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Increase the availability in Manhattan and Brooklyn.</a:t>
            </a:r>
          </a:p>
          <a:p>
            <a:pPr marL="342900" indent="-342900">
              <a:buFont typeface="Arial" panose="020B0604020202020204" pitchFamily="34" charset="0"/>
              <a:buChar char="•"/>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Make the rooms available for the months of June and July as number of bookings increase significantly during these months:</a:t>
            </a:r>
          </a:p>
          <a:p>
            <a:pPr marL="0" indent="0">
              <a:buNone/>
            </a:pPr>
            <a:r>
              <a:rPr lang="en-IN" sz="1400" dirty="0">
                <a:latin typeface="Source Sans Pro" panose="020B0503030403020204" pitchFamily="34" charset="0"/>
                <a:cs typeface="Times New Roman" panose="02020603050405020304" pitchFamily="18" charset="0"/>
              </a:rPr>
              <a:t>        -  Good weather conditions</a:t>
            </a:r>
          </a:p>
          <a:p>
            <a:pPr marL="0" indent="0">
              <a:buNone/>
            </a:pPr>
            <a:r>
              <a:rPr lang="en-IN" sz="1400" dirty="0">
                <a:latin typeface="Source Sans Pro" panose="020B0503030403020204" pitchFamily="34" charset="0"/>
                <a:cs typeface="Times New Roman" panose="02020603050405020304" pitchFamily="18" charset="0"/>
              </a:rPr>
              <a:t>        - Annual events like Puerto Rican day parade and LGBTQ Pride week</a:t>
            </a:r>
          </a:p>
          <a:p>
            <a:pPr marL="0" indent="0">
              <a:buNone/>
            </a:pPr>
            <a:r>
              <a:rPr lang="en-IN" sz="1400" dirty="0">
                <a:latin typeface="Source Sans Pro" panose="020B0503030403020204" pitchFamily="34" charset="0"/>
                <a:cs typeface="Times New Roman" panose="02020603050405020304" pitchFamily="18" charset="0"/>
              </a:rPr>
              <a:t>        -  Jobs.	</a:t>
            </a:r>
          </a:p>
          <a:p>
            <a:pPr marL="0" indent="0">
              <a:buNone/>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a:t>
            </a:r>
          </a:p>
        </p:txBody>
      </p:sp>
      <p:sp>
        <p:nvSpPr>
          <p:cNvPr id="687" name="Google Shape;687;p24"/>
          <p:cNvSpPr/>
          <p:nvPr/>
        </p:nvSpPr>
        <p:spPr>
          <a:xfrm>
            <a:off x="6361886" y="412994"/>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7030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4"/>
          <p:cNvSpPr/>
          <p:nvPr/>
        </p:nvSpPr>
        <p:spPr>
          <a:xfrm rot="1793658">
            <a:off x="6331899" y="78017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7030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BBC7D-C2FC-4F2C-965C-BCC6B2CFA2F6}"/>
              </a:ext>
            </a:extLst>
          </p:cNvPr>
          <p:cNvSpPr>
            <a:spLocks noGrp="1"/>
          </p:cNvSpPr>
          <p:nvPr>
            <p:ph type="title"/>
          </p:nvPr>
        </p:nvSpPr>
        <p:spPr>
          <a:xfrm>
            <a:off x="935665" y="453656"/>
            <a:ext cx="5677785" cy="786809"/>
          </a:xfrm>
        </p:spPr>
        <p:txBody>
          <a:bodyPr/>
          <a:lstStyle/>
          <a:p>
            <a:pPr algn="l"/>
            <a:r>
              <a:rPr lang="en-IN" sz="2800" dirty="0"/>
              <a:t>What more problems we can solve?</a:t>
            </a:r>
          </a:p>
        </p:txBody>
      </p:sp>
      <p:sp>
        <p:nvSpPr>
          <p:cNvPr id="4" name="Text Placeholder 3">
            <a:extLst>
              <a:ext uri="{FF2B5EF4-FFF2-40B4-BE49-F238E27FC236}">
                <a16:creationId xmlns:a16="http://schemas.microsoft.com/office/drawing/2014/main" id="{FE0B8CB3-E1F2-4AA4-9F0B-B172B4471BE3}"/>
              </a:ext>
            </a:extLst>
          </p:cNvPr>
          <p:cNvSpPr>
            <a:spLocks noGrp="1"/>
          </p:cNvSpPr>
          <p:nvPr>
            <p:ph type="body" idx="1"/>
          </p:nvPr>
        </p:nvSpPr>
        <p:spPr/>
        <p:txBody>
          <a:bodyPr/>
          <a:lstStyle/>
          <a:p>
            <a:pPr>
              <a:buFont typeface="Arial" panose="020B0604020202020204" pitchFamily="34" charset="0"/>
              <a:buChar char="•"/>
            </a:pPr>
            <a:r>
              <a:rPr lang="en-IN" sz="1400" dirty="0"/>
              <a:t>Identify hotspot destination based on nearby place to visit.</a:t>
            </a:r>
          </a:p>
          <a:p>
            <a:pPr>
              <a:buFont typeface="Arial" panose="020B0604020202020204" pitchFamily="34" charset="0"/>
              <a:buChar char="•"/>
            </a:pPr>
            <a:r>
              <a:rPr lang="en-IN" sz="1400" dirty="0"/>
              <a:t>Identify events and festivals happening around the city to attract travellers and make rooms available during this period.</a:t>
            </a:r>
          </a:p>
          <a:p>
            <a:pPr>
              <a:buFont typeface="Arial" panose="020B0604020202020204" pitchFamily="34" charset="0"/>
              <a:buChar char="•"/>
            </a:pPr>
            <a:r>
              <a:rPr lang="en-IN" sz="1400" dirty="0"/>
              <a:t>Identify nearby work locations.</a:t>
            </a:r>
          </a:p>
          <a:p>
            <a:pPr>
              <a:buFont typeface="Arial" panose="020B0604020202020204" pitchFamily="34" charset="0"/>
              <a:buChar char="•"/>
            </a:pPr>
            <a:endParaRPr lang="en-IN" dirty="0"/>
          </a:p>
        </p:txBody>
      </p:sp>
      <p:sp>
        <p:nvSpPr>
          <p:cNvPr id="2" name="Slide Number Placeholder 1">
            <a:extLst>
              <a:ext uri="{FF2B5EF4-FFF2-40B4-BE49-F238E27FC236}">
                <a16:creationId xmlns:a16="http://schemas.microsoft.com/office/drawing/2014/main" id="{553D8441-8832-4182-BA95-3D33879C6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17682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2"/>
          <p:cNvSpPr txBox="1">
            <a:spLocks noGrp="1"/>
          </p:cNvSpPr>
          <p:nvPr>
            <p:ph type="ctrTitle" idx="4294967295"/>
          </p:nvPr>
        </p:nvSpPr>
        <p:spPr>
          <a:xfrm>
            <a:off x="1275150" y="1278550"/>
            <a:ext cx="65937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10000" b="1" i="0" u="none" strike="noStrike" cap="none" dirty="0">
                <a:solidFill>
                  <a:srgbClr val="00CEF6"/>
                </a:solidFill>
                <a:latin typeface="Oswald"/>
                <a:ea typeface="Oswald"/>
                <a:cs typeface="Oswald"/>
                <a:sym typeface="Oswald"/>
              </a:rPr>
              <a:t>THANKS!</a:t>
            </a:r>
            <a:endParaRPr sz="10000" b="1" i="0" u="none" strike="noStrike" cap="none" dirty="0">
              <a:solidFill>
                <a:srgbClr val="00CEF6"/>
              </a:solidFill>
              <a:latin typeface="Oswald"/>
              <a:ea typeface="Oswald"/>
              <a:cs typeface="Oswald"/>
              <a:sym typeface="Oswald"/>
            </a:endParaRPr>
          </a:p>
        </p:txBody>
      </p:sp>
      <p:sp>
        <p:nvSpPr>
          <p:cNvPr id="939" name="Google Shape;939;p4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
          <p:cNvSpPr txBox="1">
            <a:spLocks noGrp="1"/>
          </p:cNvSpPr>
          <p:nvPr>
            <p:ph type="title"/>
          </p:nvPr>
        </p:nvSpPr>
        <p:spPr>
          <a:xfrm>
            <a:off x="452327" y="484109"/>
            <a:ext cx="6706929" cy="56241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4000"/>
              <a:t>OVERVIEW OF DATA</a:t>
            </a:r>
            <a:endParaRPr/>
          </a:p>
        </p:txBody>
      </p:sp>
      <p:sp>
        <p:nvSpPr>
          <p:cNvPr id="497" name="Google Shape;497;p4"/>
          <p:cNvSpPr txBox="1"/>
          <p:nvPr/>
        </p:nvSpPr>
        <p:spPr>
          <a:xfrm>
            <a:off x="742848" y="1331305"/>
            <a:ext cx="32346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The dataset consists of 15 columns out of which 14 columns shown in the figure to the right are the feature variables and the target variable  is price (the variable we have to predict)</a:t>
            </a: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498" name="Google Shape;498;p4"/>
          <p:cNvSpPr txBox="1"/>
          <p:nvPr/>
        </p:nvSpPr>
        <p:spPr>
          <a:xfrm>
            <a:off x="5024952" y="1046522"/>
            <a:ext cx="33762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499" name="Google Shape;499;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500" name="Google Shape;500;p4"/>
          <p:cNvPicPr preferRelativeResize="0"/>
          <p:nvPr/>
        </p:nvPicPr>
        <p:blipFill rotWithShape="1">
          <a:blip r:embed="rId3">
            <a:alphaModFix/>
          </a:blip>
          <a:srcRect/>
          <a:stretch/>
        </p:blipFill>
        <p:spPr>
          <a:xfrm>
            <a:off x="4802373" y="616688"/>
            <a:ext cx="3598779" cy="3848986"/>
          </a:xfrm>
          <a:prstGeom prst="rect">
            <a:avLst/>
          </a:prstGeom>
          <a:noFill/>
          <a:ln>
            <a:noFill/>
          </a:ln>
        </p:spPr>
      </p:pic>
      <p:grpSp>
        <p:nvGrpSpPr>
          <p:cNvPr id="7" name="Google Shape;959;p45">
            <a:extLst>
              <a:ext uri="{FF2B5EF4-FFF2-40B4-BE49-F238E27FC236}">
                <a16:creationId xmlns:a16="http://schemas.microsoft.com/office/drawing/2014/main" id="{137C17AF-1E67-4427-A2F2-1812A36F00BE}"/>
              </a:ext>
            </a:extLst>
          </p:cNvPr>
          <p:cNvGrpSpPr/>
          <p:nvPr/>
        </p:nvGrpSpPr>
        <p:grpSpPr>
          <a:xfrm>
            <a:off x="4677845" y="392621"/>
            <a:ext cx="347107" cy="438984"/>
            <a:chOff x="584925" y="238125"/>
            <a:chExt cx="415200" cy="525100"/>
          </a:xfrm>
          <a:solidFill>
            <a:srgbClr val="002060"/>
          </a:solidFill>
        </p:grpSpPr>
        <p:sp>
          <p:nvSpPr>
            <p:cNvPr id="8" name="Google Shape;960;p45">
              <a:extLst>
                <a:ext uri="{FF2B5EF4-FFF2-40B4-BE49-F238E27FC236}">
                  <a16:creationId xmlns:a16="http://schemas.microsoft.com/office/drawing/2014/main" id="{5E30A522-2BA6-40AA-A57D-7F2C509618EC}"/>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61;p45">
              <a:extLst>
                <a:ext uri="{FF2B5EF4-FFF2-40B4-BE49-F238E27FC236}">
                  <a16:creationId xmlns:a16="http://schemas.microsoft.com/office/drawing/2014/main" id="{9B747933-CCDA-43B4-9B23-16753CD2BD0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962;p45">
              <a:extLst>
                <a:ext uri="{FF2B5EF4-FFF2-40B4-BE49-F238E27FC236}">
                  <a16:creationId xmlns:a16="http://schemas.microsoft.com/office/drawing/2014/main" id="{AC974E58-597D-45AD-B4BB-AAF0140807CF}"/>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963;p45">
              <a:extLst>
                <a:ext uri="{FF2B5EF4-FFF2-40B4-BE49-F238E27FC236}">
                  <a16:creationId xmlns:a16="http://schemas.microsoft.com/office/drawing/2014/main" id="{20688290-5D89-4DA5-98E7-AFE7973E50A0}"/>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64;p45">
              <a:extLst>
                <a:ext uri="{FF2B5EF4-FFF2-40B4-BE49-F238E27FC236}">
                  <a16:creationId xmlns:a16="http://schemas.microsoft.com/office/drawing/2014/main" id="{20E0B5FD-3CA5-4E13-9872-B2EA860E3698}"/>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965;p45">
              <a:extLst>
                <a:ext uri="{FF2B5EF4-FFF2-40B4-BE49-F238E27FC236}">
                  <a16:creationId xmlns:a16="http://schemas.microsoft.com/office/drawing/2014/main" id="{655435B2-8507-4CA8-97F2-2D0F313042DB}"/>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
          <p:cNvSpPr txBox="1">
            <a:spLocks noGrp="1"/>
          </p:cNvSpPr>
          <p:nvPr>
            <p:ph type="title"/>
          </p:nvPr>
        </p:nvSpPr>
        <p:spPr>
          <a:xfrm>
            <a:off x="587006" y="248094"/>
            <a:ext cx="6706929" cy="56707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br>
              <a:rPr lang="en" sz="4000">
                <a:solidFill>
                  <a:srgbClr val="00B0F0"/>
                </a:solidFill>
                <a:latin typeface="Oswald"/>
                <a:ea typeface="Oswald"/>
                <a:cs typeface="Oswald"/>
                <a:sym typeface="Oswald"/>
              </a:rPr>
            </a:br>
            <a:endParaRPr sz="4000"/>
          </a:p>
        </p:txBody>
      </p:sp>
      <p:sp>
        <p:nvSpPr>
          <p:cNvPr id="506" name="Google Shape;506;p5"/>
          <p:cNvSpPr txBox="1"/>
          <p:nvPr/>
        </p:nvSpPr>
        <p:spPr>
          <a:xfrm>
            <a:off x="864781" y="1212113"/>
            <a:ext cx="7137989" cy="32393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ROOT MEAN SQUARED ERROR :</a:t>
            </a:r>
            <a:endParaRPr dirty="0"/>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The Root Mean Square Error (RMSE)  is a frequently used measure of the difference between values predicted by a model and the values actually observed from the environment that is being modeled.</a:t>
            </a:r>
            <a:endParaRPr dirty="0"/>
          </a:p>
          <a:p>
            <a:pPr marL="285750" marR="0" lvl="0" indent="-196850" algn="l" rtl="0">
              <a:lnSpc>
                <a:spcPct val="100000"/>
              </a:lnSpc>
              <a:spcBef>
                <a:spcPts val="0"/>
              </a:spcBef>
              <a:spcAft>
                <a:spcPts val="0"/>
              </a:spcAft>
              <a:buClr>
                <a:srgbClr val="0070C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196850" algn="l" rtl="0">
              <a:lnSpc>
                <a:spcPct val="100000"/>
              </a:lnSpc>
              <a:spcBef>
                <a:spcPts val="0"/>
              </a:spcBef>
              <a:spcAft>
                <a:spcPts val="0"/>
              </a:spcAft>
              <a:buClr>
                <a:srgbClr val="0070C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RMSE severely punishes large differences in prediction. This is the reason why RMSE is powerful as compared to Absolute Error.</a:t>
            </a:r>
            <a:endParaRPr dirty="0"/>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Evaluating the RMSE and tuning our model to minimize its results in a more robust model.</a:t>
            </a:r>
            <a:endParaRPr dirty="0"/>
          </a:p>
          <a:p>
            <a:pPr marL="285750" marR="0" lvl="0" indent="-196850" algn="l" rtl="0">
              <a:lnSpc>
                <a:spcPct val="100000"/>
              </a:lnSpc>
              <a:spcBef>
                <a:spcPts val="600"/>
              </a:spcBef>
              <a:spcAft>
                <a:spcPts val="0"/>
              </a:spcAft>
              <a:buClr>
                <a:srgbClr val="00B0F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507" name="Google Shape;507;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508" name="Google Shape;508;p5"/>
          <p:cNvSpPr txBox="1"/>
          <p:nvPr/>
        </p:nvSpPr>
        <p:spPr>
          <a:xfrm>
            <a:off x="764214" y="340242"/>
            <a:ext cx="6706929" cy="871871"/>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4000" b="1" i="0" u="none" strike="noStrike" cap="none">
                <a:solidFill>
                  <a:srgbClr val="00B0F0"/>
                </a:solidFill>
                <a:latin typeface="Oswald"/>
                <a:ea typeface="Oswald"/>
                <a:cs typeface="Oswald"/>
                <a:sym typeface="Oswald"/>
              </a:rPr>
              <a:t>EVALUATION METRIC</a:t>
            </a:r>
            <a:endParaRPr/>
          </a:p>
        </p:txBody>
      </p:sp>
      <p:pic>
        <p:nvPicPr>
          <p:cNvPr id="509" name="Google Shape;509;p5"/>
          <p:cNvPicPr preferRelativeResize="0"/>
          <p:nvPr/>
        </p:nvPicPr>
        <p:blipFill rotWithShape="1">
          <a:blip r:embed="rId3">
            <a:alphaModFix/>
          </a:blip>
          <a:srcRect/>
          <a:stretch/>
        </p:blipFill>
        <p:spPr>
          <a:xfrm>
            <a:off x="2445488" y="2489158"/>
            <a:ext cx="2452577" cy="866229"/>
          </a:xfrm>
          <a:prstGeom prst="rect">
            <a:avLst/>
          </a:prstGeom>
          <a:noFill/>
          <a:ln>
            <a:noFill/>
          </a:ln>
        </p:spPr>
      </p:pic>
      <p:grpSp>
        <p:nvGrpSpPr>
          <p:cNvPr id="7" name="Google Shape;1150;p45">
            <a:extLst>
              <a:ext uri="{FF2B5EF4-FFF2-40B4-BE49-F238E27FC236}">
                <a16:creationId xmlns:a16="http://schemas.microsoft.com/office/drawing/2014/main" id="{875D0BC1-F6C3-48CB-ADBC-57766BB3F335}"/>
              </a:ext>
            </a:extLst>
          </p:cNvPr>
          <p:cNvGrpSpPr/>
          <p:nvPr/>
        </p:nvGrpSpPr>
        <p:grpSpPr>
          <a:xfrm>
            <a:off x="5371450" y="538716"/>
            <a:ext cx="483545" cy="443366"/>
            <a:chOff x="5300400" y="3670175"/>
            <a:chExt cx="421300" cy="399325"/>
          </a:xfrm>
          <a:solidFill>
            <a:srgbClr val="002060"/>
          </a:solidFill>
        </p:grpSpPr>
        <p:sp>
          <p:nvSpPr>
            <p:cNvPr id="8" name="Google Shape;1151;p45">
              <a:extLst>
                <a:ext uri="{FF2B5EF4-FFF2-40B4-BE49-F238E27FC236}">
                  <a16:creationId xmlns:a16="http://schemas.microsoft.com/office/drawing/2014/main" id="{68D4A07E-6795-4A8B-A95E-160C8AC35252}"/>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52;p45">
              <a:extLst>
                <a:ext uri="{FF2B5EF4-FFF2-40B4-BE49-F238E27FC236}">
                  <a16:creationId xmlns:a16="http://schemas.microsoft.com/office/drawing/2014/main" id="{660671D2-F0A6-46AA-A438-90870A3E652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53;p45">
              <a:extLst>
                <a:ext uri="{FF2B5EF4-FFF2-40B4-BE49-F238E27FC236}">
                  <a16:creationId xmlns:a16="http://schemas.microsoft.com/office/drawing/2014/main" id="{F6ADDC7B-B6D6-4C43-8990-A1471CAD45E4}"/>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54;p45">
              <a:extLst>
                <a:ext uri="{FF2B5EF4-FFF2-40B4-BE49-F238E27FC236}">
                  <a16:creationId xmlns:a16="http://schemas.microsoft.com/office/drawing/2014/main" id="{76F9AE7F-3994-4E4D-8791-0DC646D6C1F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155;p45">
              <a:extLst>
                <a:ext uri="{FF2B5EF4-FFF2-40B4-BE49-F238E27FC236}">
                  <a16:creationId xmlns:a16="http://schemas.microsoft.com/office/drawing/2014/main" id="{434952E6-4377-41EC-A94A-3DAE9B85BD85}"/>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FIRST STEPS EDA</a:t>
            </a:r>
            <a:endParaRPr/>
          </a:p>
        </p:txBody>
      </p:sp>
      <p:sp>
        <p:nvSpPr>
          <p:cNvPr id="515" name="Google Shape;515;p6"/>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the first set of Visualizations</a:t>
            </a:r>
            <a:endParaRPr dirty="0"/>
          </a:p>
        </p:txBody>
      </p:sp>
      <p:sp>
        <p:nvSpPr>
          <p:cNvPr id="516" name="Google Shape;516;p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rgbClr val="002060"/>
                </a:solidFill>
                <a:latin typeface="Oswald"/>
                <a:ea typeface="Oswald"/>
                <a:cs typeface="Oswald"/>
                <a:sym typeface="Oswald"/>
              </a:rPr>
              <a:t>1</a:t>
            </a:r>
            <a:endParaRPr sz="12000" b="0" i="0" u="none" strike="noStrike" cap="none">
              <a:solidFill>
                <a:srgbClr val="002060"/>
              </a:solidFill>
              <a:latin typeface="Arial"/>
              <a:ea typeface="Arial"/>
              <a:cs typeface="Arial"/>
              <a:sym typeface="Arial"/>
            </a:endParaRPr>
          </a:p>
        </p:txBody>
      </p:sp>
      <p:sp>
        <p:nvSpPr>
          <p:cNvPr id="517" name="Google Shape;517;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grpSp>
        <p:nvGrpSpPr>
          <p:cNvPr id="518" name="Google Shape;518;p6"/>
          <p:cNvGrpSpPr/>
          <p:nvPr/>
        </p:nvGrpSpPr>
        <p:grpSpPr>
          <a:xfrm>
            <a:off x="542761" y="268981"/>
            <a:ext cx="897660" cy="784800"/>
            <a:chOff x="3936375" y="3703750"/>
            <a:chExt cx="453050" cy="332175"/>
          </a:xfrm>
        </p:grpSpPr>
        <p:sp>
          <p:nvSpPr>
            <p:cNvPr id="519" name="Google Shape;519;p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4" name="Google Shape;524;p6"/>
          <p:cNvGrpSpPr/>
          <p:nvPr/>
        </p:nvGrpSpPr>
        <p:grpSpPr>
          <a:xfrm>
            <a:off x="7986236" y="332342"/>
            <a:ext cx="666306" cy="630537"/>
            <a:chOff x="3294650" y="3652450"/>
            <a:chExt cx="388350" cy="405450"/>
          </a:xfrm>
        </p:grpSpPr>
        <p:sp>
          <p:nvSpPr>
            <p:cNvPr id="525" name="Google Shape;525;p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6"/>
          <p:cNvGrpSpPr/>
          <p:nvPr/>
        </p:nvGrpSpPr>
        <p:grpSpPr>
          <a:xfrm>
            <a:off x="542761" y="3537098"/>
            <a:ext cx="827678" cy="727227"/>
            <a:chOff x="4610450" y="3703750"/>
            <a:chExt cx="453050" cy="332175"/>
          </a:xfrm>
        </p:grpSpPr>
        <p:sp>
          <p:nvSpPr>
            <p:cNvPr id="529" name="Google Shape;529;p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
          <p:cNvSpPr txBox="1">
            <a:spLocks noGrp="1"/>
          </p:cNvSpPr>
          <p:nvPr>
            <p:ph type="ctrTitle" idx="4294967295"/>
          </p:nvPr>
        </p:nvSpPr>
        <p:spPr>
          <a:xfrm>
            <a:off x="352646" y="148856"/>
            <a:ext cx="7772400" cy="630865"/>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Neighbourhood Group with maximum no of Listings</a:t>
            </a:r>
            <a:endParaRPr sz="2800" b="1" i="0" u="none" strike="noStrike" cap="none">
              <a:solidFill>
                <a:srgbClr val="00CEF6"/>
              </a:solidFill>
              <a:latin typeface="Oswald"/>
              <a:ea typeface="Oswald"/>
              <a:cs typeface="Oswald"/>
              <a:sym typeface="Oswald"/>
            </a:endParaRPr>
          </a:p>
        </p:txBody>
      </p:sp>
      <p:sp>
        <p:nvSpPr>
          <p:cNvPr id="543" name="Google Shape;543;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544" name="Google Shape;544;p8"/>
          <p:cNvPicPr preferRelativeResize="0"/>
          <p:nvPr/>
        </p:nvPicPr>
        <p:blipFill rotWithShape="1">
          <a:blip r:embed="rId3">
            <a:alphaModFix/>
          </a:blip>
          <a:srcRect/>
          <a:stretch/>
        </p:blipFill>
        <p:spPr>
          <a:xfrm>
            <a:off x="352646" y="730101"/>
            <a:ext cx="7550889" cy="3041307"/>
          </a:xfrm>
          <a:prstGeom prst="rect">
            <a:avLst/>
          </a:prstGeom>
          <a:noFill/>
          <a:ln>
            <a:noFill/>
          </a:ln>
        </p:spPr>
      </p:pic>
      <p:sp>
        <p:nvSpPr>
          <p:cNvPr id="545" name="Google Shape;545;p8"/>
          <p:cNvSpPr txBox="1"/>
          <p:nvPr/>
        </p:nvSpPr>
        <p:spPr>
          <a:xfrm>
            <a:off x="4664149" y="3771408"/>
            <a:ext cx="4047461"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Manhattan and Brooklyn are densely populated cities and </a:t>
            </a:r>
            <a:r>
              <a:rPr lang="en" dirty="0">
                <a:latin typeface="Source Sans Pro" panose="020B0503030403020204" pitchFamily="34" charset="0"/>
                <a:ea typeface="Source Sans Pro"/>
                <a:cs typeface="Times New Roman" panose="02020603050405020304" pitchFamily="18" charset="0"/>
                <a:sym typeface="Source Sans Pro"/>
              </a:rPr>
              <a:t>get more number of guests</a:t>
            </a: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  Hence, the high number of listings.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9"/>
          <p:cNvSpPr txBox="1">
            <a:spLocks noGrp="1"/>
          </p:cNvSpPr>
          <p:nvPr>
            <p:ph type="ctrTitle" idx="4294967295"/>
          </p:nvPr>
        </p:nvSpPr>
        <p:spPr>
          <a:xfrm>
            <a:off x="352646" y="389861"/>
            <a:ext cx="7772400" cy="59542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Top 10 Neighbourhoods with maximum listings</a:t>
            </a:r>
            <a:endParaRPr sz="2800" b="1" i="0" u="none" strike="noStrike" cap="none">
              <a:solidFill>
                <a:srgbClr val="00CEF6"/>
              </a:solidFill>
              <a:latin typeface="Oswald"/>
              <a:ea typeface="Oswald"/>
              <a:cs typeface="Oswald"/>
              <a:sym typeface="Oswald"/>
            </a:endParaRPr>
          </a:p>
        </p:txBody>
      </p:sp>
      <p:sp>
        <p:nvSpPr>
          <p:cNvPr id="551" name="Google Shape;551;p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2050" name="Picture 2">
            <a:extLst>
              <a:ext uri="{FF2B5EF4-FFF2-40B4-BE49-F238E27FC236}">
                <a16:creationId xmlns:a16="http://schemas.microsoft.com/office/drawing/2014/main" id="{3BF6FA70-0A71-40A2-9259-B6A456AC3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41" y="985285"/>
            <a:ext cx="6145618" cy="34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0"/>
          <p:cNvSpPr txBox="1">
            <a:spLocks noGrp="1"/>
          </p:cNvSpPr>
          <p:nvPr>
            <p:ph type="ctrTitle" idx="4294967295"/>
          </p:nvPr>
        </p:nvSpPr>
        <p:spPr>
          <a:xfrm>
            <a:off x="352646" y="389861"/>
            <a:ext cx="7772400" cy="59542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Room Types Available</a:t>
            </a:r>
            <a:endParaRPr sz="2800" b="1" i="0" u="none" strike="noStrike" cap="none" dirty="0">
              <a:solidFill>
                <a:srgbClr val="00CEF6"/>
              </a:solidFill>
              <a:latin typeface="Oswald"/>
              <a:ea typeface="Oswald"/>
              <a:cs typeface="Oswald"/>
              <a:sym typeface="Oswald"/>
            </a:endParaRPr>
          </a:p>
        </p:txBody>
      </p:sp>
      <p:sp>
        <p:nvSpPr>
          <p:cNvPr id="558" name="Google Shape;558;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559" name="Google Shape;559;p10"/>
          <p:cNvPicPr preferRelativeResize="0"/>
          <p:nvPr/>
        </p:nvPicPr>
        <p:blipFill rotWithShape="1">
          <a:blip r:embed="rId3">
            <a:alphaModFix/>
          </a:blip>
          <a:srcRect/>
          <a:stretch/>
        </p:blipFill>
        <p:spPr>
          <a:xfrm>
            <a:off x="546193" y="1121844"/>
            <a:ext cx="6861155" cy="3150863"/>
          </a:xfrm>
          <a:prstGeom prst="rect">
            <a:avLst/>
          </a:prstGeom>
          <a:noFill/>
          <a:ln>
            <a:noFill/>
          </a:ln>
        </p:spPr>
      </p:pic>
      <p:sp>
        <p:nvSpPr>
          <p:cNvPr id="560" name="Google Shape;560;p10"/>
          <p:cNvSpPr txBox="1"/>
          <p:nvPr/>
        </p:nvSpPr>
        <p:spPr>
          <a:xfrm>
            <a:off x="6585098" y="3730771"/>
            <a:ext cx="1871330" cy="52318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Privacy issues</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Shared Bathroom</a:t>
            </a:r>
            <a:endParaRPr dirty="0"/>
          </a:p>
        </p:txBody>
      </p:sp>
    </p:spTree>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1071</Words>
  <Application>Microsoft Office PowerPoint</Application>
  <PresentationFormat>On-screen Show (16:9)</PresentationFormat>
  <Paragraphs>191</Paragraphs>
  <Slides>33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Source Sans Pro</vt:lpstr>
      <vt:lpstr>Times New Roman</vt:lpstr>
      <vt:lpstr>Oswald</vt:lpstr>
      <vt:lpstr>Courier New</vt:lpstr>
      <vt:lpstr>Quince template</vt:lpstr>
      <vt:lpstr>STAYZE RENT PREDICTION</vt:lpstr>
      <vt:lpstr>BUSINESS PROBLEM </vt:lpstr>
      <vt:lpstr>BUSINESS IMPACT </vt:lpstr>
      <vt:lpstr>OVERVIEW OF DATA</vt:lpstr>
      <vt:lpstr> </vt:lpstr>
      <vt:lpstr>FIRST STEPS EDA</vt:lpstr>
      <vt:lpstr>Neighbourhood Group with maximum no of Listings</vt:lpstr>
      <vt:lpstr>Top 10 Neighbourhoods with maximum listings</vt:lpstr>
      <vt:lpstr>Room Types Available</vt:lpstr>
      <vt:lpstr>PowerPoint Presentation</vt:lpstr>
      <vt:lpstr>Top 10 Prices for the rooms</vt:lpstr>
      <vt:lpstr>BIVARIATE EDA</vt:lpstr>
      <vt:lpstr>Room Distribution across the 5 Boroughs</vt:lpstr>
      <vt:lpstr>PowerPoint Presentation</vt:lpstr>
      <vt:lpstr>Price Distribution across the 5 Boroughs</vt:lpstr>
      <vt:lpstr>Price Distribution for Top 10 neighbourhoods</vt:lpstr>
      <vt:lpstr>PowerPoint Presentation</vt:lpstr>
      <vt:lpstr>PowerPoint Presentation</vt:lpstr>
      <vt:lpstr>Price Distribution for different months.</vt:lpstr>
      <vt:lpstr>PowerPoint Presentation</vt:lpstr>
      <vt:lpstr>PowerPoint Presentation</vt:lpstr>
      <vt:lpstr>PowerPoint Presentation</vt:lpstr>
      <vt:lpstr>         EXPENSIVE LISTINGS </vt:lpstr>
      <vt:lpstr>PIPELINE</vt:lpstr>
      <vt:lpstr>MISSING VALUES</vt:lpstr>
      <vt:lpstr>OUTLIER TREATMENT</vt:lpstr>
      <vt:lpstr>FEATURE SELECTION</vt:lpstr>
      <vt:lpstr>MODELLING</vt:lpstr>
      <vt:lpstr>PowerPoint Presentation</vt:lpstr>
      <vt:lpstr>PowerPoint Presentation</vt:lpstr>
      <vt:lpstr>BUSINESS INSIGHTS FOR STAKEHOLDERS </vt:lpstr>
      <vt:lpstr>What more problems we can solve?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dc:title>
  <dc:creator>lenovo</dc:creator>
  <cp:lastModifiedBy>Omkar P Asukar</cp:lastModifiedBy>
  <cp:revision>48</cp:revision>
  <dcterms:modified xsi:type="dcterms:W3CDTF">2020-03-15T13:28:52Z</dcterms:modified>
</cp:coreProperties>
</file>