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69" r:id="rId3"/>
    <p:sldId id="263" r:id="rId4"/>
    <p:sldId id="264" r:id="rId5"/>
    <p:sldId id="267" r:id="rId6"/>
    <p:sldId id="272" r:id="rId7"/>
    <p:sldId id="274" r:id="rId8"/>
    <p:sldId id="278" r:id="rId9"/>
    <p:sldId id="277" r:id="rId10"/>
    <p:sldId id="276" r:id="rId11"/>
    <p:sldId id="275" r:id="rId12"/>
    <p:sldId id="281" r:id="rId13"/>
    <p:sldId id="287" r:id="rId14"/>
    <p:sldId id="288" r:id="rId15"/>
    <p:sldId id="282" r:id="rId16"/>
    <p:sldId id="283" r:id="rId17"/>
    <p:sldId id="284" r:id="rId18"/>
    <p:sldId id="290" r:id="rId19"/>
    <p:sldId id="289" r:id="rId20"/>
    <p:sldId id="273" r:id="rId21"/>
    <p:sldId id="2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24771E-E550-4F63-8051-1352A4CFEF0D}" v="61" dt="2022-04-30T17:27:4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9" d="100"/>
          <a:sy n="79"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D82C1A7-9CB7-4338-89C9-E7DECC05104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590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6698C-D2DC-44A1-8C9F-6E81D5B093A9}"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2C1A7-9CB7-4338-89C9-E7DECC051041}" type="slidenum">
              <a:rPr lang="en-US" smtClean="0"/>
              <a:t>‹#›</a:t>
            </a:fld>
            <a:endParaRPr lang="en-US"/>
          </a:p>
        </p:txBody>
      </p:sp>
    </p:spTree>
    <p:extLst>
      <p:ext uri="{BB962C8B-B14F-4D97-AF65-F5344CB8AC3E}">
        <p14:creationId xmlns:p14="http://schemas.microsoft.com/office/powerpoint/2010/main" val="416447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C1A7-9CB7-4338-89C9-E7DECC05104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0746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C1A7-9CB7-4338-89C9-E7DECC05104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0077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C1A7-9CB7-4338-89C9-E7DECC051041}" type="slidenum">
              <a:rPr lang="en-US" smtClean="0"/>
              <a:t>‹#›</a:t>
            </a:fld>
            <a:endParaRPr lang="en-US"/>
          </a:p>
        </p:txBody>
      </p:sp>
    </p:spTree>
    <p:extLst>
      <p:ext uri="{BB962C8B-B14F-4D97-AF65-F5344CB8AC3E}">
        <p14:creationId xmlns:p14="http://schemas.microsoft.com/office/powerpoint/2010/main" val="2921904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C1A7-9CB7-4338-89C9-E7DECC05104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3988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C1A7-9CB7-4338-89C9-E7DECC05104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035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C1A7-9CB7-4338-89C9-E7DECC0510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87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C1A7-9CB7-4338-89C9-E7DECC05104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52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C1A7-9CB7-4338-89C9-E7DECC051041}" type="slidenum">
              <a:rPr lang="en-US" smtClean="0"/>
              <a:t>‹#›</a:t>
            </a:fld>
            <a:endParaRPr lang="en-US"/>
          </a:p>
        </p:txBody>
      </p:sp>
    </p:spTree>
    <p:extLst>
      <p:ext uri="{BB962C8B-B14F-4D97-AF65-F5344CB8AC3E}">
        <p14:creationId xmlns:p14="http://schemas.microsoft.com/office/powerpoint/2010/main" val="245539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698C-D2DC-44A1-8C9F-6E81D5B093A9}"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C1A7-9CB7-4338-89C9-E7DECC05104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5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C6698C-D2DC-44A1-8C9F-6E81D5B093A9}"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2C1A7-9CB7-4338-89C9-E7DECC051041}" type="slidenum">
              <a:rPr lang="en-US" smtClean="0"/>
              <a:t>‹#›</a:t>
            </a:fld>
            <a:endParaRPr lang="en-US"/>
          </a:p>
        </p:txBody>
      </p:sp>
    </p:spTree>
    <p:extLst>
      <p:ext uri="{BB962C8B-B14F-4D97-AF65-F5344CB8AC3E}">
        <p14:creationId xmlns:p14="http://schemas.microsoft.com/office/powerpoint/2010/main" val="404219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C6698C-D2DC-44A1-8C9F-6E81D5B093A9}"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2C1A7-9CB7-4338-89C9-E7DECC05104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94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C6698C-D2DC-44A1-8C9F-6E81D5B093A9}"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2C1A7-9CB7-4338-89C9-E7DECC0510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36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6698C-D2DC-44A1-8C9F-6E81D5B093A9}"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2C1A7-9CB7-4338-89C9-E7DECC051041}" type="slidenum">
              <a:rPr lang="en-US" smtClean="0"/>
              <a:t>‹#›</a:t>
            </a:fld>
            <a:endParaRPr lang="en-US"/>
          </a:p>
        </p:txBody>
      </p:sp>
    </p:spTree>
    <p:extLst>
      <p:ext uri="{BB962C8B-B14F-4D97-AF65-F5344CB8AC3E}">
        <p14:creationId xmlns:p14="http://schemas.microsoft.com/office/powerpoint/2010/main" val="52958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6698C-D2DC-44A1-8C9F-6E81D5B093A9}"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2C1A7-9CB7-4338-89C9-E7DECC05104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67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6698C-D2DC-44A1-8C9F-6E81D5B093A9}"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2C1A7-9CB7-4338-89C9-E7DECC051041}" type="slidenum">
              <a:rPr lang="en-US" smtClean="0"/>
              <a:t>‹#›</a:t>
            </a:fld>
            <a:endParaRPr lang="en-US"/>
          </a:p>
        </p:txBody>
      </p:sp>
    </p:spTree>
    <p:extLst>
      <p:ext uri="{BB962C8B-B14F-4D97-AF65-F5344CB8AC3E}">
        <p14:creationId xmlns:p14="http://schemas.microsoft.com/office/powerpoint/2010/main" val="104328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C6698C-D2DC-44A1-8C9F-6E81D5B093A9}" type="datetimeFigureOut">
              <a:rPr lang="en-US" smtClean="0"/>
              <a:t>5/1/2022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82C1A7-9CB7-4338-89C9-E7DECC051041}" type="slidenum">
              <a:rPr lang="en-US" smtClean="0"/>
              <a:t>‹#›</a:t>
            </a:fld>
            <a:endParaRPr lang="en-US"/>
          </a:p>
        </p:txBody>
      </p:sp>
    </p:spTree>
    <p:extLst>
      <p:ext uri="{BB962C8B-B14F-4D97-AF65-F5344CB8AC3E}">
        <p14:creationId xmlns:p14="http://schemas.microsoft.com/office/powerpoint/2010/main" val="11432852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8">
            <a:extLst>
              <a:ext uri="{FF2B5EF4-FFF2-40B4-BE49-F238E27FC236}">
                <a16:creationId xmlns:a16="http://schemas.microsoft.com/office/drawing/2014/main" id="{392A9D8F-92AC-D798-6304-32409FE53FA5}"/>
              </a:ext>
            </a:extLst>
          </p:cNvPr>
          <p:cNvSpPr>
            <a:spLocks noGrp="1"/>
          </p:cNvSpPr>
          <p:nvPr>
            <p:ph idx="1"/>
          </p:nvPr>
        </p:nvSpPr>
        <p:spPr>
          <a:xfrm>
            <a:off x="1144923" y="2405894"/>
            <a:ext cx="5315189" cy="3535083"/>
          </a:xfrm>
        </p:spPr>
        <p:txBody>
          <a:bodyPr anchor="t">
            <a:normAutofit fontScale="55000" lnSpcReduction="20000"/>
          </a:bodyPr>
          <a:lstStyle/>
          <a:p>
            <a:pPr marL="0" indent="0" algn="ctr">
              <a:buNone/>
            </a:pPr>
            <a:endParaRPr lang="en-US" sz="3600" b="1" dirty="0">
              <a:latin typeface="Times New Roman" panose="02020603050405020304" pitchFamily="18" charset="0"/>
              <a:cs typeface="Times New Roman" panose="02020603050405020304" pitchFamily="18" charset="0"/>
            </a:endParaRPr>
          </a:p>
          <a:p>
            <a:pPr marL="0" indent="0" algn="ctr">
              <a:buNone/>
            </a:pPr>
            <a:r>
              <a:rPr lang="en-US" sz="3600" b="1" dirty="0">
                <a:latin typeface="Times New Roman" panose="02020603050405020304" pitchFamily="18" charset="0"/>
                <a:cs typeface="Times New Roman" panose="02020603050405020304" pitchFamily="18" charset="0"/>
              </a:rPr>
              <a:t>DSCI 6612 – 01</a:t>
            </a:r>
          </a:p>
          <a:p>
            <a:pPr marL="0" indent="0" algn="ctr">
              <a:buNone/>
            </a:pPr>
            <a:r>
              <a:rPr lang="en-US" sz="3600" b="1" dirty="0">
                <a:latin typeface="Times New Roman" panose="02020603050405020304" pitchFamily="18" charset="0"/>
                <a:cs typeface="Times New Roman" panose="02020603050405020304" pitchFamily="18" charset="0"/>
              </a:rPr>
              <a:t>INTRODUCTION TO ARTIFICIAL INTELLIGENCE</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Professor:</a:t>
            </a:r>
            <a:r>
              <a:rPr lang="en-US" sz="17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Vahid </a:t>
            </a:r>
            <a:r>
              <a:rPr lang="en-US" sz="2900" b="1" dirty="0" err="1">
                <a:latin typeface="Times New Roman" panose="02020603050405020304" pitchFamily="18" charset="0"/>
                <a:cs typeface="Times New Roman" panose="02020603050405020304" pitchFamily="18" charset="0"/>
              </a:rPr>
              <a:t>Behzadan</a:t>
            </a:r>
            <a:endParaRPr lang="en-US" sz="1700" b="1"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Submitted by</a:t>
            </a:r>
          </a:p>
          <a:p>
            <a:pPr marL="0" indent="0">
              <a:buNone/>
            </a:pPr>
            <a:r>
              <a:rPr lang="en-US" sz="2500" b="1" dirty="0">
                <a:latin typeface="Times New Roman" panose="02020603050405020304" pitchFamily="18" charset="0"/>
                <a:cs typeface="Times New Roman" panose="02020603050405020304" pitchFamily="18" charset="0"/>
              </a:rPr>
              <a:t>Omkar </a:t>
            </a:r>
            <a:r>
              <a:rPr lang="en-US" sz="2500" b="1" dirty="0" err="1">
                <a:latin typeface="Times New Roman" panose="02020603050405020304" pitchFamily="18" charset="0"/>
                <a:cs typeface="Times New Roman" panose="02020603050405020304" pitchFamily="18" charset="0"/>
              </a:rPr>
              <a:t>Avinash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Durgasi</a:t>
            </a:r>
            <a:endParaRPr lang="en-US" sz="2500" b="1"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Sai Ram </a:t>
            </a:r>
            <a:r>
              <a:rPr lang="en-US" sz="2500" b="1" dirty="0" err="1">
                <a:latin typeface="Times New Roman" panose="02020603050405020304" pitchFamily="18" charset="0"/>
                <a:cs typeface="Times New Roman" panose="02020603050405020304" pitchFamily="18" charset="0"/>
              </a:rPr>
              <a:t>Lohith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Nalluri</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descr="Logo, company name&#10;&#10;Description automatically generated">
            <a:extLst>
              <a:ext uri="{FF2B5EF4-FFF2-40B4-BE49-F238E27FC236}">
                <a16:creationId xmlns:a16="http://schemas.microsoft.com/office/drawing/2014/main" id="{EFDB36FF-53C7-4DD3-B948-ACFCCD80C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445" y="699740"/>
            <a:ext cx="1899115" cy="1637986"/>
          </a:xfrm>
          <a:prstGeom prst="rect">
            <a:avLst/>
          </a:prstGeom>
        </p:spPr>
      </p:pic>
      <p:pic>
        <p:nvPicPr>
          <p:cNvPr id="9" name="Picture 8" descr="An old person with a stethoscope around his neck&#10;&#10;Description automatically generated with medium confidence">
            <a:extLst>
              <a:ext uri="{FF2B5EF4-FFF2-40B4-BE49-F238E27FC236}">
                <a16:creationId xmlns:a16="http://schemas.microsoft.com/office/drawing/2014/main" id="{2B96BF7E-0908-F568-AE4B-A308640B9059}"/>
              </a:ext>
            </a:extLst>
          </p:cNvPr>
          <p:cNvPicPr>
            <a:picLocks noChangeAspect="1"/>
          </p:cNvPicPr>
          <p:nvPr/>
        </p:nvPicPr>
        <p:blipFill rotWithShape="1">
          <a:blip r:embed="rId3">
            <a:extLst>
              <a:ext uri="{28A0092B-C50C-407E-A947-70E740481C1C}">
                <a14:useLocalDpi xmlns:a14="http://schemas.microsoft.com/office/drawing/2010/main" val="0"/>
              </a:ext>
            </a:extLst>
          </a:blip>
          <a:srcRect l="17869" r="-1" b="-1"/>
          <a:stretch/>
        </p:blipFill>
        <p:spPr>
          <a:xfrm>
            <a:off x="6469134" y="2854959"/>
            <a:ext cx="4512053" cy="3200087"/>
          </a:xfrm>
          <a:prstGeom prst="rect">
            <a:avLst/>
          </a:prstGeom>
        </p:spPr>
      </p:pic>
      <p:sp>
        <p:nvSpPr>
          <p:cNvPr id="12" name="TextBox 11">
            <a:extLst>
              <a:ext uri="{FF2B5EF4-FFF2-40B4-BE49-F238E27FC236}">
                <a16:creationId xmlns:a16="http://schemas.microsoft.com/office/drawing/2014/main" id="{65B31737-3906-159C-0E19-FCF84EAC40C8}"/>
              </a:ext>
            </a:extLst>
          </p:cNvPr>
          <p:cNvSpPr txBox="1"/>
          <p:nvPr/>
        </p:nvSpPr>
        <p:spPr>
          <a:xfrm>
            <a:off x="843709" y="1785560"/>
            <a:ext cx="9039590" cy="600164"/>
          </a:xfrm>
          <a:prstGeom prst="rect">
            <a:avLst/>
          </a:prstGeom>
          <a:noFill/>
        </p:spPr>
        <p:txBody>
          <a:bodyPr wrap="square">
            <a:spAutoFit/>
          </a:bodyPr>
          <a:lstStyle/>
          <a:p>
            <a:pPr algn="ctr"/>
            <a:r>
              <a:rPr lang="en-US" sz="3300" b="1" dirty="0">
                <a:latin typeface="Times New Roman" panose="02020603050405020304" pitchFamily="18" charset="0"/>
                <a:cs typeface="Times New Roman" panose="02020603050405020304" pitchFamily="18" charset="0"/>
              </a:rPr>
              <a:t>ALZHEIMER’S DISEASE PREDICTION</a:t>
            </a:r>
            <a:endParaRPr lang="en-US" sz="3300" b="1" dirty="0"/>
          </a:p>
        </p:txBody>
      </p:sp>
    </p:spTree>
    <p:extLst>
      <p:ext uri="{BB962C8B-B14F-4D97-AF65-F5344CB8AC3E}">
        <p14:creationId xmlns:p14="http://schemas.microsoft.com/office/powerpoint/2010/main" val="302015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5C48B-4B80-0EF7-ABB4-4736BF8B9E3D}"/>
              </a:ext>
            </a:extLst>
          </p:cNvPr>
          <p:cNvSpPr txBox="1"/>
          <p:nvPr/>
        </p:nvSpPr>
        <p:spPr>
          <a:xfrm>
            <a:off x="3054054" y="772160"/>
            <a:ext cx="65633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Training the Model and Generating Predictions</a:t>
            </a:r>
          </a:p>
        </p:txBody>
      </p:sp>
      <p:sp>
        <p:nvSpPr>
          <p:cNvPr id="4" name="TextBox 3">
            <a:extLst>
              <a:ext uri="{FF2B5EF4-FFF2-40B4-BE49-F238E27FC236}">
                <a16:creationId xmlns:a16="http://schemas.microsoft.com/office/drawing/2014/main" id="{88C0C81E-2530-0E90-4FF4-FB6AADA2917A}"/>
              </a:ext>
            </a:extLst>
          </p:cNvPr>
          <p:cNvSpPr txBox="1"/>
          <p:nvPr/>
        </p:nvSpPr>
        <p:spPr>
          <a:xfrm>
            <a:off x="-568960" y="1172865"/>
            <a:ext cx="611632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Using Gradient Boosting</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CDFA4B-DF58-B60F-C1FF-B8B623A21744}"/>
              </a:ext>
            </a:extLst>
          </p:cNvPr>
          <p:cNvSpPr txBox="1"/>
          <p:nvPr/>
        </p:nvSpPr>
        <p:spPr>
          <a:xfrm>
            <a:off x="1147216" y="1559953"/>
            <a:ext cx="10525760" cy="4708981"/>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 Gradient Boosting  **</a:t>
            </a:r>
          </a:p>
          <a:p>
            <a:r>
              <a:rPr lang="en-US" sz="1500" dirty="0" err="1">
                <a:latin typeface="Times New Roman" panose="02020603050405020304" pitchFamily="18" charset="0"/>
                <a:cs typeface="Times New Roman" panose="02020603050405020304" pitchFamily="18" charset="0"/>
              </a:rPr>
              <a:t>parametros_gb</a:t>
            </a:r>
            <a:r>
              <a:rPr lang="en-US" sz="1500" dirty="0">
                <a:latin typeface="Times New Roman" panose="02020603050405020304" pitchFamily="18" charset="0"/>
                <a:cs typeface="Times New Roman" panose="02020603050405020304" pitchFamily="18" charset="0"/>
              </a:rPr>
              <a:t> = {</a:t>
            </a:r>
          </a:p>
          <a:p>
            <a:r>
              <a:rPr lang="en-US" sz="1500" dirty="0">
                <a:latin typeface="Times New Roman" panose="02020603050405020304" pitchFamily="18" charset="0"/>
                <a:cs typeface="Times New Roman" panose="02020603050405020304" pitchFamily="18" charset="0"/>
              </a:rPr>
              <a:t>    "loss":["deviance"],</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learning_rate</a:t>
            </a:r>
            <a:r>
              <a:rPr lang="en-US" sz="1500" dirty="0">
                <a:latin typeface="Times New Roman" panose="02020603050405020304" pitchFamily="18" charset="0"/>
                <a:cs typeface="Times New Roman" panose="02020603050405020304" pitchFamily="18" charset="0"/>
              </a:rPr>
              <a:t>": [0.01, 0.025, 0.005,0.5, 0.075, 0.1, 0.15, 0.2,0.3,0.8,0.9],</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min_samples_split</a:t>
            </a:r>
            <a:r>
              <a:rPr lang="en-US" sz="1500" dirty="0">
                <a:latin typeface="Times New Roman" panose="02020603050405020304" pitchFamily="18" charset="0"/>
                <a:cs typeface="Times New Roman" panose="02020603050405020304" pitchFamily="18" charset="0"/>
              </a:rPr>
              <a:t>": [0.01, 0.025, 0.005,0.4,0.5, 0.075, 0.1, 0.15, 0.2,0.3,0.8,0.9],</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min_samples_leaf</a:t>
            </a:r>
            <a:r>
              <a:rPr lang="en-US" sz="1500" dirty="0">
                <a:latin typeface="Times New Roman" panose="02020603050405020304" pitchFamily="18" charset="0"/>
                <a:cs typeface="Times New Roman" panose="02020603050405020304" pitchFamily="18" charset="0"/>
              </a:rPr>
              <a:t>": [1,2,3,5,8,10,15,20,40,50,55,60,65,70,80,85,90,100],</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max_depth</a:t>
            </a:r>
            <a:r>
              <a:rPr lang="en-US" sz="1500" dirty="0">
                <a:latin typeface="Times New Roman" panose="02020603050405020304" pitchFamily="18" charset="0"/>
                <a:cs typeface="Times New Roman" panose="02020603050405020304" pitchFamily="18" charset="0"/>
              </a:rPr>
              <a:t>":[3,5,8,10,15,20,25,30,40,50],</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max_features</a:t>
            </a:r>
            <a:r>
              <a:rPr lang="en-US" sz="1500" dirty="0">
                <a:latin typeface="Times New Roman" panose="02020603050405020304" pitchFamily="18" charset="0"/>
                <a:cs typeface="Times New Roman" panose="02020603050405020304" pitchFamily="18" charset="0"/>
              </a:rPr>
              <a:t>":["log2","sqrt"],</a:t>
            </a:r>
          </a:p>
          <a:p>
            <a:r>
              <a:rPr lang="en-US" sz="1500" dirty="0">
                <a:latin typeface="Times New Roman" panose="02020603050405020304" pitchFamily="18" charset="0"/>
                <a:cs typeface="Times New Roman" panose="02020603050405020304" pitchFamily="18" charset="0"/>
              </a:rPr>
              <a:t>    "criterion": ["</a:t>
            </a:r>
            <a:r>
              <a:rPr lang="en-US" sz="1500" dirty="0" err="1">
                <a:latin typeface="Times New Roman" panose="02020603050405020304" pitchFamily="18" charset="0"/>
                <a:cs typeface="Times New Roman" panose="02020603050405020304" pitchFamily="18" charset="0"/>
              </a:rPr>
              <a:t>friedman_mse</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mae</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"subsample":[0.5, 0.618, 0.8, 0.85, 0.9, 0.95, 1.0],</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n_estimators":range</a:t>
            </a:r>
            <a:r>
              <a:rPr lang="en-US" sz="1500" dirty="0">
                <a:latin typeface="Times New Roman" panose="02020603050405020304" pitchFamily="18" charset="0"/>
                <a:cs typeface="Times New Roman" panose="02020603050405020304" pitchFamily="18" charset="0"/>
              </a:rPr>
              <a:t>(1,100)</a:t>
            </a:r>
          </a:p>
          <a:p>
            <a:r>
              <a:rPr lang="en-US" sz="1500" dirty="0">
                <a:latin typeface="Times New Roman" panose="02020603050405020304" pitchFamily="18" charset="0"/>
                <a:cs typeface="Times New Roman" panose="02020603050405020304" pitchFamily="18" charset="0"/>
              </a:rPr>
              <a:t>    }</a:t>
            </a:r>
          </a:p>
          <a:p>
            <a:r>
              <a:rPr lang="en-US" sz="1500" dirty="0" err="1">
                <a:latin typeface="Times New Roman" panose="02020603050405020304" pitchFamily="18" charset="0"/>
                <a:cs typeface="Times New Roman" panose="02020603050405020304" pitchFamily="18" charset="0"/>
              </a:rPr>
              <a:t>model_gb</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GradientBoostingClassifier</a:t>
            </a:r>
            <a:r>
              <a:rPr lang="en-US" sz="1500" dirty="0">
                <a:latin typeface="Times New Roman" panose="02020603050405020304" pitchFamily="18" charset="0"/>
                <a:cs typeface="Times New Roman" panose="02020603050405020304" pitchFamily="18" charset="0"/>
              </a:rPr>
              <a:t>()</a:t>
            </a:r>
          </a:p>
          <a:p>
            <a:endParaRPr lang="en-US" sz="1500" dirty="0">
              <a:latin typeface="Times New Roman" panose="02020603050405020304" pitchFamily="18" charset="0"/>
              <a:cs typeface="Times New Roman" panose="02020603050405020304" pitchFamily="18" charset="0"/>
            </a:endParaRPr>
          </a:p>
          <a:p>
            <a:r>
              <a:rPr lang="en-US" sz="1500" dirty="0" err="1">
                <a:latin typeface="Times New Roman" panose="02020603050405020304" pitchFamily="18" charset="0"/>
                <a:cs typeface="Times New Roman" panose="02020603050405020304" pitchFamily="18" charset="0"/>
              </a:rPr>
              <a:t>gb_random</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RandomizedSearchCV</a:t>
            </a:r>
            <a:r>
              <a:rPr lang="en-US" sz="1500" dirty="0">
                <a:latin typeface="Times New Roman" panose="02020603050405020304" pitchFamily="18" charset="0"/>
                <a:cs typeface="Times New Roman" panose="02020603050405020304" pitchFamily="18" charset="0"/>
              </a:rPr>
              <a:t>(estimator = </a:t>
            </a:r>
            <a:r>
              <a:rPr lang="en-US" sz="1500" dirty="0" err="1">
                <a:latin typeface="Times New Roman" panose="02020603050405020304" pitchFamily="18" charset="0"/>
                <a:cs typeface="Times New Roman" panose="02020603050405020304" pitchFamily="18" charset="0"/>
              </a:rPr>
              <a:t>model_gb</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param_distributions</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parametros_gb</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n_iter</a:t>
            </a:r>
            <a:r>
              <a:rPr lang="en-US" sz="1500" dirty="0">
                <a:latin typeface="Times New Roman" panose="02020603050405020304" pitchFamily="18" charset="0"/>
                <a:cs typeface="Times New Roman" panose="02020603050405020304" pitchFamily="18" charset="0"/>
              </a:rPr>
              <a:t> = 100, cv = FOLDS, verbose=1, </a:t>
            </a:r>
            <a:r>
              <a:rPr lang="en-US" sz="1500" dirty="0" err="1">
                <a:latin typeface="Times New Roman" panose="02020603050405020304" pitchFamily="18" charset="0"/>
                <a:cs typeface="Times New Roman" panose="02020603050405020304" pitchFamily="18" charset="0"/>
              </a:rPr>
              <a:t>random_state</a:t>
            </a:r>
            <a:r>
              <a:rPr lang="en-US" sz="1500" dirty="0">
                <a:latin typeface="Times New Roman" panose="02020603050405020304" pitchFamily="18" charset="0"/>
                <a:cs typeface="Times New Roman" panose="02020603050405020304" pitchFamily="18" charset="0"/>
              </a:rPr>
              <a:t>=42, </a:t>
            </a:r>
            <a:r>
              <a:rPr lang="en-US" sz="1500" dirty="0" err="1">
                <a:latin typeface="Times New Roman" panose="02020603050405020304" pitchFamily="18" charset="0"/>
                <a:cs typeface="Times New Roman" panose="02020603050405020304" pitchFamily="18" charset="0"/>
              </a:rPr>
              <a:t>n_jobs</a:t>
            </a:r>
            <a:r>
              <a:rPr lang="en-US" sz="1500" dirty="0">
                <a:latin typeface="Times New Roman" panose="02020603050405020304" pitchFamily="18" charset="0"/>
                <a:cs typeface="Times New Roman" panose="02020603050405020304" pitchFamily="18" charset="0"/>
              </a:rPr>
              <a:t> = -1, scoring='</a:t>
            </a:r>
            <a:r>
              <a:rPr lang="en-US" sz="1500" dirty="0" err="1">
                <a:latin typeface="Times New Roman" panose="02020603050405020304" pitchFamily="18" charset="0"/>
                <a:cs typeface="Times New Roman" panose="02020603050405020304" pitchFamily="18" charset="0"/>
              </a:rPr>
              <a:t>roc_auc</a:t>
            </a:r>
            <a:r>
              <a:rPr lang="en-US" sz="1500" dirty="0">
                <a:latin typeface="Times New Roman" panose="02020603050405020304" pitchFamily="18" charset="0"/>
                <a:cs typeface="Times New Roman" panose="02020603050405020304" pitchFamily="18" charset="0"/>
              </a:rPr>
              <a:t>')</a:t>
            </a:r>
          </a:p>
          <a:p>
            <a:r>
              <a:rPr lang="en-US" sz="1500" dirty="0" err="1">
                <a:latin typeface="Times New Roman" panose="02020603050405020304" pitchFamily="18" charset="0"/>
                <a:cs typeface="Times New Roman" panose="02020603050405020304" pitchFamily="18" charset="0"/>
              </a:rPr>
              <a:t>gb_random.fit</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X_train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y_train</a:t>
            </a:r>
            <a:r>
              <a:rPr lang="en-US" sz="1500" dirty="0">
                <a:latin typeface="Times New Roman" panose="02020603050405020304" pitchFamily="18" charset="0"/>
                <a:cs typeface="Times New Roman" panose="02020603050405020304" pitchFamily="18" charset="0"/>
              </a:rPr>
              <a:t>)</a:t>
            </a:r>
          </a:p>
          <a:p>
            <a:endParaRPr lang="en-US" sz="1500" dirty="0">
              <a:latin typeface="Times New Roman" panose="02020603050405020304" pitchFamily="18" charset="0"/>
              <a:cs typeface="Times New Roman" panose="02020603050405020304" pitchFamily="18" charset="0"/>
            </a:endParaRPr>
          </a:p>
          <a:p>
            <a:r>
              <a:rPr lang="en-US" sz="1500" dirty="0" err="1">
                <a:latin typeface="Times New Roman" panose="02020603050405020304" pitchFamily="18" charset="0"/>
                <a:cs typeface="Times New Roman" panose="02020603050405020304" pitchFamily="18" charset="0"/>
              </a:rPr>
              <a:t>model_gb</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gb_random.best_estimator</a:t>
            </a:r>
            <a:r>
              <a:rPr lang="en-US" sz="1500" dirty="0">
                <a:latin typeface="Times New Roman" panose="02020603050405020304" pitchFamily="18" charset="0"/>
                <a:cs typeface="Times New Roman" panose="02020603050405020304" pitchFamily="18" charset="0"/>
              </a:rPr>
              <a:t>_</a:t>
            </a:r>
          </a:p>
          <a:p>
            <a:r>
              <a:rPr lang="en-US" sz="1500" dirty="0" err="1">
                <a:latin typeface="Times New Roman" panose="02020603050405020304" pitchFamily="18" charset="0"/>
                <a:cs typeface="Times New Roman" panose="02020603050405020304" pitchFamily="18" charset="0"/>
              </a:rPr>
              <a:t>Predicted_gb</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model_gb.predict</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X_test</a:t>
            </a:r>
            <a:r>
              <a:rPr lang="en-US"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801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18A5-ECA1-647C-0FBF-C52FBE41E6D9}"/>
              </a:ext>
            </a:extLst>
          </p:cNvPr>
          <p:cNvSpPr txBox="1"/>
          <p:nvPr/>
        </p:nvSpPr>
        <p:spPr>
          <a:xfrm>
            <a:off x="2840045" y="772160"/>
            <a:ext cx="65633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Training the Model and Generating Predictions</a:t>
            </a:r>
          </a:p>
        </p:txBody>
      </p:sp>
      <p:sp>
        <p:nvSpPr>
          <p:cNvPr id="4" name="TextBox 3">
            <a:extLst>
              <a:ext uri="{FF2B5EF4-FFF2-40B4-BE49-F238E27FC236}">
                <a16:creationId xmlns:a16="http://schemas.microsoft.com/office/drawing/2014/main" id="{D37DFA8B-D47C-57B4-98F7-D10E38851A71}"/>
              </a:ext>
            </a:extLst>
          </p:cNvPr>
          <p:cNvSpPr txBox="1"/>
          <p:nvPr/>
        </p:nvSpPr>
        <p:spPr>
          <a:xfrm>
            <a:off x="-477520" y="1313934"/>
            <a:ext cx="6116320"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5. Using Support Vector Machine</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C30202-F258-38AE-70B9-754B83E81C53}"/>
              </a:ext>
            </a:extLst>
          </p:cNvPr>
          <p:cNvSpPr txBox="1"/>
          <p:nvPr/>
        </p:nvSpPr>
        <p:spPr>
          <a:xfrm>
            <a:off x="975360" y="1721790"/>
            <a:ext cx="10708640" cy="427809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Support Vector  **</a:t>
            </a:r>
          </a:p>
          <a:p>
            <a:r>
              <a:rPr lang="en-US" sz="1600" dirty="0">
                <a:latin typeface="Times New Roman" panose="02020603050405020304" pitchFamily="18" charset="0"/>
                <a:cs typeface="Times New Roman" panose="02020603050405020304" pitchFamily="18" charset="0"/>
              </a:rPr>
              <a:t>C = [0.001, 0.10, 0.1, 10, 25, 50,65,70,80,90, 100, 1000,2000,10000,20000,25000,30000,40000]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kernel =  ['</a:t>
            </a:r>
            <a:r>
              <a:rPr lang="en-US" sz="1600" dirty="0" err="1">
                <a:latin typeface="Times New Roman" panose="02020603050405020304" pitchFamily="18" charset="0"/>
                <a:cs typeface="Times New Roman" panose="02020603050405020304" pitchFamily="18" charset="0"/>
              </a:rPr>
              <a:t>rbf</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gamma =[1e-2, 1e-3, 1e-4, 1e-5,1e-6,1e-7,1e-8,1]</a:t>
            </a:r>
          </a:p>
          <a:p>
            <a:r>
              <a:rPr lang="en-US" sz="1600" dirty="0">
                <a:latin typeface="Times New Roman" panose="02020603050405020304" pitchFamily="18" charset="0"/>
                <a:cs typeface="Times New Roman" panose="02020603050405020304" pitchFamily="18" charset="0"/>
              </a:rPr>
              <a:t># Create the random grid</a:t>
            </a:r>
          </a:p>
          <a:p>
            <a:r>
              <a:rPr lang="en-US" sz="1600" dirty="0" err="1">
                <a:latin typeface="Times New Roman" panose="02020603050405020304" pitchFamily="18" charset="0"/>
                <a:cs typeface="Times New Roman" panose="02020603050405020304" pitchFamily="18" charset="0"/>
              </a:rPr>
              <a:t>parametros_svm</a:t>
            </a:r>
            <a:r>
              <a:rPr lang="en-US" sz="1600" dirty="0">
                <a:latin typeface="Times New Roman" panose="02020603050405020304" pitchFamily="18" charset="0"/>
                <a:cs typeface="Times New Roman" panose="02020603050405020304" pitchFamily="18" charset="0"/>
              </a:rPr>
              <a:t> = {'C': C,</a:t>
            </a:r>
          </a:p>
          <a:p>
            <a:r>
              <a:rPr lang="en-US" sz="1600" dirty="0">
                <a:latin typeface="Times New Roman" panose="02020603050405020304" pitchFamily="18" charset="0"/>
                <a:cs typeface="Times New Roman" panose="02020603050405020304" pitchFamily="18" charset="0"/>
              </a:rPr>
              <a:t>            'gamma': gamma,</a:t>
            </a:r>
          </a:p>
          <a:p>
            <a:r>
              <a:rPr lang="en-US" sz="1600" dirty="0">
                <a:latin typeface="Times New Roman" panose="02020603050405020304" pitchFamily="18" charset="0"/>
                <a:cs typeface="Times New Roman" panose="02020603050405020304" pitchFamily="18" charset="0"/>
              </a:rPr>
              <a:t>             'kernel': kernel}</a:t>
            </a:r>
          </a:p>
          <a:p>
            <a:r>
              <a:rPr lang="en-US" sz="1600" dirty="0" err="1">
                <a:latin typeface="Times New Roman" panose="02020603050405020304" pitchFamily="18" charset="0"/>
                <a:cs typeface="Times New Roman" panose="02020603050405020304" pitchFamily="18" charset="0"/>
              </a:rPr>
              <a:t>model_svm</a:t>
            </a:r>
            <a:r>
              <a:rPr lang="en-US" sz="1600" dirty="0">
                <a:latin typeface="Times New Roman" panose="02020603050405020304" pitchFamily="18" charset="0"/>
                <a:cs typeface="Times New Roman" panose="02020603050405020304" pitchFamily="18" charset="0"/>
              </a:rPr>
              <a:t> = SVC()</a:t>
            </a:r>
          </a:p>
          <a:p>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sklearn.model_selection</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GridSearchCV</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svm_random</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GridSearchCV</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model_svm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parametros_svm</a:t>
            </a:r>
            <a:r>
              <a:rPr lang="en-US" sz="1600" dirty="0">
                <a:latin typeface="Times New Roman" panose="02020603050405020304" pitchFamily="18" charset="0"/>
                <a:cs typeface="Times New Roman" panose="02020603050405020304" pitchFamily="18" charset="0"/>
              </a:rPr>
              <a:t>,  cv = 20, verbose=1, </a:t>
            </a:r>
            <a:r>
              <a:rPr lang="en-US" sz="1600" dirty="0" err="1">
                <a:latin typeface="Times New Roman" panose="02020603050405020304" pitchFamily="18" charset="0"/>
                <a:cs typeface="Times New Roman" panose="02020603050405020304" pitchFamily="18" charset="0"/>
              </a:rPr>
              <a:t>n_jobs</a:t>
            </a:r>
            <a:r>
              <a:rPr lang="en-US" sz="1600" dirty="0">
                <a:latin typeface="Times New Roman" panose="02020603050405020304" pitchFamily="18" charset="0"/>
                <a:cs typeface="Times New Roman" panose="02020603050405020304" pitchFamily="18" charset="0"/>
              </a:rPr>
              <a:t> = -1,scoring='</a:t>
            </a:r>
            <a:r>
              <a:rPr lang="en-US" sz="1600" dirty="0" err="1">
                <a:latin typeface="Times New Roman" panose="02020603050405020304" pitchFamily="18" charset="0"/>
                <a:cs typeface="Times New Roman" panose="02020603050405020304" pitchFamily="18" charset="0"/>
              </a:rPr>
              <a:t>roc_auc</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svm_random.fit</a:t>
            </a:r>
            <a:r>
              <a:rPr lang="en-US" sz="1600" dirty="0">
                <a:latin typeface="Times New Roman" panose="02020603050405020304" pitchFamily="18" charset="0"/>
                <a:cs typeface="Times New Roman" panose="02020603050405020304" pitchFamily="18" charset="0"/>
              </a:rPr>
              <a:t>(X, y)</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model_svc</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svm_random.best_estimator</a:t>
            </a:r>
            <a:r>
              <a:rPr lang="en-US" sz="1600" dirty="0">
                <a:latin typeface="Times New Roman" panose="02020603050405020304" pitchFamily="18" charset="0"/>
                <a:cs typeface="Times New Roman" panose="02020603050405020304" pitchFamily="18" charset="0"/>
              </a:rPr>
              <a:t>_</a:t>
            </a:r>
          </a:p>
          <a:p>
            <a:r>
              <a:rPr lang="en-US" sz="1600" dirty="0" err="1">
                <a:latin typeface="Times New Roman" panose="02020603050405020304" pitchFamily="18" charset="0"/>
                <a:cs typeface="Times New Roman" panose="02020603050405020304" pitchFamily="18" charset="0"/>
              </a:rPr>
              <a:t>Predicted_svm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model_svc.predict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X_test</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802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18A5-ECA1-647C-0FBF-C52FBE41E6D9}"/>
              </a:ext>
            </a:extLst>
          </p:cNvPr>
          <p:cNvSpPr txBox="1"/>
          <p:nvPr/>
        </p:nvSpPr>
        <p:spPr>
          <a:xfrm>
            <a:off x="2753360" y="772160"/>
            <a:ext cx="65633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Performance Metrics for each Model</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E8D7B9-440E-EFCE-2F2A-A3561F82D003}"/>
              </a:ext>
            </a:extLst>
          </p:cNvPr>
          <p:cNvSpPr txBox="1"/>
          <p:nvPr/>
        </p:nvSpPr>
        <p:spPr>
          <a:xfrm>
            <a:off x="1188720" y="1640126"/>
            <a:ext cx="4828131" cy="4031873"/>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#**Random Forest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a:t>
            </a:r>
          </a:p>
          <a:p>
            <a:r>
              <a:rPr lang="en-US" sz="1600" dirty="0">
                <a:latin typeface="Times New Roman" panose="02020603050405020304" pitchFamily="18" charset="0"/>
                <a:cs typeface="Times New Roman" panose="02020603050405020304" pitchFamily="18" charset="0"/>
              </a:rPr>
              <a:t>model='Random Forest'</a:t>
            </a:r>
          </a:p>
          <a:p>
            <a:r>
              <a:rPr lang="en-US" sz="1600" dirty="0" err="1">
                <a:latin typeface="Times New Roman" panose="02020603050405020304" pitchFamily="18" charset="0"/>
                <a:cs typeface="Times New Roman" panose="02020603050405020304" pitchFamily="18" charset="0"/>
              </a:rPr>
              <a:t>test_score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cross_val_score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model_rf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X_train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y_train</a:t>
            </a:r>
            <a:r>
              <a:rPr lang="en-US" sz="1600" dirty="0">
                <a:latin typeface="Times New Roman" panose="02020603050405020304" pitchFamily="18" charset="0"/>
                <a:cs typeface="Times New Roman" panose="02020603050405020304" pitchFamily="18" charset="0"/>
              </a:rPr>
              <a:t>, cv=FOLDS, scoring='accuracy').mean()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Get recall for each parameter setting</a:t>
            </a:r>
          </a:p>
          <a:p>
            <a:r>
              <a:rPr lang="en-US" sz="1600" dirty="0" err="1">
                <a:latin typeface="Times New Roman" panose="02020603050405020304" pitchFamily="18" charset="0"/>
                <a:cs typeface="Times New Roman" panose="02020603050405020304" pitchFamily="18" charset="0"/>
              </a:rPr>
              <a:t>test_recall</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recall_score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y_test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Predicted_rf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pos_label</a:t>
            </a:r>
            <a:r>
              <a:rPr lang="en-US" sz="1600" dirty="0">
                <a:latin typeface="Times New Roman" panose="02020603050405020304" pitchFamily="18" charset="0"/>
                <a:cs typeface="Times New Roman" panose="02020603050405020304" pitchFamily="18" charset="0"/>
              </a:rPr>
              <a:t>=1)</a:t>
            </a:r>
          </a:p>
          <a:p>
            <a:r>
              <a:rPr lang="en-US" sz="1600" dirty="0" err="1">
                <a:latin typeface="Times New Roman" panose="02020603050405020304" pitchFamily="18" charset="0"/>
                <a:cs typeface="Times New Roman" panose="02020603050405020304" pitchFamily="18" charset="0"/>
              </a:rPr>
              <a:t>fpr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tpr</a:t>
            </a:r>
            <a:r>
              <a:rPr lang="en-US" sz="1600" dirty="0">
                <a:latin typeface="Times New Roman" panose="02020603050405020304" pitchFamily="18" charset="0"/>
                <a:cs typeface="Times New Roman" panose="02020603050405020304" pitchFamily="18" charset="0"/>
              </a:rPr>
              <a:t>, thresholds = </a:t>
            </a:r>
            <a:r>
              <a:rPr lang="en-US" sz="1600" dirty="0" err="1">
                <a:latin typeface="Times New Roman" panose="02020603050405020304" pitchFamily="18" charset="0"/>
                <a:cs typeface="Times New Roman" panose="02020603050405020304" pitchFamily="18" charset="0"/>
              </a:rPr>
              <a:t>roc_curve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y_test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Predicted_rf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pos_label</a:t>
            </a:r>
            <a:r>
              <a:rPr lang="en-US" sz="1600" dirty="0">
                <a:latin typeface="Times New Roman" panose="02020603050405020304" pitchFamily="18" charset="0"/>
                <a:cs typeface="Times New Roman" panose="02020603050405020304" pitchFamily="18" charset="0"/>
              </a:rPr>
              <a:t>=1)</a:t>
            </a:r>
          </a:p>
          <a:p>
            <a:r>
              <a:rPr lang="en-US" sz="1600" dirty="0" err="1">
                <a:latin typeface="Times New Roman" panose="02020603050405020304" pitchFamily="18" charset="0"/>
                <a:cs typeface="Times New Roman" panose="02020603050405020304" pitchFamily="18" charset="0"/>
              </a:rPr>
              <a:t>test_auc</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auc</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fpr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tpr</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acc.append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model,test_score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test_recall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test_auc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fpr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tpr</a:t>
            </a:r>
            <a:r>
              <a:rPr lang="en-US" sz="1600" dirty="0">
                <a:latin typeface="Times New Roman" panose="02020603050405020304" pitchFamily="18" charset="0"/>
                <a:cs typeface="Times New Roman" panose="02020603050405020304" pitchFamily="18" charset="0"/>
              </a:rPr>
              <a:t>, thresholds])</a:t>
            </a:r>
          </a:p>
          <a:p>
            <a:endParaRPr lang="en-US" sz="1600" dirty="0">
              <a:latin typeface="Times New Roman" panose="02020603050405020304" pitchFamily="18" charset="0"/>
              <a:cs typeface="Times New Roman" panose="02020603050405020304" pitchFamily="18" charset="0"/>
            </a:endParaRPr>
          </a:p>
        </p:txBody>
      </p:sp>
      <p:pic>
        <p:nvPicPr>
          <p:cNvPr id="4" name="Picture 3" descr="Table&#10;&#10;Description automatically generated">
            <a:extLst>
              <a:ext uri="{FF2B5EF4-FFF2-40B4-BE49-F238E27FC236}">
                <a16:creationId xmlns:a16="http://schemas.microsoft.com/office/drawing/2014/main" id="{DD07C33F-263B-BA1D-FCE7-05F126B0B832}"/>
              </a:ext>
            </a:extLst>
          </p:cNvPr>
          <p:cNvPicPr>
            <a:picLocks noChangeAspect="1"/>
          </p:cNvPicPr>
          <p:nvPr/>
        </p:nvPicPr>
        <p:blipFill rotWithShape="1">
          <a:blip r:embed="rId2">
            <a:extLst>
              <a:ext uri="{28A0092B-C50C-407E-A947-70E740481C1C}">
                <a14:useLocalDpi xmlns:a14="http://schemas.microsoft.com/office/drawing/2010/main" val="0"/>
              </a:ext>
            </a:extLst>
          </a:blip>
          <a:srcRect l="-1" r="977" b="18038"/>
          <a:stretch/>
        </p:blipFill>
        <p:spPr>
          <a:xfrm>
            <a:off x="6083710" y="2024232"/>
            <a:ext cx="5163410" cy="3017440"/>
          </a:xfrm>
          <a:prstGeom prst="rect">
            <a:avLst/>
          </a:prstGeom>
        </p:spPr>
      </p:pic>
    </p:spTree>
    <p:extLst>
      <p:ext uri="{BB962C8B-B14F-4D97-AF65-F5344CB8AC3E}">
        <p14:creationId xmlns:p14="http://schemas.microsoft.com/office/powerpoint/2010/main" val="269037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18A5-ECA1-647C-0FBF-C52FBE41E6D9}"/>
              </a:ext>
            </a:extLst>
          </p:cNvPr>
          <p:cNvSpPr txBox="1"/>
          <p:nvPr/>
        </p:nvSpPr>
        <p:spPr>
          <a:xfrm>
            <a:off x="2753360" y="772160"/>
            <a:ext cx="6563360"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Performance Metrics for each Model</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E8D7B9-440E-EFCE-2F2A-A3561F82D003}"/>
              </a:ext>
            </a:extLst>
          </p:cNvPr>
          <p:cNvSpPr txBox="1"/>
          <p:nvPr/>
        </p:nvSpPr>
        <p:spPr>
          <a:xfrm>
            <a:off x="1188720" y="1680766"/>
            <a:ext cx="4480560" cy="4278094"/>
          </a:xfrm>
          <a:prstGeom prst="rect">
            <a:avLst/>
          </a:prstGeom>
          <a:noFill/>
        </p:spPr>
        <p:txBody>
          <a:bodyPr wrap="square">
            <a:spAutoFit/>
          </a:bodyPr>
          <a:lstStyle/>
          <a:p>
            <a:r>
              <a:rPr lang="en-US" sz="1700" dirty="0">
                <a:latin typeface="Times New Roman" panose="02020603050405020304" pitchFamily="18" charset="0"/>
                <a:cs typeface="Times New Roman" panose="02020603050405020304" pitchFamily="18" charset="0"/>
              </a:rPr>
              <a:t>#*Ada Boost  **</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model='AdaBoost'</a:t>
            </a:r>
          </a:p>
          <a:p>
            <a:r>
              <a:rPr lang="en-US" sz="1700" dirty="0" err="1">
                <a:latin typeface="Times New Roman" panose="02020603050405020304" pitchFamily="18" charset="0"/>
                <a:cs typeface="Times New Roman" panose="02020603050405020304" pitchFamily="18" charset="0"/>
              </a:rPr>
              <a:t>test_score</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cross_val_score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model_ada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y_train</a:t>
            </a:r>
            <a:r>
              <a:rPr lang="en-US" sz="1700" dirty="0">
                <a:latin typeface="Times New Roman" panose="02020603050405020304" pitchFamily="18" charset="0"/>
                <a:cs typeface="Times New Roman" panose="02020603050405020304" pitchFamily="18" charset="0"/>
              </a:rPr>
              <a:t>, cv=FOLDS, scoring='accuracy').mean() # Get recall for each parameter setting</a:t>
            </a:r>
          </a:p>
          <a:p>
            <a:r>
              <a:rPr lang="en-US" sz="1700" dirty="0" err="1">
                <a:latin typeface="Times New Roman" panose="02020603050405020304" pitchFamily="18" charset="0"/>
                <a:cs typeface="Times New Roman" panose="02020603050405020304" pitchFamily="18" charset="0"/>
              </a:rPr>
              <a:t>test_recall</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recall_score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Predicted_ada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pos_label</a:t>
            </a:r>
            <a:r>
              <a:rPr lang="en-US" sz="1700" dirty="0">
                <a:latin typeface="Times New Roman" panose="02020603050405020304" pitchFamily="18" charset="0"/>
                <a:cs typeface="Times New Roman" panose="02020603050405020304" pitchFamily="18" charset="0"/>
              </a:rPr>
              <a:t>=1)</a:t>
            </a:r>
          </a:p>
          <a:p>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 thresholds = </a:t>
            </a:r>
            <a:r>
              <a:rPr lang="en-US" sz="1700" dirty="0" err="1">
                <a:latin typeface="Times New Roman" panose="02020603050405020304" pitchFamily="18" charset="0"/>
                <a:cs typeface="Times New Roman" panose="02020603050405020304" pitchFamily="18" charset="0"/>
              </a:rPr>
              <a:t>roc_curve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Predicted_ada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pos_label</a:t>
            </a:r>
            <a:r>
              <a:rPr lang="en-US" sz="1700" dirty="0">
                <a:latin typeface="Times New Roman" panose="02020603050405020304" pitchFamily="18" charset="0"/>
                <a:cs typeface="Times New Roman" panose="02020603050405020304" pitchFamily="18" charset="0"/>
              </a:rPr>
              <a:t>=1)</a:t>
            </a:r>
          </a:p>
          <a:p>
            <a:r>
              <a:rPr lang="en-US" sz="1700" dirty="0" err="1">
                <a:latin typeface="Times New Roman" panose="02020603050405020304" pitchFamily="18" charset="0"/>
                <a:cs typeface="Times New Roman" panose="02020603050405020304" pitchFamily="18" charset="0"/>
              </a:rPr>
              <a:t>test_auc</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auc</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a:t>
            </a:r>
          </a:p>
          <a:p>
            <a:r>
              <a:rPr lang="en-US" sz="1700" dirty="0" err="1">
                <a:latin typeface="Times New Roman" panose="02020603050405020304" pitchFamily="18" charset="0"/>
                <a:cs typeface="Times New Roman" panose="02020603050405020304" pitchFamily="18" charset="0"/>
              </a:rPr>
              <a:t>acc.append</a:t>
            </a:r>
            <a:r>
              <a:rPr lang="en-US" sz="1700" dirty="0">
                <a:latin typeface="Times New Roman" panose="02020603050405020304" pitchFamily="18" charset="0"/>
                <a:cs typeface="Times New Roman" panose="02020603050405020304" pitchFamily="18" charset="0"/>
              </a:rPr>
              <a:t>([model, </a:t>
            </a:r>
            <a:r>
              <a:rPr lang="en-US" sz="1700" dirty="0" err="1">
                <a:latin typeface="Times New Roman" panose="02020603050405020304" pitchFamily="18" charset="0"/>
                <a:cs typeface="Times New Roman" panose="02020603050405020304" pitchFamily="18" charset="0"/>
              </a:rPr>
              <a:t>test_score,test_recall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test_auc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 thresholds])</a:t>
            </a: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with low confidence">
            <a:extLst>
              <a:ext uri="{FF2B5EF4-FFF2-40B4-BE49-F238E27FC236}">
                <a16:creationId xmlns:a16="http://schemas.microsoft.com/office/drawing/2014/main" id="{44769E20-7943-6DB3-CD7E-922B9E9D6F7F}"/>
              </a:ext>
            </a:extLst>
          </p:cNvPr>
          <p:cNvPicPr>
            <a:picLocks noChangeAspect="1"/>
          </p:cNvPicPr>
          <p:nvPr/>
        </p:nvPicPr>
        <p:blipFill rotWithShape="1">
          <a:blip r:embed="rId2">
            <a:extLst>
              <a:ext uri="{28A0092B-C50C-407E-A947-70E740481C1C}">
                <a14:useLocalDpi xmlns:a14="http://schemas.microsoft.com/office/drawing/2010/main" val="0"/>
              </a:ext>
            </a:extLst>
          </a:blip>
          <a:srcRect l="2211" t="1477" r="26401" b="60922"/>
          <a:stretch/>
        </p:blipFill>
        <p:spPr>
          <a:xfrm>
            <a:off x="5787957" y="2149540"/>
            <a:ext cx="5398852" cy="2513900"/>
          </a:xfrm>
          <a:prstGeom prst="rect">
            <a:avLst/>
          </a:prstGeom>
        </p:spPr>
      </p:pic>
    </p:spTree>
    <p:extLst>
      <p:ext uri="{BB962C8B-B14F-4D97-AF65-F5344CB8AC3E}">
        <p14:creationId xmlns:p14="http://schemas.microsoft.com/office/powerpoint/2010/main" val="308780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18A5-ECA1-647C-0FBF-C52FBE41E6D9}"/>
              </a:ext>
            </a:extLst>
          </p:cNvPr>
          <p:cNvSpPr txBox="1"/>
          <p:nvPr/>
        </p:nvSpPr>
        <p:spPr>
          <a:xfrm>
            <a:off x="2753360" y="772160"/>
            <a:ext cx="65633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Performance Metrics for each Model</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E8D7B9-440E-EFCE-2F2A-A3561F82D003}"/>
              </a:ext>
            </a:extLst>
          </p:cNvPr>
          <p:cNvSpPr txBox="1"/>
          <p:nvPr/>
        </p:nvSpPr>
        <p:spPr>
          <a:xfrm>
            <a:off x="1149809" y="1579808"/>
            <a:ext cx="4482506" cy="3493264"/>
          </a:xfrm>
          <a:prstGeom prst="rect">
            <a:avLst/>
          </a:prstGeom>
          <a:noFill/>
        </p:spPr>
        <p:txBody>
          <a:bodyPr wrap="square">
            <a:spAutoFit/>
          </a:bodyPr>
          <a:lstStyle/>
          <a:p>
            <a:r>
              <a:rPr lang="en-US" sz="1700" dirty="0">
                <a:latin typeface="Times New Roman" panose="02020603050405020304" pitchFamily="18" charset="0"/>
                <a:cs typeface="Times New Roman" panose="02020603050405020304" pitchFamily="18" charset="0"/>
              </a:rPr>
              <a:t>#**Gradient Boosting  **</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model='Gradient Boosting'</a:t>
            </a:r>
          </a:p>
          <a:p>
            <a:r>
              <a:rPr lang="en-US" sz="1700" dirty="0" err="1">
                <a:latin typeface="Times New Roman" panose="02020603050405020304" pitchFamily="18" charset="0"/>
                <a:cs typeface="Times New Roman" panose="02020603050405020304" pitchFamily="18" charset="0"/>
              </a:rPr>
              <a:t>test_score</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cross_val_score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model_gb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y_train</a:t>
            </a:r>
            <a:r>
              <a:rPr lang="en-US" sz="1700" dirty="0">
                <a:latin typeface="Times New Roman" panose="02020603050405020304" pitchFamily="18" charset="0"/>
                <a:cs typeface="Times New Roman" panose="02020603050405020304" pitchFamily="18" charset="0"/>
              </a:rPr>
              <a:t>, cv=FOLDS, scoring='accuracy').mean() # Get recall for each parameter setting</a:t>
            </a:r>
          </a:p>
          <a:p>
            <a:r>
              <a:rPr lang="en-US" sz="1700" dirty="0" err="1">
                <a:latin typeface="Times New Roman" panose="02020603050405020304" pitchFamily="18" charset="0"/>
                <a:cs typeface="Times New Roman" panose="02020603050405020304" pitchFamily="18" charset="0"/>
              </a:rPr>
              <a:t>test_recall</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recall_score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Predicted_gb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pos_label</a:t>
            </a:r>
            <a:r>
              <a:rPr lang="en-US" sz="1700" dirty="0">
                <a:latin typeface="Times New Roman" panose="02020603050405020304" pitchFamily="18" charset="0"/>
                <a:cs typeface="Times New Roman" panose="02020603050405020304" pitchFamily="18" charset="0"/>
              </a:rPr>
              <a:t>=1)</a:t>
            </a:r>
          </a:p>
          <a:p>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 thresholds = </a:t>
            </a:r>
            <a:r>
              <a:rPr lang="en-US" sz="1700" dirty="0" err="1">
                <a:latin typeface="Times New Roman" panose="02020603050405020304" pitchFamily="18" charset="0"/>
                <a:cs typeface="Times New Roman" panose="02020603050405020304" pitchFamily="18" charset="0"/>
              </a:rPr>
              <a:t>roc_curve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Predicted_gb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pos_label</a:t>
            </a:r>
            <a:r>
              <a:rPr lang="en-US" sz="1700" dirty="0">
                <a:latin typeface="Times New Roman" panose="02020603050405020304" pitchFamily="18" charset="0"/>
                <a:cs typeface="Times New Roman" panose="02020603050405020304" pitchFamily="18" charset="0"/>
              </a:rPr>
              <a:t>=1)</a:t>
            </a:r>
          </a:p>
          <a:p>
            <a:r>
              <a:rPr lang="en-US" sz="1700" dirty="0" err="1">
                <a:latin typeface="Times New Roman" panose="02020603050405020304" pitchFamily="18" charset="0"/>
                <a:cs typeface="Times New Roman" panose="02020603050405020304" pitchFamily="18" charset="0"/>
              </a:rPr>
              <a:t>test_auc</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auc</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a:t>
            </a:r>
          </a:p>
          <a:p>
            <a:r>
              <a:rPr lang="en-US" sz="1700" dirty="0" err="1">
                <a:latin typeface="Times New Roman" panose="02020603050405020304" pitchFamily="18" charset="0"/>
                <a:cs typeface="Times New Roman" panose="02020603050405020304" pitchFamily="18" charset="0"/>
              </a:rPr>
              <a:t>acc.append</a:t>
            </a:r>
            <a:r>
              <a:rPr lang="en-US" sz="1700" dirty="0">
                <a:latin typeface="Times New Roman" panose="02020603050405020304" pitchFamily="18" charset="0"/>
                <a:cs typeface="Times New Roman" panose="02020603050405020304" pitchFamily="18" charset="0"/>
              </a:rPr>
              <a:t>([model, </a:t>
            </a:r>
            <a:r>
              <a:rPr lang="en-US" sz="1700" dirty="0" err="1">
                <a:latin typeface="Times New Roman" panose="02020603050405020304" pitchFamily="18" charset="0"/>
                <a:cs typeface="Times New Roman" panose="02020603050405020304" pitchFamily="18" charset="0"/>
              </a:rPr>
              <a:t>test_score,test_recall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test_auc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 thresholds])</a:t>
            </a:r>
          </a:p>
        </p:txBody>
      </p:sp>
      <p:pic>
        <p:nvPicPr>
          <p:cNvPr id="4" name="Picture 3" descr="A screenshot of a computer&#10;&#10;Description automatically generated with low confidence">
            <a:extLst>
              <a:ext uri="{FF2B5EF4-FFF2-40B4-BE49-F238E27FC236}">
                <a16:creationId xmlns:a16="http://schemas.microsoft.com/office/drawing/2014/main" id="{9E1D242C-87BA-38D3-E29E-9C1AA4B5AD7C}"/>
              </a:ext>
            </a:extLst>
          </p:cNvPr>
          <p:cNvPicPr>
            <a:picLocks noChangeAspect="1"/>
          </p:cNvPicPr>
          <p:nvPr/>
        </p:nvPicPr>
        <p:blipFill rotWithShape="1">
          <a:blip r:embed="rId2">
            <a:extLst>
              <a:ext uri="{28A0092B-C50C-407E-A947-70E740481C1C}">
                <a14:useLocalDpi xmlns:a14="http://schemas.microsoft.com/office/drawing/2010/main" val="0"/>
              </a:ext>
            </a:extLst>
          </a:blip>
          <a:srcRect l="2210" t="48123" r="1629" b="7655"/>
          <a:stretch/>
        </p:blipFill>
        <p:spPr>
          <a:xfrm>
            <a:off x="5743163" y="2169267"/>
            <a:ext cx="5443646" cy="2387703"/>
          </a:xfrm>
          <a:prstGeom prst="rect">
            <a:avLst/>
          </a:prstGeom>
        </p:spPr>
      </p:pic>
    </p:spTree>
    <p:extLst>
      <p:ext uri="{BB962C8B-B14F-4D97-AF65-F5344CB8AC3E}">
        <p14:creationId xmlns:p14="http://schemas.microsoft.com/office/powerpoint/2010/main" val="316828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18A5-ECA1-647C-0FBF-C52FBE41E6D9}"/>
              </a:ext>
            </a:extLst>
          </p:cNvPr>
          <p:cNvSpPr txBox="1"/>
          <p:nvPr/>
        </p:nvSpPr>
        <p:spPr>
          <a:xfrm>
            <a:off x="2753360" y="772160"/>
            <a:ext cx="65633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Performance Metrics for each Model</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E8D7B9-440E-EFCE-2F2A-A3561F82D003}"/>
              </a:ext>
            </a:extLst>
          </p:cNvPr>
          <p:cNvSpPr txBox="1"/>
          <p:nvPr/>
        </p:nvSpPr>
        <p:spPr>
          <a:xfrm>
            <a:off x="1178992" y="1012196"/>
            <a:ext cx="4445534" cy="4016484"/>
          </a:xfrm>
          <a:prstGeom prst="rect">
            <a:avLst/>
          </a:prstGeom>
          <a:noFill/>
        </p:spPr>
        <p:txBody>
          <a:bodyPr wrap="square">
            <a:spAutoFit/>
          </a:bodyPr>
          <a:lstStyle/>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 Extra Trees  **</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model='</a:t>
            </a:r>
            <a:r>
              <a:rPr lang="en-US" sz="1700" dirty="0" err="1">
                <a:latin typeface="Times New Roman" panose="02020603050405020304" pitchFamily="18" charset="0"/>
                <a:cs typeface="Times New Roman" panose="02020603050405020304" pitchFamily="18" charset="0"/>
              </a:rPr>
              <a:t>ExtraTrees</a:t>
            </a:r>
            <a:r>
              <a:rPr lang="en-US" sz="1700" dirty="0">
                <a:latin typeface="Times New Roman" panose="02020603050405020304" pitchFamily="18" charset="0"/>
                <a:cs typeface="Times New Roman" panose="02020603050405020304" pitchFamily="18" charset="0"/>
              </a:rPr>
              <a:t>'</a:t>
            </a:r>
          </a:p>
          <a:p>
            <a:r>
              <a:rPr lang="en-US" sz="1700" dirty="0" err="1">
                <a:latin typeface="Times New Roman" panose="02020603050405020304" pitchFamily="18" charset="0"/>
                <a:cs typeface="Times New Roman" panose="02020603050405020304" pitchFamily="18" charset="0"/>
              </a:rPr>
              <a:t>test_score</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cross_val_score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model_et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y_train</a:t>
            </a:r>
            <a:r>
              <a:rPr lang="en-US" sz="1700" dirty="0">
                <a:latin typeface="Times New Roman" panose="02020603050405020304" pitchFamily="18" charset="0"/>
                <a:cs typeface="Times New Roman" panose="02020603050405020304" pitchFamily="18" charset="0"/>
              </a:rPr>
              <a:t>, cv=FOLDS, scoring='accuracy').mean() # Get recall for each parameter setting</a:t>
            </a:r>
          </a:p>
          <a:p>
            <a:r>
              <a:rPr lang="en-US" sz="1700" dirty="0" err="1">
                <a:latin typeface="Times New Roman" panose="02020603050405020304" pitchFamily="18" charset="0"/>
                <a:cs typeface="Times New Roman" panose="02020603050405020304" pitchFamily="18" charset="0"/>
              </a:rPr>
              <a:t>test_recall</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recall_score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Predicted_et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pos_label</a:t>
            </a:r>
            <a:r>
              <a:rPr lang="en-US" sz="1700" dirty="0">
                <a:latin typeface="Times New Roman" panose="02020603050405020304" pitchFamily="18" charset="0"/>
                <a:cs typeface="Times New Roman" panose="02020603050405020304" pitchFamily="18" charset="0"/>
              </a:rPr>
              <a:t>=1)</a:t>
            </a:r>
          </a:p>
          <a:p>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 thresholds = </a:t>
            </a:r>
            <a:r>
              <a:rPr lang="en-US" sz="1700" dirty="0" err="1">
                <a:latin typeface="Times New Roman" panose="02020603050405020304" pitchFamily="18" charset="0"/>
                <a:cs typeface="Times New Roman" panose="02020603050405020304" pitchFamily="18" charset="0"/>
              </a:rPr>
              <a:t>roc_curve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Predicted_et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pos_label</a:t>
            </a:r>
            <a:r>
              <a:rPr lang="en-US" sz="1700" dirty="0">
                <a:latin typeface="Times New Roman" panose="02020603050405020304" pitchFamily="18" charset="0"/>
                <a:cs typeface="Times New Roman" panose="02020603050405020304" pitchFamily="18" charset="0"/>
              </a:rPr>
              <a:t>=1)</a:t>
            </a:r>
          </a:p>
          <a:p>
            <a:r>
              <a:rPr lang="en-US" sz="1700" dirty="0" err="1">
                <a:latin typeface="Times New Roman" panose="02020603050405020304" pitchFamily="18" charset="0"/>
                <a:cs typeface="Times New Roman" panose="02020603050405020304" pitchFamily="18" charset="0"/>
              </a:rPr>
              <a:t>test_auc</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auc</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a:t>
            </a:r>
          </a:p>
          <a:p>
            <a:r>
              <a:rPr lang="en-US" sz="1700" dirty="0" err="1">
                <a:latin typeface="Times New Roman" panose="02020603050405020304" pitchFamily="18" charset="0"/>
                <a:cs typeface="Times New Roman" panose="02020603050405020304" pitchFamily="18" charset="0"/>
              </a:rPr>
              <a:t>acc.append</a:t>
            </a:r>
            <a:r>
              <a:rPr lang="en-US" sz="1700" dirty="0">
                <a:latin typeface="Times New Roman" panose="02020603050405020304" pitchFamily="18" charset="0"/>
                <a:cs typeface="Times New Roman" panose="02020603050405020304" pitchFamily="18" charset="0"/>
              </a:rPr>
              <a:t>([model, </a:t>
            </a:r>
            <a:r>
              <a:rPr lang="en-US" sz="1700" dirty="0" err="1">
                <a:latin typeface="Times New Roman" panose="02020603050405020304" pitchFamily="18" charset="0"/>
                <a:cs typeface="Times New Roman" panose="02020603050405020304" pitchFamily="18" charset="0"/>
              </a:rPr>
              <a:t>test_score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test_recall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test_auc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 thresholds])</a:t>
            </a:r>
          </a:p>
        </p:txBody>
      </p:sp>
      <p:pic>
        <p:nvPicPr>
          <p:cNvPr id="4" name="Picture 3" descr="Table&#10;&#10;Description automatically generated">
            <a:extLst>
              <a:ext uri="{FF2B5EF4-FFF2-40B4-BE49-F238E27FC236}">
                <a16:creationId xmlns:a16="http://schemas.microsoft.com/office/drawing/2014/main" id="{E6FAACFF-40DA-8AF5-8FBF-93E507A86F08}"/>
              </a:ext>
            </a:extLst>
          </p:cNvPr>
          <p:cNvPicPr>
            <a:picLocks noChangeAspect="1"/>
          </p:cNvPicPr>
          <p:nvPr/>
        </p:nvPicPr>
        <p:blipFill rotWithShape="1">
          <a:blip r:embed="rId2">
            <a:extLst>
              <a:ext uri="{28A0092B-C50C-407E-A947-70E740481C1C}">
                <a14:useLocalDpi xmlns:a14="http://schemas.microsoft.com/office/drawing/2010/main" val="0"/>
              </a:ext>
            </a:extLst>
          </a:blip>
          <a:srcRect l="3033" t="5558" r="2054" b="17692"/>
          <a:stretch/>
        </p:blipFill>
        <p:spPr>
          <a:xfrm>
            <a:off x="5624526" y="2095832"/>
            <a:ext cx="5572010" cy="2485895"/>
          </a:xfrm>
          <a:prstGeom prst="rect">
            <a:avLst/>
          </a:prstGeom>
        </p:spPr>
      </p:pic>
    </p:spTree>
    <p:extLst>
      <p:ext uri="{BB962C8B-B14F-4D97-AF65-F5344CB8AC3E}">
        <p14:creationId xmlns:p14="http://schemas.microsoft.com/office/powerpoint/2010/main" val="404509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18A5-ECA1-647C-0FBF-C52FBE41E6D9}"/>
              </a:ext>
            </a:extLst>
          </p:cNvPr>
          <p:cNvSpPr txBox="1"/>
          <p:nvPr/>
        </p:nvSpPr>
        <p:spPr>
          <a:xfrm>
            <a:off x="2753360" y="772160"/>
            <a:ext cx="65633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Performance Metrics for each Model</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E8D7B9-440E-EFCE-2F2A-A3561F82D003}"/>
              </a:ext>
            </a:extLst>
          </p:cNvPr>
          <p:cNvSpPr txBox="1"/>
          <p:nvPr/>
        </p:nvSpPr>
        <p:spPr>
          <a:xfrm>
            <a:off x="1188720" y="1668445"/>
            <a:ext cx="4573786" cy="3754874"/>
          </a:xfrm>
          <a:prstGeom prst="rect">
            <a:avLst/>
          </a:prstGeom>
          <a:noFill/>
        </p:spPr>
        <p:txBody>
          <a:bodyPr wrap="square">
            <a:spAutoFit/>
          </a:bodyPr>
          <a:lstStyle/>
          <a:p>
            <a:r>
              <a:rPr lang="en-US" sz="1700" dirty="0">
                <a:latin typeface="Times New Roman" panose="02020603050405020304" pitchFamily="18" charset="0"/>
                <a:cs typeface="Times New Roman" panose="02020603050405020304" pitchFamily="18" charset="0"/>
              </a:rPr>
              <a:t>#** Support Vector Machine  **</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model='SVM'</a:t>
            </a:r>
          </a:p>
          <a:p>
            <a:r>
              <a:rPr lang="en-US" sz="1700" dirty="0" err="1">
                <a:latin typeface="Times New Roman" panose="02020603050405020304" pitchFamily="18" charset="0"/>
                <a:cs typeface="Times New Roman" panose="02020603050405020304" pitchFamily="18" charset="0"/>
              </a:rPr>
              <a:t>test_score</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cross_val_score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model_svc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y_train</a:t>
            </a:r>
            <a:r>
              <a:rPr lang="en-US" sz="1700" dirty="0">
                <a:latin typeface="Times New Roman" panose="02020603050405020304" pitchFamily="18" charset="0"/>
                <a:cs typeface="Times New Roman" panose="02020603050405020304" pitchFamily="18" charset="0"/>
              </a:rPr>
              <a:t>, cv=FOLDS, scoring='accuracy').mean()    # Get recall for each parameter setting</a:t>
            </a:r>
          </a:p>
          <a:p>
            <a:r>
              <a:rPr lang="en-US" sz="1700" dirty="0" err="1">
                <a:latin typeface="Times New Roman" panose="02020603050405020304" pitchFamily="18" charset="0"/>
                <a:cs typeface="Times New Roman" panose="02020603050405020304" pitchFamily="18" charset="0"/>
              </a:rPr>
              <a:t>test_recall</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recall_score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Predicted_svm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pos_label</a:t>
            </a:r>
            <a:r>
              <a:rPr lang="en-US" sz="1700" dirty="0">
                <a:latin typeface="Times New Roman" panose="02020603050405020304" pitchFamily="18" charset="0"/>
                <a:cs typeface="Times New Roman" panose="02020603050405020304" pitchFamily="18" charset="0"/>
              </a:rPr>
              <a:t>=1)</a:t>
            </a:r>
          </a:p>
          <a:p>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 thresholds = </a:t>
            </a:r>
            <a:r>
              <a:rPr lang="en-US" sz="1700" dirty="0" err="1">
                <a:latin typeface="Times New Roman" panose="02020603050405020304" pitchFamily="18" charset="0"/>
                <a:cs typeface="Times New Roman" panose="02020603050405020304" pitchFamily="18" charset="0"/>
              </a:rPr>
              <a:t>roc_curve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Predicted_svm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pos_label</a:t>
            </a:r>
            <a:r>
              <a:rPr lang="en-US" sz="1700" dirty="0">
                <a:latin typeface="Times New Roman" panose="02020603050405020304" pitchFamily="18" charset="0"/>
                <a:cs typeface="Times New Roman" panose="02020603050405020304" pitchFamily="18" charset="0"/>
              </a:rPr>
              <a:t>=1)</a:t>
            </a:r>
          </a:p>
          <a:p>
            <a:r>
              <a:rPr lang="en-US" sz="1700" dirty="0" err="1">
                <a:latin typeface="Times New Roman" panose="02020603050405020304" pitchFamily="18" charset="0"/>
                <a:cs typeface="Times New Roman" panose="02020603050405020304" pitchFamily="18" charset="0"/>
              </a:rPr>
              <a:t>test_auc</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auc</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a:t>
            </a:r>
          </a:p>
          <a:p>
            <a:r>
              <a:rPr lang="en-US" sz="1700" dirty="0" err="1">
                <a:latin typeface="Times New Roman" panose="02020603050405020304" pitchFamily="18" charset="0"/>
                <a:cs typeface="Times New Roman" panose="02020603050405020304" pitchFamily="18" charset="0"/>
              </a:rPr>
              <a:t>acc.append</a:t>
            </a:r>
            <a:r>
              <a:rPr lang="en-US" sz="1700" dirty="0">
                <a:latin typeface="Times New Roman" panose="02020603050405020304" pitchFamily="18" charset="0"/>
                <a:cs typeface="Times New Roman" panose="02020603050405020304" pitchFamily="18" charset="0"/>
              </a:rPr>
              <a:t>([model, </a:t>
            </a:r>
            <a:r>
              <a:rPr lang="en-US" sz="1700" dirty="0" err="1">
                <a:latin typeface="Times New Roman" panose="02020603050405020304" pitchFamily="18" charset="0"/>
                <a:cs typeface="Times New Roman" panose="02020603050405020304" pitchFamily="18" charset="0"/>
              </a:rPr>
              <a:t>test_score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test_recall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test_auc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fpr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tpr</a:t>
            </a:r>
            <a:r>
              <a:rPr lang="en-US" sz="1700" dirty="0">
                <a:latin typeface="Times New Roman" panose="02020603050405020304" pitchFamily="18" charset="0"/>
                <a:cs typeface="Times New Roman" panose="02020603050405020304" pitchFamily="18" charset="0"/>
              </a:rPr>
              <a:t>, thresholds])</a:t>
            </a:r>
          </a:p>
          <a:p>
            <a:endParaRPr lang="en-US" sz="17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with medium confidence">
            <a:extLst>
              <a:ext uri="{FF2B5EF4-FFF2-40B4-BE49-F238E27FC236}">
                <a16:creationId xmlns:a16="http://schemas.microsoft.com/office/drawing/2014/main" id="{BBCF98F9-CB97-52C7-163B-DB89879C5DF2}"/>
              </a:ext>
            </a:extLst>
          </p:cNvPr>
          <p:cNvPicPr>
            <a:picLocks noChangeAspect="1"/>
          </p:cNvPicPr>
          <p:nvPr/>
        </p:nvPicPr>
        <p:blipFill rotWithShape="1">
          <a:blip r:embed="rId2">
            <a:extLst>
              <a:ext uri="{28A0092B-C50C-407E-A947-70E740481C1C}">
                <a14:useLocalDpi xmlns:a14="http://schemas.microsoft.com/office/drawing/2010/main" val="0"/>
              </a:ext>
            </a:extLst>
          </a:blip>
          <a:srcRect l="6539" t="3509" r="13177" b="43711"/>
          <a:stretch/>
        </p:blipFill>
        <p:spPr>
          <a:xfrm>
            <a:off x="5840328" y="2049418"/>
            <a:ext cx="5240774" cy="2512850"/>
          </a:xfrm>
          <a:prstGeom prst="rect">
            <a:avLst/>
          </a:prstGeom>
        </p:spPr>
      </p:pic>
    </p:spTree>
    <p:extLst>
      <p:ext uri="{BB962C8B-B14F-4D97-AF65-F5344CB8AC3E}">
        <p14:creationId xmlns:p14="http://schemas.microsoft.com/office/powerpoint/2010/main" val="374641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18A5-ECA1-647C-0FBF-C52FBE41E6D9}"/>
              </a:ext>
            </a:extLst>
          </p:cNvPr>
          <p:cNvSpPr txBox="1"/>
          <p:nvPr/>
        </p:nvSpPr>
        <p:spPr>
          <a:xfrm>
            <a:off x="2753360" y="772160"/>
            <a:ext cx="74168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Report with summary for each Model</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DB7CA85-348A-4FCB-E959-9171A900CDE9}"/>
              </a:ext>
            </a:extLst>
          </p:cNvPr>
          <p:cNvSpPr txBox="1"/>
          <p:nvPr/>
        </p:nvSpPr>
        <p:spPr>
          <a:xfrm>
            <a:off x="1076960" y="1432560"/>
            <a:ext cx="5019040" cy="4401205"/>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def </a:t>
            </a:r>
            <a:r>
              <a:rPr lang="en-US" sz="1400" dirty="0" err="1">
                <a:latin typeface="Times New Roman" panose="02020603050405020304" pitchFamily="18" charset="0"/>
                <a:cs typeface="Times New Roman" panose="02020603050405020304" pitchFamily="18" charset="0"/>
              </a:rPr>
              <a:t>report_performance</a:t>
            </a:r>
            <a:r>
              <a:rPr lang="en-US" sz="1400" dirty="0">
                <a:latin typeface="Times New Roman" panose="02020603050405020304" pitchFamily="18" charset="0"/>
                <a:cs typeface="Times New Roman" panose="02020603050405020304" pitchFamily="18" charset="0"/>
              </a:rPr>
              <a:t>(model):</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model_test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model.predict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X_test.values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print(model)</a:t>
            </a:r>
          </a:p>
          <a:p>
            <a:r>
              <a:rPr lang="en-US" sz="1400" dirty="0">
                <a:latin typeface="Times New Roman" panose="02020603050405020304" pitchFamily="18" charset="0"/>
                <a:cs typeface="Times New Roman" panose="02020603050405020304" pitchFamily="18" charset="0"/>
              </a:rPr>
              <a:t>    print("Confusion Matrix")</a:t>
            </a:r>
          </a:p>
          <a:p>
            <a:r>
              <a:rPr lang="en-US" sz="1400" dirty="0">
                <a:latin typeface="Times New Roman" panose="02020603050405020304" pitchFamily="18" charset="0"/>
                <a:cs typeface="Times New Roman" panose="02020603050405020304" pitchFamily="18" charset="0"/>
              </a:rPr>
              <a:t>    print("{0}".format(</a:t>
            </a:r>
            <a:r>
              <a:rPr lang="en-US" sz="1400" dirty="0" err="1">
                <a:latin typeface="Times New Roman" panose="02020603050405020304" pitchFamily="18" charset="0"/>
                <a:cs typeface="Times New Roman" panose="02020603050405020304" pitchFamily="18" charset="0"/>
              </a:rPr>
              <a:t>metrics.confusion_matrix</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model_test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print("")</a:t>
            </a:r>
          </a:p>
          <a:p>
            <a:r>
              <a:rPr lang="en-US" sz="1400" dirty="0">
                <a:latin typeface="Times New Roman" panose="02020603050405020304" pitchFamily="18" charset="0"/>
                <a:cs typeface="Times New Roman" panose="02020603050405020304" pitchFamily="18" charset="0"/>
              </a:rPr>
              <a:t>    print("Classification Report")</a:t>
            </a:r>
          </a:p>
          <a:p>
            <a:r>
              <a:rPr lang="en-US" sz="1400" dirty="0">
                <a:latin typeface="Times New Roman" panose="02020603050405020304" pitchFamily="18" charset="0"/>
                <a:cs typeface="Times New Roman" panose="02020603050405020304" pitchFamily="18" charset="0"/>
              </a:rPr>
              <a:t>    print(</a:t>
            </a:r>
            <a:r>
              <a:rPr lang="en-US" sz="1400" dirty="0" err="1">
                <a:latin typeface="Times New Roman" panose="02020603050405020304" pitchFamily="18" charset="0"/>
                <a:cs typeface="Times New Roman" panose="02020603050405020304" pitchFamily="18" charset="0"/>
              </a:rPr>
              <a:t>metrics.classification_report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model_test</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report_performance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model_rf</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report_performance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model_ada</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report_performance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model_gb</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report_performance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model_et</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report_performance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model_svc</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Results **</a:t>
            </a:r>
          </a:p>
          <a:p>
            <a:r>
              <a:rPr lang="en-US" sz="1400" dirty="0">
                <a:latin typeface="Times New Roman" panose="02020603050405020304" pitchFamily="18" charset="0"/>
                <a:cs typeface="Times New Roman" panose="02020603050405020304" pitchFamily="18" charset="0"/>
              </a:rPr>
              <a:t>result = </a:t>
            </a:r>
            <a:r>
              <a:rPr lang="en-US" sz="1400" dirty="0" err="1">
                <a:latin typeface="Times New Roman" panose="02020603050405020304" pitchFamily="18" charset="0"/>
                <a:cs typeface="Times New Roman" panose="02020603050405020304" pitchFamily="18" charset="0"/>
              </a:rPr>
              <a:t>pd.DataFrame</a:t>
            </a:r>
            <a:r>
              <a:rPr lang="en-US" sz="1400" dirty="0">
                <a:latin typeface="Times New Roman" panose="02020603050405020304" pitchFamily="18" charset="0"/>
                <a:cs typeface="Times New Roman" panose="02020603050405020304" pitchFamily="18" charset="0"/>
              </a:rPr>
              <a:t>(acc, columns=['Model', 'Accuracy', 'Recall', 'AUC', 'FPR', 'TPR', 'TH'])</a:t>
            </a:r>
          </a:p>
          <a:p>
            <a:r>
              <a:rPr lang="en-US" sz="1400" dirty="0">
                <a:latin typeface="Times New Roman" panose="02020603050405020304" pitchFamily="18" charset="0"/>
                <a:cs typeface="Times New Roman" panose="02020603050405020304" pitchFamily="18" charset="0"/>
              </a:rPr>
              <a:t>result[['Model', 'Accuracy', 'Recall', 'AUC']]</a:t>
            </a:r>
          </a:p>
        </p:txBody>
      </p:sp>
      <p:pic>
        <p:nvPicPr>
          <p:cNvPr id="5" name="Picture 4" descr="A screenshot of a computer&#10;&#10;Description automatically generated with medium confidence">
            <a:extLst>
              <a:ext uri="{FF2B5EF4-FFF2-40B4-BE49-F238E27FC236}">
                <a16:creationId xmlns:a16="http://schemas.microsoft.com/office/drawing/2014/main" id="{FE3C8C31-AEED-1FC3-9B6E-88AFF00A17C2}"/>
              </a:ext>
            </a:extLst>
          </p:cNvPr>
          <p:cNvPicPr>
            <a:picLocks noChangeAspect="1"/>
          </p:cNvPicPr>
          <p:nvPr/>
        </p:nvPicPr>
        <p:blipFill rotWithShape="1">
          <a:blip r:embed="rId2">
            <a:extLst>
              <a:ext uri="{28A0092B-C50C-407E-A947-70E740481C1C}">
                <a14:useLocalDpi xmlns:a14="http://schemas.microsoft.com/office/drawing/2010/main" val="0"/>
              </a:ext>
            </a:extLst>
          </a:blip>
          <a:srcRect l="7755" t="68890" r="16794"/>
          <a:stretch/>
        </p:blipFill>
        <p:spPr>
          <a:xfrm>
            <a:off x="5394960" y="2154253"/>
            <a:ext cx="5882640" cy="2549494"/>
          </a:xfrm>
          <a:prstGeom prst="rect">
            <a:avLst/>
          </a:prstGeom>
        </p:spPr>
      </p:pic>
    </p:spTree>
    <p:extLst>
      <p:ext uri="{BB962C8B-B14F-4D97-AF65-F5344CB8AC3E}">
        <p14:creationId xmlns:p14="http://schemas.microsoft.com/office/powerpoint/2010/main" val="129048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18A5-ECA1-647C-0FBF-C52FBE41E6D9}"/>
              </a:ext>
            </a:extLst>
          </p:cNvPr>
          <p:cNvSpPr txBox="1"/>
          <p:nvPr/>
        </p:nvSpPr>
        <p:spPr>
          <a:xfrm>
            <a:off x="2753360" y="772160"/>
            <a:ext cx="7416800"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Execution with Results</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A00259-0A09-6AD4-4EAD-0B36B55355A6}"/>
              </a:ext>
            </a:extLst>
          </p:cNvPr>
          <p:cNvPicPr>
            <a:picLocks noChangeAspect="1"/>
          </p:cNvPicPr>
          <p:nvPr/>
        </p:nvPicPr>
        <p:blipFill rotWithShape="1">
          <a:blip r:embed="rId2"/>
          <a:srcRect l="32938" r="33217" b="3174"/>
          <a:stretch/>
        </p:blipFill>
        <p:spPr>
          <a:xfrm>
            <a:off x="1435261" y="1597751"/>
            <a:ext cx="2662177" cy="4014380"/>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D5D9CEE1-FCAC-A613-2AC4-5361B9322CFC}"/>
              </a:ext>
            </a:extLst>
          </p:cNvPr>
          <p:cNvPicPr>
            <a:picLocks noChangeAspect="1"/>
          </p:cNvPicPr>
          <p:nvPr/>
        </p:nvPicPr>
        <p:blipFill rotWithShape="1">
          <a:blip r:embed="rId3">
            <a:extLst>
              <a:ext uri="{28A0092B-C50C-407E-A947-70E740481C1C}">
                <a14:useLocalDpi xmlns:a14="http://schemas.microsoft.com/office/drawing/2010/main" val="0"/>
              </a:ext>
            </a:extLst>
          </a:blip>
          <a:srcRect l="32135" t="-203" r="33170" b="1930"/>
          <a:stretch/>
        </p:blipFill>
        <p:spPr>
          <a:xfrm>
            <a:off x="4247476" y="1589368"/>
            <a:ext cx="2706582" cy="4022762"/>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0227A7D4-51CE-6801-80F0-DFAA30B89AA4}"/>
              </a:ext>
            </a:extLst>
          </p:cNvPr>
          <p:cNvPicPr>
            <a:picLocks noChangeAspect="1"/>
          </p:cNvPicPr>
          <p:nvPr/>
        </p:nvPicPr>
        <p:blipFill rotWithShape="1">
          <a:blip r:embed="rId4">
            <a:extLst>
              <a:ext uri="{28A0092B-C50C-407E-A947-70E740481C1C}">
                <a14:useLocalDpi xmlns:a14="http://schemas.microsoft.com/office/drawing/2010/main" val="0"/>
              </a:ext>
            </a:extLst>
          </a:blip>
          <a:srcRect l="14526" t="-126" r="14747" b="35427"/>
          <a:stretch/>
        </p:blipFill>
        <p:spPr>
          <a:xfrm>
            <a:off x="7118431" y="2206551"/>
            <a:ext cx="4100063" cy="3059930"/>
          </a:xfrm>
          <a:prstGeom prst="rect">
            <a:avLst/>
          </a:prstGeom>
        </p:spPr>
      </p:pic>
    </p:spTree>
    <p:extLst>
      <p:ext uri="{BB962C8B-B14F-4D97-AF65-F5344CB8AC3E}">
        <p14:creationId xmlns:p14="http://schemas.microsoft.com/office/powerpoint/2010/main" val="258843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18A5-ECA1-647C-0FBF-C52FBE41E6D9}"/>
              </a:ext>
            </a:extLst>
          </p:cNvPr>
          <p:cNvSpPr txBox="1"/>
          <p:nvPr/>
        </p:nvSpPr>
        <p:spPr>
          <a:xfrm>
            <a:off x="2753360" y="772160"/>
            <a:ext cx="74168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Execution with Results</a:t>
            </a:r>
            <a:endParaRPr lang="en-US" b="1" dirty="0">
              <a:latin typeface="Times New Roman" panose="02020603050405020304" pitchFamily="18" charset="0"/>
              <a:cs typeface="Times New Roman" panose="02020603050405020304" pitchFamily="18" charset="0"/>
            </a:endParaRPr>
          </a:p>
        </p:txBody>
      </p:sp>
      <p:pic>
        <p:nvPicPr>
          <p:cNvPr id="4" name="Picture 3" descr="Graphical user interface, application&#10;&#10;Description automatically generated">
            <a:extLst>
              <a:ext uri="{FF2B5EF4-FFF2-40B4-BE49-F238E27FC236}">
                <a16:creationId xmlns:a16="http://schemas.microsoft.com/office/drawing/2014/main" id="{CE7AA85F-4866-25F2-8226-D2FE586A9A1D}"/>
              </a:ext>
            </a:extLst>
          </p:cNvPr>
          <p:cNvPicPr>
            <a:picLocks noChangeAspect="1"/>
          </p:cNvPicPr>
          <p:nvPr/>
        </p:nvPicPr>
        <p:blipFill rotWithShape="1">
          <a:blip r:embed="rId2">
            <a:extLst>
              <a:ext uri="{28A0092B-C50C-407E-A947-70E740481C1C}">
                <a14:useLocalDpi xmlns:a14="http://schemas.microsoft.com/office/drawing/2010/main" val="0"/>
              </a:ext>
            </a:extLst>
          </a:blip>
          <a:srcRect l="25348" r="25095" b="44278"/>
          <a:stretch/>
        </p:blipFill>
        <p:spPr>
          <a:xfrm>
            <a:off x="4846320" y="2076015"/>
            <a:ext cx="6041984" cy="3240488"/>
          </a:xfrm>
          <a:prstGeom prst="rect">
            <a:avLst/>
          </a:prstGeom>
        </p:spPr>
      </p:pic>
      <p:pic>
        <p:nvPicPr>
          <p:cNvPr id="12" name="Picture 11" descr="Table&#10;&#10;Description automatically generated">
            <a:extLst>
              <a:ext uri="{FF2B5EF4-FFF2-40B4-BE49-F238E27FC236}">
                <a16:creationId xmlns:a16="http://schemas.microsoft.com/office/drawing/2014/main" id="{C366B316-C6B9-9D8D-802E-599BA919EDDF}"/>
              </a:ext>
            </a:extLst>
          </p:cNvPr>
          <p:cNvPicPr>
            <a:picLocks noChangeAspect="1"/>
          </p:cNvPicPr>
          <p:nvPr/>
        </p:nvPicPr>
        <p:blipFill rotWithShape="1">
          <a:blip r:embed="rId3">
            <a:extLst>
              <a:ext uri="{28A0092B-C50C-407E-A947-70E740481C1C}">
                <a14:useLocalDpi xmlns:a14="http://schemas.microsoft.com/office/drawing/2010/main" val="0"/>
              </a:ext>
            </a:extLst>
          </a:blip>
          <a:srcRect l="34500" r="34625" b="4022"/>
          <a:stretch/>
        </p:blipFill>
        <p:spPr>
          <a:xfrm>
            <a:off x="1391920" y="1428425"/>
            <a:ext cx="3078480" cy="4535668"/>
          </a:xfrm>
          <a:prstGeom prst="rect">
            <a:avLst/>
          </a:prstGeom>
        </p:spPr>
      </p:pic>
    </p:spTree>
    <p:extLst>
      <p:ext uri="{BB962C8B-B14F-4D97-AF65-F5344CB8AC3E}">
        <p14:creationId xmlns:p14="http://schemas.microsoft.com/office/powerpoint/2010/main" val="28777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1441-9A4C-46A8-9684-D89757B96C78}"/>
              </a:ext>
            </a:extLst>
          </p:cNvPr>
          <p:cNvSpPr>
            <a:spLocks noGrp="1"/>
          </p:cNvSpPr>
          <p:nvPr>
            <p:ph type="title"/>
          </p:nvPr>
        </p:nvSpPr>
        <p:spPr>
          <a:xfrm>
            <a:off x="1341119" y="1239418"/>
            <a:ext cx="9895951" cy="1033669"/>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061964A-0F32-4F67-87F1-61DF0981C01B}"/>
              </a:ext>
            </a:extLst>
          </p:cNvPr>
          <p:cNvSpPr>
            <a:spLocks noGrp="1"/>
          </p:cNvSpPr>
          <p:nvPr>
            <p:ph idx="1"/>
          </p:nvPr>
        </p:nvSpPr>
        <p:spPr>
          <a:xfrm>
            <a:off x="1229359" y="2429957"/>
            <a:ext cx="9724031" cy="3683358"/>
          </a:xfrm>
        </p:spPr>
        <p:txBody>
          <a:bodyPr anchor="ctr">
            <a:normAutofit fontScale="85000"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                                   Alzheimer's usually starts after age 60. The risk increases as the person ages. The risk of having this disease is greater if there are people in the family who have had this disease. As for the treatments that have been done for this disease, there is none that can stop the progress of this. So far what these treatments can achieve is to help alleviate some symptoms, reducing their intensity and contributing to a higher quality of life for patients and their families. Implementation of classification algorithms for the analysis of the medical dataset, in order to provide a prediction tool for the early diagnosis of the disease.</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Symptoms: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Taking more time to perform a regular task than the normal time.</a:t>
            </a:r>
          </a:p>
          <a:p>
            <a:pPr algn="just"/>
            <a:r>
              <a:rPr lang="en-US" sz="2000" dirty="0">
                <a:latin typeface="Times New Roman" panose="02020603050405020304" pitchFamily="18" charset="0"/>
                <a:cs typeface="Times New Roman" panose="02020603050405020304" pitchFamily="18" charset="0"/>
              </a:rPr>
              <a:t>Losing things and misplacing the things in wrong place.</a:t>
            </a:r>
          </a:p>
          <a:p>
            <a:pPr algn="just"/>
            <a:r>
              <a:rPr lang="en-US" sz="2000" dirty="0">
                <a:latin typeface="Times New Roman" panose="02020603050405020304" pitchFamily="18" charset="0"/>
                <a:cs typeface="Times New Roman" panose="02020603050405020304" pitchFamily="18" charset="0"/>
              </a:rPr>
              <a:t>Repeating the questions</a:t>
            </a:r>
          </a:p>
          <a:p>
            <a:pPr algn="just"/>
            <a:r>
              <a:rPr lang="en-US" sz="2000" dirty="0">
                <a:latin typeface="Times New Roman" panose="02020603050405020304" pitchFamily="18" charset="0"/>
                <a:cs typeface="Times New Roman" panose="02020603050405020304" pitchFamily="18" charset="0"/>
              </a:rPr>
              <a:t>Mood and personality changes</a:t>
            </a:r>
          </a:p>
        </p:txBody>
      </p:sp>
    </p:spTree>
    <p:extLst>
      <p:ext uri="{BB962C8B-B14F-4D97-AF65-F5344CB8AC3E}">
        <p14:creationId xmlns:p14="http://schemas.microsoft.com/office/powerpoint/2010/main" val="3853301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E17B-1E6E-4042-9042-EA2488A17A28}"/>
              </a:ext>
            </a:extLst>
          </p:cNvPr>
          <p:cNvSpPr>
            <a:spLocks noGrp="1"/>
          </p:cNvSpPr>
          <p:nvPr>
            <p:ph type="title"/>
          </p:nvPr>
        </p:nvSpPr>
        <p:spPr>
          <a:xfrm>
            <a:off x="1127869" y="1558310"/>
            <a:ext cx="9804401" cy="613177"/>
          </a:xfrm>
        </p:spPr>
        <p:txBody>
          <a:bodyPr>
            <a:no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Conclusion</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1C2914-9009-4D3C-B8E3-9B351414B148}"/>
              </a:ext>
            </a:extLst>
          </p:cNvPr>
          <p:cNvSpPr>
            <a:spLocks noGrp="1"/>
          </p:cNvSpPr>
          <p:nvPr>
            <p:ph idx="1"/>
          </p:nvPr>
        </p:nvSpPr>
        <p:spPr>
          <a:xfrm>
            <a:off x="1262866" y="2239523"/>
            <a:ext cx="9601309" cy="3373120"/>
          </a:xfrm>
        </p:spPr>
        <p:txBody>
          <a:bodyPr anchor="ctr">
            <a:noAutofit/>
          </a:bodyPr>
          <a:lstStyle/>
          <a:p>
            <a:pPr marL="0" indent="0" algn="just">
              <a:buNone/>
            </a:pPr>
            <a:r>
              <a:rPr lang="en-US" sz="1800" dirty="0">
                <a:latin typeface="Times New Roman" panose="02020603050405020304" pitchFamily="18" charset="0"/>
                <a:cs typeface="Times New Roman" panose="02020603050405020304" pitchFamily="18" charset="0"/>
              </a:rPr>
              <a:t>					The objective of this study is to evaluate the various aspects of machine learning in the prediction and prognosis of Alzheimer's disease. It is widely believed that machine learning can improve the prediction accuracy of statistical tools. However, this method did not achieve a 100% accurate diagnosis due to the lack of pathological verification. The proposed method aims to overcome the class imbalance and the overtraining issues by implementing a single modality. We believe that this method can improve the accuracy of the diagnosis. The proposed method can help improve the performance of the machine learning tools by covering the limitations that were identified in the previous research.</a:t>
            </a:r>
          </a:p>
        </p:txBody>
      </p:sp>
    </p:spTree>
    <p:extLst>
      <p:ext uri="{BB962C8B-B14F-4D97-AF65-F5344CB8AC3E}">
        <p14:creationId xmlns:p14="http://schemas.microsoft.com/office/powerpoint/2010/main" val="1005294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A78C2B3-6CF0-0C1A-7603-8A8F40A52039}"/>
              </a:ext>
            </a:extLst>
          </p:cNvPr>
          <p:cNvSpPr>
            <a:spLocks noGrp="1"/>
          </p:cNvSpPr>
          <p:nvPr>
            <p:ph type="title"/>
          </p:nvPr>
        </p:nvSpPr>
        <p:spPr>
          <a:xfrm>
            <a:off x="1299634" y="1877439"/>
            <a:ext cx="9799626" cy="2801566"/>
          </a:xfrm>
        </p:spPr>
        <p:txBody>
          <a:bodyPr>
            <a:normAutofit/>
          </a:bodyPr>
          <a:lstStyle/>
          <a:p>
            <a:r>
              <a:rPr lang="en-US"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4783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54B2-B2B7-4467-A02E-9FC20DA26186}"/>
              </a:ext>
            </a:extLst>
          </p:cNvPr>
          <p:cNvSpPr>
            <a:spLocks noGrp="1"/>
          </p:cNvSpPr>
          <p:nvPr>
            <p:ph type="title"/>
          </p:nvPr>
        </p:nvSpPr>
        <p:spPr>
          <a:xfrm>
            <a:off x="1280159" y="1163689"/>
            <a:ext cx="9895951" cy="1033669"/>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Approach</a:t>
            </a:r>
            <a:r>
              <a:rPr lang="en-US" sz="4000" b="1" dirty="0">
                <a:solidFill>
                  <a:srgbClr val="FFFFFF"/>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34369E3F-A68A-4C6F-90B1-53FA554AF4FA}"/>
              </a:ext>
            </a:extLst>
          </p:cNvPr>
          <p:cNvSpPr>
            <a:spLocks noGrp="1"/>
          </p:cNvSpPr>
          <p:nvPr>
            <p:ph idx="1"/>
          </p:nvPr>
        </p:nvSpPr>
        <p:spPr>
          <a:xfrm>
            <a:off x="1371599" y="1494118"/>
            <a:ext cx="9724031" cy="3683358"/>
          </a:xfrm>
        </p:spPr>
        <p:txBody>
          <a:bodyPr anchor="ctr">
            <a:normAutofit/>
          </a:bodyPr>
          <a:lstStyle/>
          <a:p>
            <a:pPr marL="0" indent="0" algn="just">
              <a:buNone/>
            </a:pPr>
            <a:r>
              <a:rPr lang="en-US" sz="1800" dirty="0">
                <a:latin typeface="Times New Roman" panose="02020603050405020304" pitchFamily="18" charset="0"/>
                <a:cs typeface="Times New Roman" panose="02020603050405020304" pitchFamily="18" charset="0"/>
              </a:rPr>
              <a:t>                         Implementation of classification algorithms for the analysis of the medical dataset, in order to provide a prediction tool for the early diagnosis of the disease. We will use different machine learning algorithms for predicting Alzheimer's disease. A comparison of this execution is taken into account to determine which algorithm works better for given dataset in terms of metrics like precision, recall, accuracy and F1 score. </a:t>
            </a:r>
          </a:p>
        </p:txBody>
      </p:sp>
      <p:sp>
        <p:nvSpPr>
          <p:cNvPr id="4" name="Content Placeholder 2">
            <a:extLst>
              <a:ext uri="{FF2B5EF4-FFF2-40B4-BE49-F238E27FC236}">
                <a16:creationId xmlns:a16="http://schemas.microsoft.com/office/drawing/2014/main" id="{6B5FDD0E-11A8-722C-68DE-07E0EFC8545D}"/>
              </a:ext>
            </a:extLst>
          </p:cNvPr>
          <p:cNvSpPr txBox="1">
            <a:spLocks/>
          </p:cNvSpPr>
          <p:nvPr/>
        </p:nvSpPr>
        <p:spPr>
          <a:xfrm>
            <a:off x="1371599" y="4337104"/>
            <a:ext cx="8128694" cy="1515158"/>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Font typeface="Arial"/>
              <a:buNone/>
            </a:pPr>
            <a:r>
              <a:rPr lang="en-US" sz="2000" b="1">
                <a:latin typeface="Times New Roman" panose="02020603050405020304" pitchFamily="18" charset="0"/>
                <a:cs typeface="Times New Roman" panose="02020603050405020304" pitchFamily="18" charset="0"/>
              </a:rPr>
              <a:t>Objective</a:t>
            </a:r>
            <a:r>
              <a:rPr lang="en-US" sz="2000">
                <a:latin typeface="Times New Roman" panose="02020603050405020304" pitchFamily="18" charset="0"/>
                <a:cs typeface="Times New Roman" panose="02020603050405020304" pitchFamily="18" charset="0"/>
              </a:rPr>
              <a:t>:</a:t>
            </a:r>
          </a:p>
          <a:p>
            <a:pPr algn="just"/>
            <a:r>
              <a:rPr lang="en-US" sz="2000">
                <a:latin typeface="Times New Roman" panose="02020603050405020304" pitchFamily="18" charset="0"/>
                <a:cs typeface="Times New Roman" panose="02020603050405020304" pitchFamily="18" charset="0"/>
              </a:rPr>
              <a:t>Early Detection of Alzheimer’s Disease severity</a:t>
            </a:r>
          </a:p>
          <a:p>
            <a:pPr algn="just"/>
            <a:r>
              <a:rPr lang="en-US" sz="2000">
                <a:latin typeface="Times New Roman" panose="02020603050405020304" pitchFamily="18" charset="0"/>
                <a:cs typeface="Times New Roman" panose="02020603050405020304" pitchFamily="18" charset="0"/>
              </a:rPr>
              <a:t>Perform comparative study between different supervised Machine Learning algorithms to identify the optimistic Machine Learning algorithm using the performance metrics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41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103A-2BA3-4DA9-AA7E-035366407F73}"/>
              </a:ext>
            </a:extLst>
          </p:cNvPr>
          <p:cNvSpPr>
            <a:spLocks noGrp="1"/>
          </p:cNvSpPr>
          <p:nvPr>
            <p:ph type="title"/>
          </p:nvPr>
        </p:nvSpPr>
        <p:spPr>
          <a:xfrm>
            <a:off x="1239519" y="1147978"/>
            <a:ext cx="9895951" cy="1033669"/>
          </a:xfrm>
        </p:spPr>
        <p:txBody>
          <a:bodyPr vert="horz" lIns="91440" tIns="45720" rIns="91440" bIns="45720" rtlCol="0">
            <a:normAutofit/>
          </a:bodyPr>
          <a:lstStyle/>
          <a:p>
            <a:pPr algn="ctr"/>
            <a:r>
              <a:rPr lang="en-US" sz="4000" b="1" kern="1200" dirty="0">
                <a:solidFill>
                  <a:schemeClr val="tx1"/>
                </a:solidFill>
                <a:latin typeface="Times New Roman" panose="02020603050405020304" pitchFamily="18" charset="0"/>
                <a:cs typeface="Times New Roman" panose="02020603050405020304" pitchFamily="18" charset="0"/>
              </a:rPr>
              <a:t>Deliverables</a:t>
            </a:r>
          </a:p>
        </p:txBody>
      </p:sp>
      <p:sp>
        <p:nvSpPr>
          <p:cNvPr id="4" name="TextBox 3">
            <a:extLst>
              <a:ext uri="{FF2B5EF4-FFF2-40B4-BE49-F238E27FC236}">
                <a16:creationId xmlns:a16="http://schemas.microsoft.com/office/drawing/2014/main" id="{EF14D81B-5BC8-0522-876F-31AFFE0C64AA}"/>
              </a:ext>
            </a:extLst>
          </p:cNvPr>
          <p:cNvSpPr txBox="1"/>
          <p:nvPr/>
        </p:nvSpPr>
        <p:spPr>
          <a:xfrm>
            <a:off x="1371598" y="2880082"/>
            <a:ext cx="6248401" cy="1938992"/>
          </a:xfrm>
          <a:prstGeom prst="rect">
            <a:avLst/>
          </a:prstGeom>
          <a:noFill/>
        </p:spPr>
        <p:txBody>
          <a:bodyPr wrap="square" rtlCol="0">
            <a:sp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Dataset</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Code in a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and in a text file</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Screenshots of the execution</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38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E17B-1E6E-4042-9042-EA2488A17A28}"/>
              </a:ext>
            </a:extLst>
          </p:cNvPr>
          <p:cNvSpPr>
            <a:spLocks noGrp="1"/>
          </p:cNvSpPr>
          <p:nvPr>
            <p:ph type="title"/>
          </p:nvPr>
        </p:nvSpPr>
        <p:spPr>
          <a:xfrm>
            <a:off x="1127869" y="1558310"/>
            <a:ext cx="9804401" cy="613177"/>
          </a:xfrm>
        </p:spPr>
        <p:txBody>
          <a:bodyPr>
            <a:no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Evaluation</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1C2914-9009-4D3C-B8E3-9B351414B148}"/>
              </a:ext>
            </a:extLst>
          </p:cNvPr>
          <p:cNvSpPr>
            <a:spLocks noGrp="1"/>
          </p:cNvSpPr>
          <p:nvPr>
            <p:ph idx="1"/>
          </p:nvPr>
        </p:nvSpPr>
        <p:spPr>
          <a:xfrm>
            <a:off x="1391920" y="3058160"/>
            <a:ext cx="9875521" cy="1893928"/>
          </a:xfrm>
        </p:spPr>
        <p:txBody>
          <a:bodyPr anchor="ctr">
            <a:normAutofit fontScale="92500" lnSpcReduction="2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we must upload the dataset and apply the pre-processing techniques.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describe the total number of parameters in the model.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Then we train the model with the dataset by using different machine learning algorithms like Random Forest, Ada Boost, Extra Trees, Gradient Boost, Support Vector Machine (SVM).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To evaluate the process, we use metrics like precision, recall, accuracy and F1 score. This project is implemented using python and anaconda tools.</a:t>
            </a:r>
          </a:p>
        </p:txBody>
      </p:sp>
    </p:spTree>
    <p:extLst>
      <p:ext uri="{BB962C8B-B14F-4D97-AF65-F5344CB8AC3E}">
        <p14:creationId xmlns:p14="http://schemas.microsoft.com/office/powerpoint/2010/main" val="395188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Table&#10;&#10;Description automatically generated">
            <a:extLst>
              <a:ext uri="{FF2B5EF4-FFF2-40B4-BE49-F238E27FC236}">
                <a16:creationId xmlns:a16="http://schemas.microsoft.com/office/drawing/2014/main" id="{00BA77B8-5C01-31BC-CF45-642CAECF8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40" y="1262298"/>
            <a:ext cx="10040637" cy="4920291"/>
          </a:xfrm>
          <a:prstGeom prst="rect">
            <a:avLst/>
          </a:prstGeom>
        </p:spPr>
      </p:pic>
      <p:sp>
        <p:nvSpPr>
          <p:cNvPr id="11" name="TextBox 10">
            <a:extLst>
              <a:ext uri="{FF2B5EF4-FFF2-40B4-BE49-F238E27FC236}">
                <a16:creationId xmlns:a16="http://schemas.microsoft.com/office/drawing/2014/main" id="{96EB47A0-D894-9FA5-5574-3435281ED081}"/>
              </a:ext>
            </a:extLst>
          </p:cNvPr>
          <p:cNvSpPr txBox="1"/>
          <p:nvPr/>
        </p:nvSpPr>
        <p:spPr>
          <a:xfrm>
            <a:off x="2550160" y="760886"/>
            <a:ext cx="611632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334426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43055-8306-DC73-4DF9-BEEF8A68C0FA}"/>
              </a:ext>
            </a:extLst>
          </p:cNvPr>
          <p:cNvSpPr txBox="1"/>
          <p:nvPr/>
        </p:nvSpPr>
        <p:spPr>
          <a:xfrm>
            <a:off x="1016432" y="1516046"/>
            <a:ext cx="9664538" cy="4616648"/>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  Random Forest  **</a:t>
            </a:r>
          </a:p>
          <a:p>
            <a:pPr algn="just"/>
            <a:r>
              <a:rPr lang="en-US" sz="1400" dirty="0">
                <a:latin typeface="Times New Roman" panose="02020603050405020304" pitchFamily="18" charset="0"/>
                <a:cs typeface="Times New Roman" panose="02020603050405020304" pitchFamily="18" charset="0"/>
              </a:rPr>
              <a:t># Number of trees in random forest</a:t>
            </a:r>
          </a:p>
          <a:p>
            <a:pPr algn="just"/>
            <a:r>
              <a:rPr lang="en-US" sz="1400" dirty="0" err="1">
                <a:latin typeface="Times New Roman" panose="02020603050405020304" pitchFamily="18" charset="0"/>
                <a:cs typeface="Times New Roman" panose="02020603050405020304" pitchFamily="18" charset="0"/>
              </a:rPr>
              <a:t>n_estimators</a:t>
            </a:r>
            <a:r>
              <a:rPr lang="en-US" sz="1400" dirty="0">
                <a:latin typeface="Times New Roman" panose="02020603050405020304" pitchFamily="18" charset="0"/>
                <a:cs typeface="Times New Roman" panose="02020603050405020304" pitchFamily="18" charset="0"/>
              </a:rPr>
              <a:t> = range(10,250)</a:t>
            </a:r>
          </a:p>
          <a:p>
            <a:pPr algn="just"/>
            <a:r>
              <a:rPr lang="en-US" sz="1400" dirty="0">
                <a:latin typeface="Times New Roman" panose="02020603050405020304" pitchFamily="18" charset="0"/>
                <a:cs typeface="Times New Roman" panose="02020603050405020304" pitchFamily="18" charset="0"/>
              </a:rPr>
              <a:t># Number of features to consider at every split</a:t>
            </a:r>
          </a:p>
          <a:p>
            <a:pPr algn="just"/>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 = ['auto', 'sqrt']</a:t>
            </a:r>
          </a:p>
          <a:p>
            <a:pPr algn="just"/>
            <a:r>
              <a:rPr lang="en-US" sz="1400" dirty="0">
                <a:latin typeface="Times New Roman" panose="02020603050405020304" pitchFamily="18" charset="0"/>
                <a:cs typeface="Times New Roman" panose="02020603050405020304" pitchFamily="18" charset="0"/>
              </a:rPr>
              <a:t># Maximum number of levels in tree</a:t>
            </a:r>
          </a:p>
          <a:p>
            <a:pPr algn="just"/>
            <a:r>
              <a:rPr lang="en-US" sz="1400" dirty="0" err="1">
                <a:latin typeface="Times New Roman" panose="02020603050405020304" pitchFamily="18" charset="0"/>
                <a:cs typeface="Times New Roman" panose="02020603050405020304" pitchFamily="18" charset="0"/>
              </a:rPr>
              <a:t>max_depth</a:t>
            </a:r>
            <a:r>
              <a:rPr lang="en-US" sz="1400" dirty="0">
                <a:latin typeface="Times New Roman" panose="02020603050405020304" pitchFamily="18" charset="0"/>
                <a:cs typeface="Times New Roman" panose="02020603050405020304" pitchFamily="18" charset="0"/>
              </a:rPr>
              <a:t> = range(1,40)</a:t>
            </a:r>
          </a:p>
          <a:p>
            <a:pPr algn="just"/>
            <a:r>
              <a:rPr lang="en-US" sz="1400" dirty="0">
                <a:latin typeface="Times New Roman" panose="02020603050405020304" pitchFamily="18" charset="0"/>
                <a:cs typeface="Times New Roman" panose="02020603050405020304" pitchFamily="18" charset="0"/>
              </a:rPr>
              <a:t># Minimum number of samples required to split a node</a:t>
            </a:r>
          </a:p>
          <a:p>
            <a:pPr algn="just"/>
            <a:r>
              <a:rPr lang="en-US" sz="1400" dirty="0" err="1">
                <a:latin typeface="Times New Roman" panose="02020603050405020304" pitchFamily="18" charset="0"/>
                <a:cs typeface="Times New Roman" panose="02020603050405020304" pitchFamily="18" charset="0"/>
              </a:rPr>
              <a:t>min_samples_split</a:t>
            </a:r>
            <a:r>
              <a:rPr lang="en-US" sz="1400" dirty="0">
                <a:latin typeface="Times New Roman" panose="02020603050405020304" pitchFamily="18" charset="0"/>
                <a:cs typeface="Times New Roman" panose="02020603050405020304" pitchFamily="18" charset="0"/>
              </a:rPr>
              <a:t> = range(3,60)</a:t>
            </a:r>
          </a:p>
          <a:p>
            <a:pPr algn="just"/>
            <a:r>
              <a:rPr lang="en-US" sz="1400" dirty="0">
                <a:latin typeface="Times New Roman" panose="02020603050405020304" pitchFamily="18" charset="0"/>
                <a:cs typeface="Times New Roman" panose="02020603050405020304" pitchFamily="18" charset="0"/>
              </a:rPr>
              <a:t># Create the random grid</a:t>
            </a:r>
          </a:p>
          <a:p>
            <a:pPr algn="just"/>
            <a:r>
              <a:rPr lang="en-US" sz="1400" dirty="0" err="1">
                <a:latin typeface="Times New Roman" panose="02020603050405020304" pitchFamily="18" charset="0"/>
                <a:cs typeface="Times New Roman" panose="02020603050405020304" pitchFamily="18" charset="0"/>
              </a:rPr>
              <a:t>parametro_rf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n_estimators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n_estimators</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max_depth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max_depth</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min_samples_split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min_samples_split</a:t>
            </a:r>
            <a:r>
              <a:rPr lang="en-US" sz="1400" dirty="0">
                <a:latin typeface="Times New Roman" panose="02020603050405020304" pitchFamily="18" charset="0"/>
                <a:cs typeface="Times New Roman" panose="02020603050405020304" pitchFamily="18" charset="0"/>
              </a:rPr>
              <a:t>}</a:t>
            </a:r>
          </a:p>
          <a:p>
            <a:pPr algn="just"/>
            <a:r>
              <a:rPr lang="en-US" sz="1400" dirty="0" err="1">
                <a:latin typeface="Times New Roman" panose="02020603050405020304" pitchFamily="18" charset="0"/>
                <a:cs typeface="Times New Roman" panose="02020603050405020304" pitchFamily="18" charset="0"/>
              </a:rPr>
              <a:t>model_forest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RandomForestClassifier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n_jobs</a:t>
            </a:r>
            <a:r>
              <a:rPr lang="en-US" sz="1400" dirty="0">
                <a:latin typeface="Times New Roman" panose="02020603050405020304" pitchFamily="18" charset="0"/>
                <a:cs typeface="Times New Roman" panose="02020603050405020304" pitchFamily="18" charset="0"/>
              </a:rPr>
              <a:t>=-1)</a:t>
            </a:r>
          </a:p>
          <a:p>
            <a:pPr algn="just"/>
            <a:r>
              <a:rPr lang="en-US" sz="1400" dirty="0" err="1">
                <a:latin typeface="Times New Roman" panose="02020603050405020304" pitchFamily="18" charset="0"/>
                <a:cs typeface="Times New Roman" panose="02020603050405020304" pitchFamily="18" charset="0"/>
              </a:rPr>
              <a:t>forest_random</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RandomizedSearchCV</a:t>
            </a:r>
            <a:r>
              <a:rPr lang="en-US" sz="1400" dirty="0">
                <a:latin typeface="Times New Roman" panose="02020603050405020304" pitchFamily="18" charset="0"/>
                <a:cs typeface="Times New Roman" panose="02020603050405020304" pitchFamily="18" charset="0"/>
              </a:rPr>
              <a:t>(estimator = </a:t>
            </a:r>
            <a:r>
              <a:rPr lang="en-US" sz="1400" dirty="0" err="1">
                <a:latin typeface="Times New Roman" panose="02020603050405020304" pitchFamily="18" charset="0"/>
                <a:cs typeface="Times New Roman" panose="02020603050405020304" pitchFamily="18" charset="0"/>
              </a:rPr>
              <a:t>model_forest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param_distributions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parametro_rf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n_iter</a:t>
            </a:r>
            <a:r>
              <a:rPr lang="en-US" sz="1400" dirty="0">
                <a:latin typeface="Times New Roman" panose="02020603050405020304" pitchFamily="18" charset="0"/>
                <a:cs typeface="Times New Roman" panose="02020603050405020304" pitchFamily="18" charset="0"/>
              </a:rPr>
              <a:t> = 100, cv = FOLDS, verbose=1, </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=42, </a:t>
            </a:r>
            <a:r>
              <a:rPr lang="en-US" sz="1400" dirty="0" err="1">
                <a:latin typeface="Times New Roman" panose="02020603050405020304" pitchFamily="18" charset="0"/>
                <a:cs typeface="Times New Roman" panose="02020603050405020304" pitchFamily="18" charset="0"/>
              </a:rPr>
              <a:t>n_jobs</a:t>
            </a:r>
            <a:r>
              <a:rPr lang="en-US" sz="1400" dirty="0">
                <a:latin typeface="Times New Roman" panose="02020603050405020304" pitchFamily="18" charset="0"/>
                <a:cs typeface="Times New Roman" panose="02020603050405020304" pitchFamily="18" charset="0"/>
              </a:rPr>
              <a:t> = -1, scoring='</a:t>
            </a:r>
            <a:r>
              <a:rPr lang="en-US" sz="1400" dirty="0" err="1">
                <a:latin typeface="Times New Roman" panose="02020603050405020304" pitchFamily="18" charset="0"/>
                <a:cs typeface="Times New Roman" panose="02020603050405020304" pitchFamily="18" charset="0"/>
              </a:rPr>
              <a:t>neg_mean_absolute_error</a:t>
            </a:r>
            <a:r>
              <a:rPr lang="en-US" sz="1400" dirty="0">
                <a:latin typeface="Times New Roman" panose="02020603050405020304" pitchFamily="18" charset="0"/>
                <a:cs typeface="Times New Roman" panose="02020603050405020304" pitchFamily="18" charset="0"/>
              </a:rPr>
              <a:t>')</a:t>
            </a:r>
          </a:p>
          <a:p>
            <a:pPr algn="just"/>
            <a:r>
              <a:rPr lang="en-US" sz="1400" dirty="0" err="1">
                <a:latin typeface="Times New Roman" panose="02020603050405020304" pitchFamily="18" charset="0"/>
                <a:cs typeface="Times New Roman" panose="02020603050405020304" pitchFamily="18" charset="0"/>
              </a:rPr>
              <a:t>forest_random.fit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err="1">
                <a:latin typeface="Times New Roman" panose="02020603050405020304" pitchFamily="18" charset="0"/>
                <a:cs typeface="Times New Roman" panose="02020603050405020304" pitchFamily="18" charset="0"/>
              </a:rPr>
              <a:t>model_rf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forest_random.best_estimator</a:t>
            </a:r>
            <a:r>
              <a:rPr lang="en-US" sz="1400" dirty="0">
                <a:latin typeface="Times New Roman" panose="02020603050405020304" pitchFamily="18" charset="0"/>
                <a:cs typeface="Times New Roman" panose="02020603050405020304" pitchFamily="18" charset="0"/>
              </a:rPr>
              <a:t>_</a:t>
            </a:r>
          </a:p>
          <a:p>
            <a:pPr algn="just"/>
            <a:r>
              <a:rPr lang="en-US" sz="1400" dirty="0" err="1">
                <a:latin typeface="Times New Roman" panose="02020603050405020304" pitchFamily="18" charset="0"/>
                <a:cs typeface="Times New Roman" panose="02020603050405020304" pitchFamily="18" charset="0"/>
              </a:rPr>
              <a:t>Predicted_rf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model_rf.predict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5209B984-2890-995E-664F-4557EE73518E}"/>
              </a:ext>
            </a:extLst>
          </p:cNvPr>
          <p:cNvSpPr txBox="1"/>
          <p:nvPr/>
        </p:nvSpPr>
        <p:spPr>
          <a:xfrm>
            <a:off x="175099" y="700369"/>
            <a:ext cx="11741284"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Training the Model and Generating Predictions</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BC1CF3-D6AC-0F10-B082-B68A8F6D2672}"/>
              </a:ext>
            </a:extLst>
          </p:cNvPr>
          <p:cNvSpPr txBox="1"/>
          <p:nvPr/>
        </p:nvSpPr>
        <p:spPr>
          <a:xfrm>
            <a:off x="-955040" y="1161385"/>
            <a:ext cx="65633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1. Using Random Forest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18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7ED2D-C2F0-11EA-56BE-D40D0CE51440}"/>
              </a:ext>
            </a:extLst>
          </p:cNvPr>
          <p:cNvSpPr txBox="1"/>
          <p:nvPr/>
        </p:nvSpPr>
        <p:spPr>
          <a:xfrm>
            <a:off x="2810865" y="772160"/>
            <a:ext cx="65633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Training the Model and Generating Predictions</a:t>
            </a:r>
          </a:p>
        </p:txBody>
      </p:sp>
      <p:sp>
        <p:nvSpPr>
          <p:cNvPr id="4" name="TextBox 3">
            <a:extLst>
              <a:ext uri="{FF2B5EF4-FFF2-40B4-BE49-F238E27FC236}">
                <a16:creationId xmlns:a16="http://schemas.microsoft.com/office/drawing/2014/main" id="{0A22A73A-988B-C77B-CE19-09569D2CECEF}"/>
              </a:ext>
            </a:extLst>
          </p:cNvPr>
          <p:cNvSpPr txBox="1"/>
          <p:nvPr/>
        </p:nvSpPr>
        <p:spPr>
          <a:xfrm>
            <a:off x="-995680" y="1233825"/>
            <a:ext cx="611632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Using </a:t>
            </a:r>
            <a:r>
              <a:rPr lang="en-US" dirty="0">
                <a:latin typeface="Times New Roman" panose="02020603050405020304" pitchFamily="18" charset="0"/>
                <a:cs typeface="Times New Roman" panose="02020603050405020304" pitchFamily="18" charset="0"/>
              </a:rPr>
              <a:t>Extra Tree</a:t>
            </a:r>
          </a:p>
        </p:txBody>
      </p:sp>
      <p:sp>
        <p:nvSpPr>
          <p:cNvPr id="6" name="TextBox 5">
            <a:extLst>
              <a:ext uri="{FF2B5EF4-FFF2-40B4-BE49-F238E27FC236}">
                <a16:creationId xmlns:a16="http://schemas.microsoft.com/office/drawing/2014/main" id="{3BCA7E13-61CE-76F2-EBEF-3287EE1D30D1}"/>
              </a:ext>
            </a:extLst>
          </p:cNvPr>
          <p:cNvSpPr txBox="1"/>
          <p:nvPr/>
        </p:nvSpPr>
        <p:spPr>
          <a:xfrm>
            <a:off x="1096848" y="1601191"/>
            <a:ext cx="6583680" cy="4478149"/>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  Extra Tree  **</a:t>
            </a:r>
          </a:p>
          <a:p>
            <a:r>
              <a:rPr lang="en-US" sz="1500" dirty="0">
                <a:latin typeface="Times New Roman" panose="02020603050405020304" pitchFamily="18" charset="0"/>
                <a:cs typeface="Times New Roman" panose="02020603050405020304" pitchFamily="18" charset="0"/>
              </a:rPr>
              <a:t># Number of trees in random forest</a:t>
            </a:r>
          </a:p>
          <a:p>
            <a:r>
              <a:rPr lang="en-US" sz="1500" dirty="0" err="1">
                <a:latin typeface="Times New Roman" panose="02020603050405020304" pitchFamily="18" charset="0"/>
                <a:cs typeface="Times New Roman" panose="02020603050405020304" pitchFamily="18" charset="0"/>
              </a:rPr>
              <a:t>n_estimators</a:t>
            </a:r>
            <a:r>
              <a:rPr lang="en-US" sz="1500" dirty="0">
                <a:latin typeface="Times New Roman" panose="02020603050405020304" pitchFamily="18" charset="0"/>
                <a:cs typeface="Times New Roman" panose="02020603050405020304" pitchFamily="18" charset="0"/>
              </a:rPr>
              <a:t> = range(50,280)</a:t>
            </a:r>
          </a:p>
          <a:p>
            <a:r>
              <a:rPr lang="en-US" sz="1500" dirty="0">
                <a:latin typeface="Times New Roman" panose="02020603050405020304" pitchFamily="18" charset="0"/>
                <a:cs typeface="Times New Roman" panose="02020603050405020304" pitchFamily="18" charset="0"/>
              </a:rPr>
              <a:t># Maximum number of levels in tree</a:t>
            </a:r>
          </a:p>
          <a:p>
            <a:r>
              <a:rPr lang="en-US" sz="1500" dirty="0" err="1">
                <a:latin typeface="Times New Roman" panose="02020603050405020304" pitchFamily="18" charset="0"/>
                <a:cs typeface="Times New Roman" panose="02020603050405020304" pitchFamily="18" charset="0"/>
              </a:rPr>
              <a:t>max_depth</a:t>
            </a:r>
            <a:r>
              <a:rPr lang="en-US" sz="1500" dirty="0">
                <a:latin typeface="Times New Roman" panose="02020603050405020304" pitchFamily="18" charset="0"/>
                <a:cs typeface="Times New Roman" panose="02020603050405020304" pitchFamily="18" charset="0"/>
              </a:rPr>
              <a:t> =  range(1,40)</a:t>
            </a:r>
          </a:p>
          <a:p>
            <a:r>
              <a:rPr lang="en-US" sz="1500" dirty="0">
                <a:latin typeface="Times New Roman" panose="02020603050405020304" pitchFamily="18" charset="0"/>
                <a:cs typeface="Times New Roman" panose="02020603050405020304" pitchFamily="18" charset="0"/>
              </a:rPr>
              <a:t># Minimum number of samples required to split a node</a:t>
            </a:r>
          </a:p>
          <a:p>
            <a:r>
              <a:rPr lang="en-US" sz="1500" dirty="0" err="1">
                <a:latin typeface="Times New Roman" panose="02020603050405020304" pitchFamily="18" charset="0"/>
                <a:cs typeface="Times New Roman" panose="02020603050405020304" pitchFamily="18" charset="0"/>
              </a:rPr>
              <a:t>min_samples_leaf</a:t>
            </a:r>
            <a:r>
              <a:rPr lang="en-US" sz="1500" dirty="0">
                <a:latin typeface="Times New Roman" panose="02020603050405020304" pitchFamily="18" charset="0"/>
                <a:cs typeface="Times New Roman" panose="02020603050405020304" pitchFamily="18" charset="0"/>
              </a:rPr>
              <a:t> = [3,4,5,6,7,8,9,10,15,20,30,40,50,60]</a:t>
            </a:r>
          </a:p>
          <a:p>
            <a:r>
              <a:rPr lang="en-US" sz="1500" dirty="0">
                <a:latin typeface="Times New Roman" panose="02020603050405020304" pitchFamily="18" charset="0"/>
                <a:cs typeface="Times New Roman" panose="02020603050405020304" pitchFamily="18" charset="0"/>
              </a:rPr>
              <a:t># Create the random grid</a:t>
            </a:r>
          </a:p>
          <a:p>
            <a:r>
              <a:rPr lang="en-US" sz="1500" dirty="0" err="1">
                <a:latin typeface="Times New Roman" panose="02020603050405020304" pitchFamily="18" charset="0"/>
                <a:cs typeface="Times New Roman" panose="02020603050405020304" pitchFamily="18" charset="0"/>
              </a:rPr>
              <a:t>parametro_Et</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n_estimators</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n_estimators</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max_depth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max_depth</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min_samples_leaf</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min_samples_leaf</a:t>
            </a:r>
            <a:r>
              <a:rPr lang="en-US" sz="1500" dirty="0">
                <a:latin typeface="Times New Roman" panose="02020603050405020304" pitchFamily="18" charset="0"/>
                <a:cs typeface="Times New Roman" panose="02020603050405020304" pitchFamily="18" charset="0"/>
              </a:rPr>
              <a:t>}</a:t>
            </a:r>
          </a:p>
          <a:p>
            <a:r>
              <a:rPr lang="en-US" sz="1500" dirty="0" err="1">
                <a:latin typeface="Times New Roman" panose="02020603050405020304" pitchFamily="18" charset="0"/>
                <a:cs typeface="Times New Roman" panose="02020603050405020304" pitchFamily="18" charset="0"/>
              </a:rPr>
              <a:t>model_et</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ExtraTreesClassifier</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n_jobs</a:t>
            </a:r>
            <a:r>
              <a:rPr lang="en-US" sz="1500" dirty="0">
                <a:latin typeface="Times New Roman" panose="02020603050405020304" pitchFamily="18" charset="0"/>
                <a:cs typeface="Times New Roman" panose="02020603050405020304" pitchFamily="18" charset="0"/>
              </a:rPr>
              <a:t>=-1)</a:t>
            </a:r>
          </a:p>
          <a:p>
            <a:r>
              <a:rPr lang="en-US" sz="1500" dirty="0" err="1">
                <a:latin typeface="Times New Roman" panose="02020603050405020304" pitchFamily="18" charset="0"/>
                <a:cs typeface="Times New Roman" panose="02020603050405020304" pitchFamily="18" charset="0"/>
              </a:rPr>
              <a:t>et_random</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RandomizedSearchCV</a:t>
            </a:r>
            <a:r>
              <a:rPr lang="en-US" sz="1500" dirty="0">
                <a:latin typeface="Times New Roman" panose="02020603050405020304" pitchFamily="18" charset="0"/>
                <a:cs typeface="Times New Roman" panose="02020603050405020304" pitchFamily="18" charset="0"/>
              </a:rPr>
              <a:t>(estimator = </a:t>
            </a:r>
            <a:r>
              <a:rPr lang="en-US" sz="1500" dirty="0" err="1">
                <a:latin typeface="Times New Roman" panose="02020603050405020304" pitchFamily="18" charset="0"/>
                <a:cs typeface="Times New Roman" panose="02020603050405020304" pitchFamily="18" charset="0"/>
              </a:rPr>
              <a:t>model_et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param_distributions</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parametro_rf</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n_iter</a:t>
            </a:r>
            <a:r>
              <a:rPr lang="en-US" sz="1500" dirty="0">
                <a:latin typeface="Times New Roman" panose="02020603050405020304" pitchFamily="18" charset="0"/>
                <a:cs typeface="Times New Roman" panose="02020603050405020304" pitchFamily="18" charset="0"/>
              </a:rPr>
              <a:t> = 100, cv = FOLDS, </a:t>
            </a:r>
          </a:p>
          <a:p>
            <a:r>
              <a:rPr lang="en-US" sz="1500" dirty="0">
                <a:latin typeface="Times New Roman" panose="02020603050405020304" pitchFamily="18" charset="0"/>
                <a:cs typeface="Times New Roman" panose="02020603050405020304" pitchFamily="18" charset="0"/>
              </a:rPr>
              <a:t>                               verbose=1, </a:t>
            </a:r>
            <a:r>
              <a:rPr lang="en-US" sz="1500" dirty="0" err="1">
                <a:latin typeface="Times New Roman" panose="02020603050405020304" pitchFamily="18" charset="0"/>
                <a:cs typeface="Times New Roman" panose="02020603050405020304" pitchFamily="18" charset="0"/>
              </a:rPr>
              <a:t>random_state</a:t>
            </a:r>
            <a:r>
              <a:rPr lang="en-US" sz="1500" dirty="0">
                <a:latin typeface="Times New Roman" panose="02020603050405020304" pitchFamily="18" charset="0"/>
                <a:cs typeface="Times New Roman" panose="02020603050405020304" pitchFamily="18" charset="0"/>
              </a:rPr>
              <a:t>=42, </a:t>
            </a:r>
            <a:r>
              <a:rPr lang="en-US" sz="1500" dirty="0" err="1">
                <a:latin typeface="Times New Roman" panose="02020603050405020304" pitchFamily="18" charset="0"/>
                <a:cs typeface="Times New Roman" panose="02020603050405020304" pitchFamily="18" charset="0"/>
              </a:rPr>
              <a:t>n_jobs</a:t>
            </a:r>
            <a:r>
              <a:rPr lang="en-US" sz="1500" dirty="0">
                <a:latin typeface="Times New Roman" panose="02020603050405020304" pitchFamily="18" charset="0"/>
                <a:cs typeface="Times New Roman" panose="02020603050405020304" pitchFamily="18" charset="0"/>
              </a:rPr>
              <a:t> = -1, scoring='</a:t>
            </a:r>
            <a:r>
              <a:rPr lang="en-US" sz="1500" dirty="0" err="1">
                <a:latin typeface="Times New Roman" panose="02020603050405020304" pitchFamily="18" charset="0"/>
                <a:cs typeface="Times New Roman" panose="02020603050405020304" pitchFamily="18" charset="0"/>
              </a:rPr>
              <a:t>roc_auc</a:t>
            </a:r>
            <a:r>
              <a:rPr lang="en-US" sz="1500" dirty="0">
                <a:latin typeface="Times New Roman" panose="02020603050405020304" pitchFamily="18" charset="0"/>
                <a:cs typeface="Times New Roman" panose="02020603050405020304" pitchFamily="18" charset="0"/>
              </a:rPr>
              <a:t>')</a:t>
            </a:r>
          </a:p>
          <a:p>
            <a:r>
              <a:rPr lang="en-US" sz="1500" dirty="0" err="1">
                <a:latin typeface="Times New Roman" panose="02020603050405020304" pitchFamily="18" charset="0"/>
                <a:cs typeface="Times New Roman" panose="02020603050405020304" pitchFamily="18" charset="0"/>
              </a:rPr>
              <a:t>et_random.fit</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X_train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y_train</a:t>
            </a:r>
            <a:r>
              <a:rPr lang="en-US" sz="1500" dirty="0">
                <a:latin typeface="Times New Roman" panose="02020603050405020304" pitchFamily="18" charset="0"/>
                <a:cs typeface="Times New Roman" panose="02020603050405020304" pitchFamily="18" charset="0"/>
              </a:rPr>
              <a:t>)</a:t>
            </a:r>
          </a:p>
          <a:p>
            <a:endParaRPr lang="en-US" sz="1500" dirty="0">
              <a:latin typeface="Times New Roman" panose="02020603050405020304" pitchFamily="18" charset="0"/>
              <a:cs typeface="Times New Roman" panose="02020603050405020304" pitchFamily="18" charset="0"/>
            </a:endParaRPr>
          </a:p>
          <a:p>
            <a:r>
              <a:rPr lang="en-US" sz="1500" dirty="0" err="1">
                <a:latin typeface="Times New Roman" panose="02020603050405020304" pitchFamily="18" charset="0"/>
                <a:cs typeface="Times New Roman" panose="02020603050405020304" pitchFamily="18" charset="0"/>
              </a:rPr>
              <a:t>model_et</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et_random.best_estimator</a:t>
            </a:r>
            <a:r>
              <a:rPr lang="en-US" sz="1500" dirty="0">
                <a:latin typeface="Times New Roman" panose="02020603050405020304" pitchFamily="18" charset="0"/>
                <a:cs typeface="Times New Roman" panose="02020603050405020304" pitchFamily="18" charset="0"/>
              </a:rPr>
              <a:t>_</a:t>
            </a:r>
          </a:p>
          <a:p>
            <a:r>
              <a:rPr lang="en-US" sz="1500" dirty="0" err="1">
                <a:latin typeface="Times New Roman" panose="02020603050405020304" pitchFamily="18" charset="0"/>
                <a:cs typeface="Times New Roman" panose="02020603050405020304" pitchFamily="18" charset="0"/>
              </a:rPr>
              <a:t>Predicted_et</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model_et.predict</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X_test</a:t>
            </a:r>
            <a:r>
              <a:rPr lang="en-US"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471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2AAD06-465B-8A97-FADE-9AD88398B268}"/>
              </a:ext>
            </a:extLst>
          </p:cNvPr>
          <p:cNvSpPr txBox="1"/>
          <p:nvPr/>
        </p:nvSpPr>
        <p:spPr>
          <a:xfrm>
            <a:off x="2878956" y="772160"/>
            <a:ext cx="656336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Training the Model and Generating Predictions</a:t>
            </a:r>
          </a:p>
        </p:txBody>
      </p:sp>
      <p:sp>
        <p:nvSpPr>
          <p:cNvPr id="4" name="TextBox 3">
            <a:extLst>
              <a:ext uri="{FF2B5EF4-FFF2-40B4-BE49-F238E27FC236}">
                <a16:creationId xmlns:a16="http://schemas.microsoft.com/office/drawing/2014/main" id="{516FE91C-ACEC-B4EB-12F0-9460DC7A5A3D}"/>
              </a:ext>
            </a:extLst>
          </p:cNvPr>
          <p:cNvSpPr txBox="1"/>
          <p:nvPr/>
        </p:nvSpPr>
        <p:spPr>
          <a:xfrm>
            <a:off x="-975360" y="1233825"/>
            <a:ext cx="611632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3. Using Ada Boost</a:t>
            </a:r>
          </a:p>
        </p:txBody>
      </p:sp>
      <p:sp>
        <p:nvSpPr>
          <p:cNvPr id="6" name="TextBox 5">
            <a:extLst>
              <a:ext uri="{FF2B5EF4-FFF2-40B4-BE49-F238E27FC236}">
                <a16:creationId xmlns:a16="http://schemas.microsoft.com/office/drawing/2014/main" id="{BD48ACDF-65B5-F7D1-FB2A-C846C7043D22}"/>
              </a:ext>
            </a:extLst>
          </p:cNvPr>
          <p:cNvSpPr txBox="1"/>
          <p:nvPr/>
        </p:nvSpPr>
        <p:spPr>
          <a:xfrm>
            <a:off x="1109980" y="1721792"/>
            <a:ext cx="6548120" cy="427809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AdaBoost  **</a:t>
            </a:r>
          </a:p>
          <a:p>
            <a:r>
              <a:rPr lang="en-US" sz="1600" dirty="0" err="1">
                <a:latin typeface="Times New Roman" panose="02020603050405020304" pitchFamily="18" charset="0"/>
                <a:cs typeface="Times New Roman" panose="02020603050405020304" pitchFamily="18" charset="0"/>
              </a:rPr>
              <a:t>n_estimators</a:t>
            </a:r>
            <a:r>
              <a:rPr lang="en-US" sz="1600" dirty="0">
                <a:latin typeface="Times New Roman" panose="02020603050405020304" pitchFamily="18" charset="0"/>
                <a:cs typeface="Times New Roman" panose="02020603050405020304" pitchFamily="18" charset="0"/>
              </a:rPr>
              <a:t> = range(10,200)</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learning_rate</a:t>
            </a:r>
            <a:r>
              <a:rPr lang="en-US" sz="1600" dirty="0">
                <a:latin typeface="Times New Roman" panose="02020603050405020304" pitchFamily="18" charset="0"/>
                <a:cs typeface="Times New Roman" panose="02020603050405020304" pitchFamily="18" charset="0"/>
              </a:rPr>
              <a:t> = [0.0001, 0.001, 0.01, 0.1,0.2,0.3,0.4,0.5,0.6,0.7,0.8,0.9,0.95,1]</a:t>
            </a:r>
          </a:p>
          <a:p>
            <a:r>
              <a:rPr lang="en-US" sz="1600" dirty="0">
                <a:latin typeface="Times New Roman" panose="02020603050405020304" pitchFamily="18" charset="0"/>
                <a:cs typeface="Times New Roman" panose="02020603050405020304" pitchFamily="18" charset="0"/>
              </a:rPr>
              <a:t># Create the random grid</a:t>
            </a:r>
          </a:p>
          <a:p>
            <a:r>
              <a:rPr lang="en-US" sz="1600" dirty="0" err="1">
                <a:latin typeface="Times New Roman" panose="02020603050405020304" pitchFamily="18" charset="0"/>
                <a:cs typeface="Times New Roman" panose="02020603050405020304" pitchFamily="18" charset="0"/>
              </a:rPr>
              <a:t>parametros_ada</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n_estimators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n_estimators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learning_rate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learning_rate</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model_ada</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AdaBoostClassifier</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ada_random</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RandomizedSearchCV</a:t>
            </a:r>
            <a:r>
              <a:rPr lang="en-US" sz="1600" dirty="0">
                <a:latin typeface="Times New Roman" panose="02020603050405020304" pitchFamily="18" charset="0"/>
                <a:cs typeface="Times New Roman" panose="02020603050405020304" pitchFamily="18" charset="0"/>
              </a:rPr>
              <a:t>(estimator = </a:t>
            </a:r>
            <a:r>
              <a:rPr lang="en-US" sz="1600" dirty="0" err="1">
                <a:latin typeface="Times New Roman" panose="02020603050405020304" pitchFamily="18" charset="0"/>
                <a:cs typeface="Times New Roman" panose="02020603050405020304" pitchFamily="18" charset="0"/>
              </a:rPr>
              <a:t>model_ada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param_distributions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parametros_ada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n_iter</a:t>
            </a:r>
            <a:r>
              <a:rPr lang="en-US" sz="1600" dirty="0">
                <a:latin typeface="Times New Roman" panose="02020603050405020304" pitchFamily="18" charset="0"/>
                <a:cs typeface="Times New Roman" panose="02020603050405020304" pitchFamily="18" charset="0"/>
              </a:rPr>
              <a:t> = 100, cv = FOLDS, </a:t>
            </a:r>
          </a:p>
          <a:p>
            <a:r>
              <a:rPr lang="en-US" sz="1600" dirty="0">
                <a:latin typeface="Times New Roman" panose="02020603050405020304" pitchFamily="18" charset="0"/>
                <a:cs typeface="Times New Roman" panose="02020603050405020304" pitchFamily="18" charset="0"/>
              </a:rPr>
              <a:t>                               verbose=1, </a:t>
            </a:r>
            <a:r>
              <a:rPr lang="en-US" sz="1600" dirty="0" err="1">
                <a:latin typeface="Times New Roman" panose="02020603050405020304" pitchFamily="18" charset="0"/>
                <a:cs typeface="Times New Roman" panose="02020603050405020304" pitchFamily="18" charset="0"/>
              </a:rPr>
              <a:t>random_state</a:t>
            </a:r>
            <a:r>
              <a:rPr lang="en-US" sz="1600" dirty="0">
                <a:latin typeface="Times New Roman" panose="02020603050405020304" pitchFamily="18" charset="0"/>
                <a:cs typeface="Times New Roman" panose="02020603050405020304" pitchFamily="18" charset="0"/>
              </a:rPr>
              <a:t>=42, </a:t>
            </a:r>
            <a:r>
              <a:rPr lang="en-US" sz="1600" dirty="0" err="1">
                <a:latin typeface="Times New Roman" panose="02020603050405020304" pitchFamily="18" charset="0"/>
                <a:cs typeface="Times New Roman" panose="02020603050405020304" pitchFamily="18" charset="0"/>
              </a:rPr>
              <a:t>n_jobs</a:t>
            </a:r>
            <a:r>
              <a:rPr lang="en-US" sz="1600" dirty="0">
                <a:latin typeface="Times New Roman" panose="02020603050405020304" pitchFamily="18" charset="0"/>
                <a:cs typeface="Times New Roman" panose="02020603050405020304" pitchFamily="18" charset="0"/>
              </a:rPr>
              <a:t> = -1, scoring='</a:t>
            </a:r>
            <a:r>
              <a:rPr lang="en-US" sz="1600" dirty="0" err="1">
                <a:latin typeface="Times New Roman" panose="02020603050405020304" pitchFamily="18" charset="0"/>
                <a:cs typeface="Times New Roman" panose="02020603050405020304" pitchFamily="18" charset="0"/>
              </a:rPr>
              <a:t>roc_auc</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ada_random.fit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X_train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y_train</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model_ada</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ada_random.best_estimator</a:t>
            </a:r>
            <a:r>
              <a:rPr lang="en-US" sz="1600" dirty="0">
                <a:latin typeface="Times New Roman" panose="02020603050405020304" pitchFamily="18" charset="0"/>
                <a:cs typeface="Times New Roman" panose="02020603050405020304" pitchFamily="18" charset="0"/>
              </a:rPr>
              <a:t>_</a:t>
            </a:r>
          </a:p>
          <a:p>
            <a:r>
              <a:rPr lang="en-US" sz="1600" dirty="0" err="1">
                <a:latin typeface="Times New Roman" panose="02020603050405020304" pitchFamily="18" charset="0"/>
                <a:cs typeface="Times New Roman" panose="02020603050405020304" pitchFamily="18" charset="0"/>
              </a:rPr>
              <a:t>Predicted_ada</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model_ada.predict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X_test</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19577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2211</TotalTime>
  <Words>2353</Words>
  <Application>Microsoft Office PowerPoint</Application>
  <PresentationFormat>Widescreen</PresentationFormat>
  <Paragraphs>211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Garamond</vt:lpstr>
      <vt:lpstr>Times New Roman</vt:lpstr>
      <vt:lpstr>Wingdings</vt:lpstr>
      <vt:lpstr>Organic</vt:lpstr>
      <vt:lpstr>PowerPoint Presentation</vt:lpstr>
      <vt:lpstr>Introduction</vt:lpstr>
      <vt:lpstr>Approach </vt:lpstr>
      <vt:lpstr>Deliverables</vt:lpstr>
      <vt:lpstr>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Disease Prediction</dc:title>
  <dc:creator>DURGASI OMKAR AVINASH</dc:creator>
  <cp:lastModifiedBy>DURGASI OMKAR AVINASH</cp:lastModifiedBy>
  <cp:revision>31</cp:revision>
  <dcterms:created xsi:type="dcterms:W3CDTF">2022-04-11T19:42:29Z</dcterms:created>
  <dcterms:modified xsi:type="dcterms:W3CDTF">2022-05-02T06:34:41Z</dcterms:modified>
</cp:coreProperties>
</file>