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</p:sldIdLst>
  <p:sldSz cx="18288000" cy="10287000"/>
  <p:notesSz cx="6858000" cy="9144000"/>
  <p:embeddedFontLst>
    <p:embeddedFont>
      <p:font typeface="Arimo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S Gordon Serif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svg"/><Relationship Id="rId7" Type="http://schemas.openxmlformats.org/officeDocument/2006/relationships/image" Target="../media/image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svg"/><Relationship Id="rId7" Type="http://schemas.openxmlformats.org/officeDocument/2006/relationships/image" Target="../media/image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svg"/><Relationship Id="rId7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svg"/><Relationship Id="rId7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375" r="7459" b="38858"/>
          <a:stretch/>
        </p:blipFill>
        <p:spPr>
          <a:xfrm>
            <a:off x="304800" y="1"/>
            <a:ext cx="17983200" cy="1028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DFA0D-FBA8-BF52-DEA5-460517449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08" y="2743200"/>
            <a:ext cx="13166584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4151" y="1914626"/>
            <a:ext cx="6585339" cy="1003712"/>
            <a:chOff x="0" y="0"/>
            <a:chExt cx="3399641" cy="518160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3386941" cy="505460"/>
            </a:xfrm>
            <a:custGeom>
              <a:avLst/>
              <a:gdLst/>
              <a:ahLst/>
              <a:cxnLst/>
              <a:rect l="l" t="t" r="r" b="b"/>
              <a:pathLst>
                <a:path w="3386941" h="505460">
                  <a:moveTo>
                    <a:pt x="252730" y="0"/>
                  </a:moveTo>
                  <a:lnTo>
                    <a:pt x="3134211" y="0"/>
                  </a:lnTo>
                  <a:cubicBezTo>
                    <a:pt x="3273911" y="0"/>
                    <a:pt x="3386941" y="113030"/>
                    <a:pt x="3386941" y="252730"/>
                  </a:cubicBezTo>
                  <a:cubicBezTo>
                    <a:pt x="3386941" y="392430"/>
                    <a:pt x="3273911" y="505460"/>
                    <a:pt x="3134211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4C64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913287" y="2097314"/>
            <a:ext cx="613399" cy="6133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22941" y="3728426"/>
            <a:ext cx="6585339" cy="1003712"/>
            <a:chOff x="0" y="0"/>
            <a:chExt cx="3399641" cy="518160"/>
          </a:xfrm>
        </p:grpSpPr>
        <p:sp>
          <p:nvSpPr>
            <p:cNvPr id="7" name="Freeform 7"/>
            <p:cNvSpPr/>
            <p:nvPr/>
          </p:nvSpPr>
          <p:spPr>
            <a:xfrm>
              <a:off x="6350" y="6350"/>
              <a:ext cx="3386941" cy="505460"/>
            </a:xfrm>
            <a:custGeom>
              <a:avLst/>
              <a:gdLst/>
              <a:ahLst/>
              <a:cxnLst/>
              <a:rect l="l" t="t" r="r" b="b"/>
              <a:pathLst>
                <a:path w="3386941" h="505460">
                  <a:moveTo>
                    <a:pt x="252730" y="0"/>
                  </a:moveTo>
                  <a:lnTo>
                    <a:pt x="3134211" y="0"/>
                  </a:lnTo>
                  <a:cubicBezTo>
                    <a:pt x="3273911" y="0"/>
                    <a:pt x="3386941" y="113030"/>
                    <a:pt x="3386941" y="252730"/>
                  </a:cubicBezTo>
                  <a:cubicBezTo>
                    <a:pt x="3386941" y="392430"/>
                    <a:pt x="3273911" y="505460"/>
                    <a:pt x="3134211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4C64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913287" y="3922074"/>
            <a:ext cx="613399" cy="61886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22941" y="5554695"/>
            <a:ext cx="6585339" cy="1003712"/>
            <a:chOff x="0" y="0"/>
            <a:chExt cx="3399641" cy="518160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3386941" cy="505460"/>
            </a:xfrm>
            <a:custGeom>
              <a:avLst/>
              <a:gdLst/>
              <a:ahLst/>
              <a:cxnLst/>
              <a:rect l="l" t="t" r="r" b="b"/>
              <a:pathLst>
                <a:path w="3386941" h="505460">
                  <a:moveTo>
                    <a:pt x="252730" y="0"/>
                  </a:moveTo>
                  <a:lnTo>
                    <a:pt x="3134211" y="0"/>
                  </a:lnTo>
                  <a:cubicBezTo>
                    <a:pt x="3273911" y="0"/>
                    <a:pt x="3386941" y="113030"/>
                    <a:pt x="3386941" y="252730"/>
                  </a:cubicBezTo>
                  <a:cubicBezTo>
                    <a:pt x="3386941" y="392430"/>
                    <a:pt x="3273911" y="505460"/>
                    <a:pt x="3134211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4C64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913287" y="5749683"/>
            <a:ext cx="613399" cy="613734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22941" y="7380963"/>
            <a:ext cx="6585339" cy="1003712"/>
            <a:chOff x="0" y="0"/>
            <a:chExt cx="3399641" cy="518160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3386941" cy="505460"/>
            </a:xfrm>
            <a:custGeom>
              <a:avLst/>
              <a:gdLst/>
              <a:ahLst/>
              <a:cxnLst/>
              <a:rect l="l" t="t" r="r" b="b"/>
              <a:pathLst>
                <a:path w="3386941" h="505460">
                  <a:moveTo>
                    <a:pt x="252730" y="0"/>
                  </a:moveTo>
                  <a:lnTo>
                    <a:pt x="3134211" y="0"/>
                  </a:lnTo>
                  <a:cubicBezTo>
                    <a:pt x="3273911" y="0"/>
                    <a:pt x="3386941" y="113030"/>
                    <a:pt x="3386941" y="252730"/>
                  </a:cubicBezTo>
                  <a:cubicBezTo>
                    <a:pt x="3386941" y="392430"/>
                    <a:pt x="3273911" y="505460"/>
                    <a:pt x="3134211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4C64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913287" y="7575952"/>
            <a:ext cx="613399" cy="613734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0269572" y="3754656"/>
            <a:ext cx="6342839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133795"/>
                </a:solidFill>
                <a:latin typeface="DM Sans Bold"/>
              </a:rPr>
              <a:t>About</a:t>
            </a:r>
          </a:p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133795"/>
                </a:solidFill>
                <a:latin typeface="DM Sans Bold"/>
              </a:rPr>
              <a:t>StartInCo</a:t>
            </a:r>
          </a:p>
          <a:p>
            <a:pPr marL="0" lvl="0" indent="0" algn="ctr">
              <a:lnSpc>
                <a:spcPts val="8800"/>
              </a:lnSpc>
              <a:spcBef>
                <a:spcPct val="0"/>
              </a:spcBef>
            </a:pPr>
            <a:endParaRPr lang="en-US" sz="8000">
              <a:solidFill>
                <a:srgbClr val="133795"/>
              </a:solidFill>
              <a:latin typeface="DM Sans Bold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238478" y="5433440"/>
            <a:ext cx="463032" cy="440302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179025" y="2221204"/>
            <a:ext cx="261966" cy="24910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187849" y="3922074"/>
            <a:ext cx="466500" cy="44359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855558" y="7575952"/>
            <a:ext cx="324120" cy="308208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98242" y="8542031"/>
            <a:ext cx="397259" cy="37775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87849" y="7132856"/>
            <a:ext cx="260916" cy="248108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058519" y="769260"/>
            <a:ext cx="466500" cy="443599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98242" y="3379096"/>
            <a:ext cx="260916" cy="24810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55556" y="9427521"/>
            <a:ext cx="260916" cy="248108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238478" y="288357"/>
            <a:ext cx="3002434" cy="2994928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3855558" y="6532956"/>
            <a:ext cx="3998313" cy="3703438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602534" y="532700"/>
            <a:ext cx="2846232" cy="2970451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1993924">
            <a:off x="10055078" y="6595470"/>
            <a:ext cx="1369235" cy="2324318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2020453" y="2245898"/>
            <a:ext cx="399067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00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20453" y="4073411"/>
            <a:ext cx="399067" cy="363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00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13894" y="2042063"/>
            <a:ext cx="538899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399" dirty="0" err="1">
                <a:solidFill>
                  <a:srgbClr val="000000"/>
                </a:solidFill>
                <a:latin typeface="DM Sans"/>
              </a:rPr>
              <a:t>StartInCo</a:t>
            </a:r>
            <a:r>
              <a:rPr lang="en-US" sz="2399" dirty="0">
                <a:solidFill>
                  <a:srgbClr val="000000"/>
                </a:solidFill>
                <a:latin typeface="DM Sans"/>
              </a:rPr>
              <a:t> stands for Startup &amp; Investors Collaboration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020453" y="5898436"/>
            <a:ext cx="399067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00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613894" y="5859397"/>
            <a:ext cx="5148117" cy="3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51"/>
              </a:lnSpc>
            </a:pPr>
            <a:r>
              <a:rPr lang="en-US" sz="2292" dirty="0">
                <a:solidFill>
                  <a:srgbClr val="000000"/>
                </a:solidFill>
                <a:latin typeface="DM Sans"/>
              </a:rPr>
              <a:t>Startup ideas gets recognition 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020453" y="7724723"/>
            <a:ext cx="399067" cy="363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00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526686" y="7703185"/>
            <a:ext cx="508789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399" dirty="0">
                <a:solidFill>
                  <a:srgbClr val="000000"/>
                </a:solidFill>
                <a:latin typeface="DM Sans"/>
              </a:rPr>
              <a:t>Crowdfunding feature also available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613894" y="3868332"/>
            <a:ext cx="538899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399" dirty="0">
                <a:solidFill>
                  <a:srgbClr val="000000"/>
                </a:solidFill>
                <a:latin typeface="DM Sans"/>
              </a:rPr>
              <a:t>Helps in networking the startup ideas and investors.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7093" y="4314825"/>
            <a:ext cx="5933813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Flow of operation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7329" y="3678234"/>
            <a:ext cx="4490219" cy="1052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Entrepreneur registers their startup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5408"/>
            <a:ext cx="4490219" cy="1475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DM Sans"/>
              </a:rPr>
              <a:t>Entrepreneurs/I</a:t>
            </a:r>
            <a:r>
              <a:rPr lang="en-US" sz="3099">
                <a:solidFill>
                  <a:srgbClr val="FFFFFF"/>
                </a:solidFill>
                <a:latin typeface="Arimo"/>
              </a:rPr>
              <a:t>nvestors creates account</a:t>
            </a:r>
          </a:p>
          <a:p>
            <a:pPr marL="0" lvl="0" indent="0" algn="ctr">
              <a:lnSpc>
                <a:spcPts val="3079"/>
              </a:lnSpc>
              <a:spcBef>
                <a:spcPct val="0"/>
              </a:spcBef>
            </a:pPr>
            <a:endParaRPr lang="en-US" sz="3099">
              <a:solidFill>
                <a:srgbClr val="FFFFFF"/>
              </a:solidFill>
              <a:latin typeface="Arimo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19014">
            <a:off x="11123003" y="2389800"/>
            <a:ext cx="1874035" cy="14473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70111" y="2382526"/>
            <a:ext cx="463032" cy="44030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848941" y="7168525"/>
            <a:ext cx="261966" cy="2491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65862" y="5143500"/>
            <a:ext cx="260916" cy="24810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518919" y="806900"/>
            <a:ext cx="466500" cy="44359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620788" y="2822828"/>
            <a:ext cx="260916" cy="24810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59871" y="9010192"/>
            <a:ext cx="260916" cy="248108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 rot="5347333">
            <a:off x="2532326" y="2799015"/>
            <a:ext cx="155439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 rot="5347333">
            <a:off x="2496610" y="6145268"/>
            <a:ext cx="155439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TextBox 14"/>
          <p:cNvSpPr txBox="1"/>
          <p:nvPr/>
        </p:nvSpPr>
        <p:spPr>
          <a:xfrm>
            <a:off x="1064416" y="7197781"/>
            <a:ext cx="4490219" cy="159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Entrepreneurs are shortlisted on basis of various parameters</a:t>
            </a:r>
          </a:p>
        </p:txBody>
      </p:sp>
      <p:sp>
        <p:nvSpPr>
          <p:cNvPr id="15" name="AutoShape 15"/>
          <p:cNvSpPr/>
          <p:nvPr/>
        </p:nvSpPr>
        <p:spPr>
          <a:xfrm>
            <a:off x="5249145" y="8167698"/>
            <a:ext cx="227723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7494254" y="7894150"/>
            <a:ext cx="4490219" cy="1047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Live Pitch begins virtually</a:t>
            </a: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(Streamed for everyone)</a:t>
            </a:r>
            <a:endParaRPr lang="en-US" sz="2999" dirty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18" name="AutoShape 18"/>
          <p:cNvSpPr/>
          <p:nvPr/>
        </p:nvSpPr>
        <p:spPr>
          <a:xfrm rot="77145">
            <a:off x="11909884" y="8167698"/>
            <a:ext cx="170693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TextBox 19"/>
          <p:cNvSpPr txBox="1"/>
          <p:nvPr/>
        </p:nvSpPr>
        <p:spPr>
          <a:xfrm>
            <a:off x="13148086" y="4425946"/>
            <a:ext cx="4490219" cy="1052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Entrepreneur negotiates with investors</a:t>
            </a:r>
          </a:p>
        </p:txBody>
      </p:sp>
      <p:sp>
        <p:nvSpPr>
          <p:cNvPr id="20" name="AutoShape 20"/>
          <p:cNvSpPr/>
          <p:nvPr/>
        </p:nvSpPr>
        <p:spPr>
          <a:xfrm rot="-5446346">
            <a:off x="14237333" y="6696725"/>
            <a:ext cx="2051826" cy="9052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1" name="AutoShape 21"/>
          <p:cNvSpPr/>
          <p:nvPr/>
        </p:nvSpPr>
        <p:spPr>
          <a:xfrm rot="-5446346">
            <a:off x="14076967" y="2888474"/>
            <a:ext cx="2315958" cy="5111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12878591" y="1020954"/>
            <a:ext cx="4490219" cy="51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Deal gets finalized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898891" y="707574"/>
            <a:ext cx="4490219" cy="1052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Entry for next entrepreneur</a:t>
            </a:r>
          </a:p>
        </p:txBody>
      </p:sp>
      <p:sp>
        <p:nvSpPr>
          <p:cNvPr id="24" name="AutoShape 24"/>
          <p:cNvSpPr/>
          <p:nvPr/>
        </p:nvSpPr>
        <p:spPr>
          <a:xfrm rot="-10800000">
            <a:off x="11171656" y="1347776"/>
            <a:ext cx="170693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D6345F0E-EC7A-C6CB-E194-05BEAF02B511}"/>
              </a:ext>
            </a:extLst>
          </p:cNvPr>
          <p:cNvSpPr txBox="1"/>
          <p:nvPr/>
        </p:nvSpPr>
        <p:spPr>
          <a:xfrm>
            <a:off x="13426191" y="7894149"/>
            <a:ext cx="4490219" cy="159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Investors offers deal</a:t>
            </a: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FFFFFF"/>
              </a:solidFill>
              <a:latin typeface="DM Sans"/>
            </a:endParaRP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7093" y="4314825"/>
            <a:ext cx="5933813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Flow of operation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7329" y="3678234"/>
            <a:ext cx="4490219" cy="159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Filter the Applications of entrepreneur and investors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5408"/>
            <a:ext cx="4490219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FFFFFF"/>
                </a:solidFill>
                <a:latin typeface="DM Sans"/>
              </a:rPr>
              <a:t>Create Virtual Event every quarter</a:t>
            </a:r>
            <a:endParaRPr lang="en-US" sz="3099" dirty="0">
              <a:solidFill>
                <a:srgbClr val="FFFFFF"/>
              </a:solidFill>
              <a:latin typeface="Arimo"/>
            </a:endParaRPr>
          </a:p>
          <a:p>
            <a:pPr marL="0" lvl="0" indent="0" algn="ctr">
              <a:lnSpc>
                <a:spcPts val="3079"/>
              </a:lnSpc>
              <a:spcBef>
                <a:spcPct val="0"/>
              </a:spcBef>
            </a:pPr>
            <a:endParaRPr lang="en-US" sz="3099" dirty="0">
              <a:solidFill>
                <a:srgbClr val="FFFFFF"/>
              </a:solidFill>
              <a:latin typeface="Arimo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19014">
            <a:off x="11123003" y="2389800"/>
            <a:ext cx="1874035" cy="14473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70111" y="2382526"/>
            <a:ext cx="463032" cy="44030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848941" y="7168525"/>
            <a:ext cx="261966" cy="2491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65862" y="5143500"/>
            <a:ext cx="260916" cy="24810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518919" y="806900"/>
            <a:ext cx="466500" cy="44359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620788" y="2822828"/>
            <a:ext cx="260916" cy="24810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59871" y="9010192"/>
            <a:ext cx="260916" cy="248108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 rot="5347333">
            <a:off x="2532326" y="2799015"/>
            <a:ext cx="155439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 rot="5347333">
            <a:off x="2496610" y="6145268"/>
            <a:ext cx="155439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TextBox 14"/>
          <p:cNvSpPr txBox="1"/>
          <p:nvPr/>
        </p:nvSpPr>
        <p:spPr>
          <a:xfrm>
            <a:off x="1064416" y="7197781"/>
            <a:ext cx="4490219" cy="159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Collaborate with top angel investors and companies</a:t>
            </a:r>
          </a:p>
        </p:txBody>
      </p:sp>
      <p:sp>
        <p:nvSpPr>
          <p:cNvPr id="15" name="AutoShape 15"/>
          <p:cNvSpPr/>
          <p:nvPr/>
        </p:nvSpPr>
        <p:spPr>
          <a:xfrm>
            <a:off x="5249145" y="8167698"/>
            <a:ext cx="227723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7494254" y="7894150"/>
            <a:ext cx="4490219" cy="15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Advertise the event and live stream it for audiences</a:t>
            </a:r>
            <a:endParaRPr lang="en-US" sz="2999" dirty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18" name="AutoShape 18"/>
          <p:cNvSpPr/>
          <p:nvPr/>
        </p:nvSpPr>
        <p:spPr>
          <a:xfrm rot="77145">
            <a:off x="11909884" y="8167698"/>
            <a:ext cx="170693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TextBox 19"/>
          <p:cNvSpPr txBox="1"/>
          <p:nvPr/>
        </p:nvSpPr>
        <p:spPr>
          <a:xfrm>
            <a:off x="13148086" y="4425946"/>
            <a:ext cx="4490219" cy="21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25% fees goes to our partners</a:t>
            </a: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Rest 75 goes to </a:t>
            </a:r>
            <a:r>
              <a:rPr lang="en-US" sz="2999" dirty="0" err="1">
                <a:solidFill>
                  <a:srgbClr val="FFFFFF"/>
                </a:solidFill>
                <a:latin typeface="DM Sans"/>
              </a:rPr>
              <a:t>statinco</a:t>
            </a:r>
            <a:r>
              <a:rPr lang="en-US" sz="2999" dirty="0">
                <a:solidFill>
                  <a:srgbClr val="FFFFFF"/>
                </a:solidFill>
                <a:latin typeface="DM Sans"/>
              </a:rPr>
              <a:t> revenue</a:t>
            </a:r>
          </a:p>
        </p:txBody>
      </p:sp>
      <p:sp>
        <p:nvSpPr>
          <p:cNvPr id="20" name="AutoShape 20"/>
          <p:cNvSpPr/>
          <p:nvPr/>
        </p:nvSpPr>
        <p:spPr>
          <a:xfrm rot="-5446346">
            <a:off x="14691264" y="7129135"/>
            <a:ext cx="1171276" cy="24494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1" name="AutoShape 21"/>
          <p:cNvSpPr/>
          <p:nvPr/>
        </p:nvSpPr>
        <p:spPr>
          <a:xfrm rot="-5446346">
            <a:off x="15017666" y="4058105"/>
            <a:ext cx="443673" cy="4050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12878591" y="1020954"/>
            <a:ext cx="4490219" cy="159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If entrepreneur is not shortlisted refund is issued to them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51246" y="1090845"/>
            <a:ext cx="4490219" cy="51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Prepare for next event</a:t>
            </a:r>
          </a:p>
        </p:txBody>
      </p:sp>
      <p:sp>
        <p:nvSpPr>
          <p:cNvPr id="24" name="AutoShape 24"/>
          <p:cNvSpPr/>
          <p:nvPr/>
        </p:nvSpPr>
        <p:spPr>
          <a:xfrm rot="-10800000">
            <a:off x="11171656" y="1347776"/>
            <a:ext cx="170693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D6345F0E-EC7A-C6CB-E194-05BEAF02B511}"/>
              </a:ext>
            </a:extLst>
          </p:cNvPr>
          <p:cNvSpPr txBox="1"/>
          <p:nvPr/>
        </p:nvSpPr>
        <p:spPr>
          <a:xfrm>
            <a:off x="13426191" y="7894149"/>
            <a:ext cx="4490219" cy="266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DM Sans"/>
              </a:rPr>
              <a:t>Entrepreneur pays minimum fees to enter the virtual stage</a:t>
            </a: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FFFFFF"/>
              </a:solidFill>
              <a:latin typeface="DM Sans"/>
            </a:endParaRP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FFFFFF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378153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2890" y="2258557"/>
            <a:ext cx="7238957" cy="3265944"/>
            <a:chOff x="0" y="0"/>
            <a:chExt cx="1809956" cy="1865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09956" cy="1865019"/>
            </a:xfrm>
            <a:custGeom>
              <a:avLst/>
              <a:gdLst/>
              <a:ahLst/>
              <a:cxnLst/>
              <a:rect l="l" t="t" r="r" b="b"/>
              <a:pathLst>
                <a:path w="1809956" h="1865019">
                  <a:moveTo>
                    <a:pt x="1685496" y="1865019"/>
                  </a:moveTo>
                  <a:lnTo>
                    <a:pt x="124460" y="1865019"/>
                  </a:lnTo>
                  <a:cubicBezTo>
                    <a:pt x="55880" y="1865019"/>
                    <a:pt x="0" y="1809139"/>
                    <a:pt x="0" y="17405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85496" y="0"/>
                  </a:lnTo>
                  <a:cubicBezTo>
                    <a:pt x="1754076" y="0"/>
                    <a:pt x="1809956" y="55880"/>
                    <a:pt x="1809956" y="124460"/>
                  </a:cubicBezTo>
                  <a:lnTo>
                    <a:pt x="1809956" y="1740559"/>
                  </a:lnTo>
                  <a:cubicBezTo>
                    <a:pt x="1809956" y="1809139"/>
                    <a:pt x="1754076" y="1865019"/>
                    <a:pt x="1685496" y="186501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45069" y="3188086"/>
            <a:ext cx="676571" cy="67657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545069" y="4313915"/>
            <a:ext cx="676571" cy="67657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267383" y="4492135"/>
            <a:ext cx="261966" cy="2491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688292" y="1414924"/>
            <a:ext cx="260916" cy="24810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59857" y="684352"/>
            <a:ext cx="466500" cy="44359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24161" y="333294"/>
            <a:ext cx="197241" cy="18755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677" y="2940563"/>
            <a:ext cx="260916" cy="24810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15555" y="3917478"/>
            <a:ext cx="5202621" cy="411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112825" y="2350193"/>
            <a:ext cx="3010702" cy="2115019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144000" y="663727"/>
            <a:ext cx="7474176" cy="2088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 dirty="0">
                <a:solidFill>
                  <a:srgbClr val="FFFFFF"/>
                </a:solidFill>
                <a:latin typeface="DM Sans Bold"/>
              </a:rPr>
              <a:t>Sources of revenue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810388" y="3175500"/>
            <a:ext cx="5131459" cy="46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2"/>
              </a:lnSpc>
              <a:spcBef>
                <a:spcPct val="0"/>
              </a:spcBef>
            </a:pPr>
            <a:r>
              <a:rPr lang="en-US" sz="2716" dirty="0">
                <a:solidFill>
                  <a:srgbClr val="000000"/>
                </a:solidFill>
                <a:latin typeface="DM Sans"/>
              </a:rPr>
              <a:t>Fees from Startups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810388" y="4300523"/>
            <a:ext cx="5131459" cy="4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2"/>
              </a:lnSpc>
              <a:spcBef>
                <a:spcPct val="0"/>
              </a:spcBef>
            </a:pPr>
            <a:r>
              <a:rPr lang="en-US" sz="2716" dirty="0">
                <a:solidFill>
                  <a:srgbClr val="000000"/>
                </a:solidFill>
                <a:latin typeface="DM Sans"/>
              </a:rPr>
              <a:t>Brand Promotion/Ads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63272" y="3356614"/>
            <a:ext cx="440166" cy="396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78"/>
              </a:lnSpc>
            </a:pPr>
            <a:r>
              <a:rPr lang="en-US" sz="2978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63272" y="4482443"/>
            <a:ext cx="440166" cy="396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78"/>
              </a:lnSpc>
            </a:pPr>
            <a:r>
              <a:rPr lang="en-US" sz="2978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807721" y="8246381"/>
            <a:ext cx="466500" cy="443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2890" y="2258556"/>
            <a:ext cx="7238957" cy="7459185"/>
            <a:chOff x="0" y="0"/>
            <a:chExt cx="1809956" cy="18650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09956" cy="1865019"/>
            </a:xfrm>
            <a:custGeom>
              <a:avLst/>
              <a:gdLst/>
              <a:ahLst/>
              <a:cxnLst/>
              <a:rect l="l" t="t" r="r" b="b"/>
              <a:pathLst>
                <a:path w="1809956" h="1865019">
                  <a:moveTo>
                    <a:pt x="1685496" y="1865019"/>
                  </a:moveTo>
                  <a:lnTo>
                    <a:pt x="124460" y="1865019"/>
                  </a:lnTo>
                  <a:cubicBezTo>
                    <a:pt x="55880" y="1865019"/>
                    <a:pt x="0" y="1809139"/>
                    <a:pt x="0" y="17405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85496" y="0"/>
                  </a:lnTo>
                  <a:cubicBezTo>
                    <a:pt x="1754076" y="0"/>
                    <a:pt x="1809956" y="55880"/>
                    <a:pt x="1809956" y="124460"/>
                  </a:cubicBezTo>
                  <a:lnTo>
                    <a:pt x="1809956" y="1740559"/>
                  </a:lnTo>
                  <a:cubicBezTo>
                    <a:pt x="1809956" y="1809139"/>
                    <a:pt x="1754076" y="1865019"/>
                    <a:pt x="1685496" y="186501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45069" y="3188086"/>
            <a:ext cx="676571" cy="67657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545069" y="4313915"/>
            <a:ext cx="676571" cy="67657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545069" y="5649863"/>
            <a:ext cx="676571" cy="67657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545069" y="6986033"/>
            <a:ext cx="676571" cy="676571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545069" y="8111639"/>
            <a:ext cx="676571" cy="67657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5515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267383" y="4492135"/>
            <a:ext cx="261966" cy="2491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688292" y="1414924"/>
            <a:ext cx="260916" cy="24810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59857" y="684352"/>
            <a:ext cx="466500" cy="44359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24161" y="333294"/>
            <a:ext cx="197241" cy="18755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677" y="2940563"/>
            <a:ext cx="260916" cy="24810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15555" y="3917478"/>
            <a:ext cx="5202621" cy="411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112825" y="2350193"/>
            <a:ext cx="3010702" cy="2115019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144000" y="663727"/>
            <a:ext cx="7474176" cy="207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 dirty="0">
                <a:solidFill>
                  <a:srgbClr val="FFFFFF"/>
                </a:solidFill>
                <a:latin typeface="DM Sans Bold"/>
              </a:rPr>
              <a:t>Who Are The Investors?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810388" y="3175500"/>
            <a:ext cx="5131459" cy="46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2"/>
              </a:lnSpc>
              <a:spcBef>
                <a:spcPct val="0"/>
              </a:spcBef>
            </a:pPr>
            <a:r>
              <a:rPr lang="en-US" sz="2716" dirty="0">
                <a:solidFill>
                  <a:srgbClr val="000000"/>
                </a:solidFill>
                <a:latin typeface="DM Sans"/>
              </a:rPr>
              <a:t>Angel Investors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810388" y="4300523"/>
            <a:ext cx="5131459" cy="46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2"/>
              </a:lnSpc>
              <a:spcBef>
                <a:spcPct val="0"/>
              </a:spcBef>
            </a:pPr>
            <a:r>
              <a:rPr lang="en-US" sz="2716" dirty="0">
                <a:solidFill>
                  <a:srgbClr val="000000"/>
                </a:solidFill>
                <a:latin typeface="DM Sans"/>
              </a:rPr>
              <a:t>Corporates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810388" y="5636471"/>
            <a:ext cx="4973895" cy="46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2"/>
              </a:lnSpc>
              <a:spcBef>
                <a:spcPct val="0"/>
              </a:spcBef>
            </a:pPr>
            <a:r>
              <a:rPr lang="en-US" sz="2716" dirty="0">
                <a:solidFill>
                  <a:srgbClr val="000000"/>
                </a:solidFill>
                <a:latin typeface="DM Sans"/>
              </a:rPr>
              <a:t>Government</a:t>
            </a:r>
            <a:r>
              <a:rPr lang="en-US" sz="2716" dirty="0">
                <a:solidFill>
                  <a:srgbClr val="000000"/>
                </a:solidFill>
                <a:latin typeface="Arimo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10388" y="6972641"/>
            <a:ext cx="5131459" cy="46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2"/>
              </a:lnSpc>
              <a:spcBef>
                <a:spcPct val="0"/>
              </a:spcBef>
            </a:pPr>
            <a:r>
              <a:rPr lang="en-US" sz="2716" dirty="0">
                <a:solidFill>
                  <a:srgbClr val="000000"/>
                </a:solidFill>
                <a:latin typeface="DM Sans"/>
              </a:rPr>
              <a:t>Society/Community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770364" y="8189231"/>
            <a:ext cx="5131459" cy="46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2"/>
              </a:lnSpc>
              <a:spcBef>
                <a:spcPct val="0"/>
              </a:spcBef>
            </a:pPr>
            <a:r>
              <a:rPr lang="en-US" sz="2716" dirty="0">
                <a:solidFill>
                  <a:srgbClr val="000000"/>
                </a:solidFill>
                <a:latin typeface="DM Sans"/>
              </a:rPr>
              <a:t>Public Crowdfunding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63272" y="3356614"/>
            <a:ext cx="440166" cy="396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78"/>
              </a:lnSpc>
            </a:pPr>
            <a:r>
              <a:rPr lang="en-US" sz="2978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63272" y="4482443"/>
            <a:ext cx="440166" cy="396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78"/>
              </a:lnSpc>
            </a:pPr>
            <a:r>
              <a:rPr lang="en-US" sz="2978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63272" y="5818390"/>
            <a:ext cx="440166" cy="396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78"/>
              </a:lnSpc>
            </a:pPr>
            <a:r>
              <a:rPr lang="en-US" sz="2978" dirty="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663272" y="7154561"/>
            <a:ext cx="440166" cy="396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78"/>
              </a:lnSpc>
            </a:pPr>
            <a:r>
              <a:rPr lang="en-US" sz="2978" dirty="0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63272" y="8280167"/>
            <a:ext cx="440166" cy="396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78"/>
              </a:lnSpc>
            </a:pPr>
            <a:r>
              <a:rPr lang="en-US" sz="2978">
                <a:solidFill>
                  <a:srgbClr val="FFFFFF"/>
                </a:solidFill>
                <a:latin typeface="DM Sans Bold"/>
              </a:rPr>
              <a:t>5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807721" y="8246381"/>
            <a:ext cx="466500" cy="4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19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8764" y="4457082"/>
            <a:ext cx="17690471" cy="178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4400">
                <a:solidFill>
                  <a:srgbClr val="FFFAEF"/>
                </a:solidFill>
                <a:latin typeface="CS Gordon Serif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174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DM Sans Bold</vt:lpstr>
      <vt:lpstr>CS Gordon Serif</vt:lpstr>
      <vt:lpstr>DM Sans</vt:lpstr>
      <vt:lpstr>Arial</vt:lpstr>
      <vt:lpstr>Calibri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Startinco</dc:title>
  <cp:lastModifiedBy>omkar awaje</cp:lastModifiedBy>
  <cp:revision>6</cp:revision>
  <dcterms:created xsi:type="dcterms:W3CDTF">2006-08-16T00:00:00Z</dcterms:created>
  <dcterms:modified xsi:type="dcterms:W3CDTF">2022-09-29T10:45:57Z</dcterms:modified>
  <dc:identifier>DAE-oQN6EiY</dc:identifier>
</cp:coreProperties>
</file>