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62" r:id="rId11"/>
    <p:sldId id="270" r:id="rId12"/>
    <p:sldId id="271" r:id="rId13"/>
    <p:sldId id="263" r:id="rId14"/>
    <p:sldId id="264" r:id="rId15"/>
    <p:sldId id="273" r:id="rId16"/>
    <p:sldId id="272" r:id="rId17"/>
    <p:sldId id="265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524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22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3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7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6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karBarge/Data-Science-Capstone-Projec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sed-cars-price-prediction.streamlit.app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Omkar Barge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Data Science with Python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80512" y="175392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7A0C-6924-2BAC-1D61-D073DC51488D}"/>
              </a:ext>
            </a:extLst>
          </p:cNvPr>
          <p:cNvSpPr txBox="1"/>
          <p:nvPr/>
        </p:nvSpPr>
        <p:spPr>
          <a:xfrm>
            <a:off x="614155" y="4244595"/>
            <a:ext cx="222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Outliers present in </a:t>
            </a:r>
            <a:r>
              <a:rPr lang="en-US" b="1" i="1" dirty="0" err="1">
                <a:solidFill>
                  <a:srgbClr val="FF0000"/>
                </a:solidFill>
              </a:rPr>
              <a:t>selling_price</a:t>
            </a:r>
            <a:r>
              <a:rPr lang="en-US" b="1" i="1" dirty="0">
                <a:solidFill>
                  <a:srgbClr val="FF0000"/>
                </a:solidFill>
              </a:rPr>
              <a:t> column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82433-EE44-B707-7EFE-00AD838F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44" y="958640"/>
            <a:ext cx="2711098" cy="2993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C150A-38D7-11D4-1C11-C4AF27209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24" y="958640"/>
            <a:ext cx="2885186" cy="2993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BD0A-A26D-F50A-B748-220DA831E77D}"/>
              </a:ext>
            </a:extLst>
          </p:cNvPr>
          <p:cNvSpPr txBox="1"/>
          <p:nvPr/>
        </p:nvSpPr>
        <p:spPr>
          <a:xfrm>
            <a:off x="5809957" y="4244595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Treated Outliers</a:t>
            </a:r>
            <a:endParaRPr lang="en-IN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80512" y="175392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8BD0A-A26D-F50A-B748-220DA831E77D}"/>
              </a:ext>
            </a:extLst>
          </p:cNvPr>
          <p:cNvSpPr txBox="1"/>
          <p:nvPr/>
        </p:nvSpPr>
        <p:spPr>
          <a:xfrm>
            <a:off x="252211" y="3424026"/>
            <a:ext cx="87992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Firstly </a:t>
            </a:r>
            <a:r>
              <a:rPr lang="en-US" b="1" i="1" dirty="0" err="1">
                <a:solidFill>
                  <a:srgbClr val="00B050"/>
                </a:solidFill>
              </a:rPr>
              <a:t>Splited</a:t>
            </a:r>
            <a:r>
              <a:rPr lang="en-US" b="1" i="1" dirty="0">
                <a:solidFill>
                  <a:srgbClr val="00B050"/>
                </a:solidFill>
              </a:rPr>
              <a:t> data into train test,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After applied Ordinal encoding to categorical columns and Standard scalar to train and test data after</a:t>
            </a:r>
          </a:p>
          <a:p>
            <a:r>
              <a:rPr lang="en-US" b="1" i="1" dirty="0" err="1">
                <a:solidFill>
                  <a:srgbClr val="00B050"/>
                </a:solidFill>
              </a:rPr>
              <a:t>spliting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I had done scaling after the splitting process because if we do scaling before splitting, their can be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changes of data </a:t>
            </a:r>
            <a:r>
              <a:rPr lang="en-US" b="1" i="1" dirty="0" err="1">
                <a:solidFill>
                  <a:srgbClr val="00B050"/>
                </a:solidFill>
              </a:rPr>
              <a:t>lickeage</a:t>
            </a:r>
            <a:r>
              <a:rPr lang="en-US" b="1" i="1" dirty="0">
                <a:solidFill>
                  <a:srgbClr val="00B050"/>
                </a:solidFill>
              </a:rPr>
              <a:t> and it can be affect over model.</a:t>
            </a:r>
            <a:endParaRPr lang="en-IN" b="1" i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E3149-777A-020C-E234-DB9962FE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187"/>
            <a:ext cx="3826594" cy="2185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7F4CF-B7C0-AD06-94A2-4BCFB3E4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186"/>
            <a:ext cx="4316119" cy="21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ML Modeling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AD186-23C0-2804-BBF6-5BC3E63F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7" y="948961"/>
            <a:ext cx="4636986" cy="3827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BC2A9-8FBF-2055-FD8B-83DC180A1EEA}"/>
              </a:ext>
            </a:extLst>
          </p:cNvPr>
          <p:cNvSpPr txBox="1"/>
          <p:nvPr/>
        </p:nvSpPr>
        <p:spPr>
          <a:xfrm>
            <a:off x="4873279" y="1650556"/>
            <a:ext cx="42707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I had trained various model like Random Forest,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Decision Tree, Gradient Boosting, SVM, KNN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Linear Regression, Lasso, Ridge.</a:t>
            </a:r>
          </a:p>
          <a:p>
            <a:endParaRPr lang="en-US" b="1" i="1" dirty="0">
              <a:solidFill>
                <a:srgbClr val="00B050"/>
              </a:solidFill>
            </a:endParaRPr>
          </a:p>
          <a:p>
            <a:r>
              <a:rPr lang="en-US" b="1" i="1" dirty="0">
                <a:solidFill>
                  <a:srgbClr val="00B050"/>
                </a:solidFill>
              </a:rPr>
              <a:t>Gradient Boosting is giving great accuracy on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this dataset comparing other models, other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Models are overfitting because I choose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Gradient boosting model for this project based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On train and test score.</a:t>
            </a:r>
            <a:endParaRPr lang="en-IN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EEE15-6B86-DC66-E1BD-0B6EDF855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5" t="8046" r="438" b="3440"/>
          <a:stretch/>
        </p:blipFill>
        <p:spPr>
          <a:xfrm>
            <a:off x="196948" y="893299"/>
            <a:ext cx="4818184" cy="2398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1837F-6A82-AB17-46D4-7D1FB2BFB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" t="9530" b="2640"/>
          <a:stretch/>
        </p:blipFill>
        <p:spPr>
          <a:xfrm>
            <a:off x="4199206" y="2623625"/>
            <a:ext cx="4818184" cy="2398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EF6EE-E421-9A8F-5DF6-192CA3473E63}"/>
              </a:ext>
            </a:extLst>
          </p:cNvPr>
          <p:cNvSpPr txBox="1"/>
          <p:nvPr/>
        </p:nvSpPr>
        <p:spPr>
          <a:xfrm>
            <a:off x="5015132" y="1325055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Created web app for prediction using </a:t>
            </a:r>
            <a:r>
              <a:rPr lang="en-IN" b="1" i="1" dirty="0" err="1">
                <a:solidFill>
                  <a:schemeClr val="accent5">
                    <a:lumMod val="75000"/>
                  </a:schemeClr>
                </a:solidFill>
              </a:rPr>
              <a:t>streamlit</a:t>
            </a:r>
            <a:endParaRPr lang="en-IN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and deployed on same </a:t>
            </a:r>
            <a:r>
              <a:rPr lang="en-IN" b="1" i="1" dirty="0" err="1">
                <a:solidFill>
                  <a:schemeClr val="accent5">
                    <a:lumMod val="75000"/>
                  </a:schemeClr>
                </a:solidFill>
              </a:rPr>
              <a:t>streamlit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 cloud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AA5D9-A147-4568-C835-8A659C59F605}"/>
              </a:ext>
            </a:extLst>
          </p:cNvPr>
          <p:cNvSpPr txBox="1"/>
          <p:nvPr/>
        </p:nvSpPr>
        <p:spPr>
          <a:xfrm>
            <a:off x="196948" y="3938414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This is first page of webapp containing basic</a:t>
            </a:r>
          </a:p>
          <a:p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Information of dataset.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CBABA-04DE-BF46-C4D2-8DB5FB214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6" t="10670" r="31341" b="4097"/>
          <a:stretch/>
        </p:blipFill>
        <p:spPr>
          <a:xfrm>
            <a:off x="1575582" y="887383"/>
            <a:ext cx="6182750" cy="360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E47B8-36AC-5B6A-D91F-A1107DD246D8}"/>
              </a:ext>
            </a:extLst>
          </p:cNvPr>
          <p:cNvSpPr txBox="1"/>
          <p:nvPr/>
        </p:nvSpPr>
        <p:spPr>
          <a:xfrm>
            <a:off x="2103120" y="4491966"/>
            <a:ext cx="5519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This is main page of our web app which is use for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18986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Github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572CB-BC24-588D-6590-F4B7BB375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" t="9104" r="1561" b="10224"/>
          <a:stretch/>
        </p:blipFill>
        <p:spPr>
          <a:xfrm>
            <a:off x="1730326" y="1242352"/>
            <a:ext cx="5683348" cy="2658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1ED58-88BB-D002-D0B6-090AFB4507DD}"/>
              </a:ext>
            </a:extLst>
          </p:cNvPr>
          <p:cNvSpPr txBox="1"/>
          <p:nvPr/>
        </p:nvSpPr>
        <p:spPr>
          <a:xfrm>
            <a:off x="1863969" y="4360984"/>
            <a:ext cx="633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00B050"/>
                </a:solidFill>
              </a:rPr>
              <a:t>Uploaded all files regarding this project to </a:t>
            </a:r>
            <a:r>
              <a:rPr lang="en-IN" b="1" i="1" dirty="0" err="1">
                <a:solidFill>
                  <a:srgbClr val="00B050"/>
                </a:solidFill>
              </a:rPr>
              <a:t>github</a:t>
            </a:r>
            <a:r>
              <a:rPr lang="en-IN" b="1" i="1" dirty="0">
                <a:solidFill>
                  <a:srgbClr val="00B050"/>
                </a:solidFill>
              </a:rPr>
              <a:t> along with best model.</a:t>
            </a:r>
          </a:p>
          <a:p>
            <a:r>
              <a:rPr lang="en-IN" b="1" i="1" dirty="0">
                <a:solidFill>
                  <a:srgbClr val="00B050"/>
                </a:solidFill>
              </a:rPr>
              <a:t>link : - </a:t>
            </a:r>
            <a:r>
              <a:rPr lang="en-IN" b="1" i="1" dirty="0">
                <a:solidFill>
                  <a:schemeClr val="bg2">
                    <a:lumMod val="50000"/>
                  </a:schemeClr>
                </a:solidFill>
              </a:rPr>
              <a:t>https://github.com/OmkarBarge/Data-Science-Capstone-Project</a:t>
            </a:r>
          </a:p>
        </p:txBody>
      </p:sp>
    </p:spTree>
    <p:extLst>
      <p:ext uri="{BB962C8B-B14F-4D97-AF65-F5344CB8AC3E}">
        <p14:creationId xmlns:p14="http://schemas.microsoft.com/office/powerpoint/2010/main" val="251780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416102" y="1809276"/>
            <a:ext cx="831179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Githib link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:  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https://github.com/OmkarBarge/Data-Science-Capstone-Project</a:t>
            </a:r>
            <a:endParaRPr lang="en-I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Streamlit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:  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https://used-cars-price-prediction.streamlit.app/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0399B-A3B8-C6BC-C2B9-E1D2B6A964EB}"/>
              </a:ext>
            </a:extLst>
          </p:cNvPr>
          <p:cNvSpPr/>
          <p:nvPr/>
        </p:nvSpPr>
        <p:spPr>
          <a:xfrm>
            <a:off x="2574016" y="1899070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F433A-E391-14FC-AFAF-83A7F8E15252}"/>
              </a:ext>
            </a:extLst>
          </p:cNvPr>
          <p:cNvSpPr txBox="1"/>
          <p:nvPr/>
        </p:nvSpPr>
        <p:spPr>
          <a:xfrm>
            <a:off x="7575452" y="4643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Omkar S Barge</a:t>
            </a:r>
          </a:p>
        </p:txBody>
      </p:sp>
    </p:spTree>
    <p:extLst>
      <p:ext uri="{BB962C8B-B14F-4D97-AF65-F5344CB8AC3E}">
        <p14:creationId xmlns:p14="http://schemas.microsoft.com/office/powerpoint/2010/main" val="349926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insights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EDA Graphs.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and conclusion on Data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Cleaning &amp; Pre-Processing Steps.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ML Modeling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Deployment of ML Models using Streamlit.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80877" y="1518251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 i="1" dirty="0">
                <a:latin typeface="Montserrat"/>
                <a:ea typeface="Montserrat"/>
                <a:cs typeface="Montserrat"/>
                <a:sym typeface="Montserrat"/>
              </a:rPr>
              <a:t>Dataset contains information of used cars.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 i="1" dirty="0">
                <a:latin typeface="Montserrat"/>
                <a:ea typeface="Montserrat"/>
                <a:cs typeface="Montserrat"/>
                <a:sym typeface="Montserrat"/>
              </a:rPr>
              <a:t>Information present in dataset is </a:t>
            </a:r>
            <a:r>
              <a:rPr lang="en-IN" sz="16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 of company, Manufactured Year, Selling Price,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Km driven, Fuel, Seller Type, Transmission, Owner</a:t>
            </a:r>
            <a:r>
              <a:rPr lang="en-IN" sz="1600" b="1" i="1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Screenshot (12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1342105"/>
            <a:ext cx="8183118" cy="2438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 i="1" dirty="0">
                <a:latin typeface="Montserrat"/>
                <a:ea typeface="Montserrat"/>
                <a:cs typeface="Montserrat"/>
                <a:sym typeface="Montserrat"/>
              </a:rPr>
              <a:t>	        Dataset having more records of Diesel and Petrol.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 i="1" dirty="0">
                <a:latin typeface="Montserrat"/>
                <a:ea typeface="Montserrat"/>
                <a:cs typeface="Montserrat"/>
                <a:sym typeface="Montserrat"/>
              </a:rPr>
              <a:t>	   Considering fuel columns we can say dataset is imbalanced.</a:t>
            </a:r>
          </a:p>
        </p:txBody>
      </p:sp>
      <p:pic>
        <p:nvPicPr>
          <p:cNvPr id="4" name="Picture 3" descr="Screenshot (12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42" y="898279"/>
            <a:ext cx="5382640" cy="3132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 i="1" dirty="0">
                <a:latin typeface="Montserrat"/>
                <a:ea typeface="Montserrat"/>
                <a:cs typeface="Montserrat"/>
                <a:sym typeface="Montserrat"/>
              </a:rPr>
              <a:t>        Like fuel column owner column also have more records of First Owner</a:t>
            </a:r>
            <a:endParaRPr sz="1600"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Screenshot (12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70" y="956603"/>
            <a:ext cx="6314460" cy="29630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907366"/>
            <a:ext cx="8520600" cy="396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			</a:t>
            </a:r>
            <a:r>
              <a:rPr lang="en-US" sz="1600" b="1" i="1" dirty="0">
                <a:latin typeface="Montserrat"/>
                <a:ea typeface="Montserrat"/>
                <a:cs typeface="Montserrat"/>
                <a:sym typeface="Montserrat"/>
              </a:rPr>
              <a:t>Year model distribution.</a:t>
            </a:r>
            <a:endParaRPr sz="1600"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 descr="Screenshot (13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47" y="2031381"/>
            <a:ext cx="5902455" cy="2829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Screenshot (13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60288"/>
            <a:ext cx="9144001" cy="4383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1" i="1" dirty="0">
                <a:latin typeface="Montserrat"/>
                <a:ea typeface="Montserrat"/>
                <a:cs typeface="Montserrat"/>
                <a:sym typeface="Montserrat"/>
              </a:rPr>
              <a:t>			Car model distribution.</a:t>
            </a:r>
            <a:endParaRPr sz="1600" b="1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 descr="Screenshot (13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6" y="991186"/>
            <a:ext cx="6548511" cy="3161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80512" y="175392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D12CA-4DCA-BA46-3C41-565B02B8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24" y="1304342"/>
            <a:ext cx="6343161" cy="2534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D7A0C-6924-2BAC-1D61-D073DC51488D}"/>
              </a:ext>
            </a:extLst>
          </p:cNvPr>
          <p:cNvSpPr txBox="1"/>
          <p:nvPr/>
        </p:nvSpPr>
        <p:spPr>
          <a:xfrm>
            <a:off x="1033974" y="4403188"/>
            <a:ext cx="654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	Extracted Manufacturer name from ‘name’ columns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403</Words>
  <Application>Microsoft Office PowerPoint</Application>
  <PresentationFormat>On-screen Show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Montserrat</vt:lpstr>
      <vt:lpstr>Montserrat SemiBold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Data insights </vt:lpstr>
      <vt:lpstr>Data insights </vt:lpstr>
      <vt:lpstr>Data insights </vt:lpstr>
      <vt:lpstr>Data insights </vt:lpstr>
      <vt:lpstr>Data insights </vt:lpstr>
      <vt:lpstr>Data Cleaning &amp; Pre-Processing Steps.</vt:lpstr>
      <vt:lpstr>Data Cleaning &amp; Pre-Processing Steps.</vt:lpstr>
      <vt:lpstr>Data Cleaning &amp; Pre-Processing Steps.</vt:lpstr>
      <vt:lpstr>ML Modeling</vt:lpstr>
      <vt:lpstr>Deployment of ML Models using Streamlit.</vt:lpstr>
      <vt:lpstr>Deployment of ML Models using Streamlit.</vt:lpstr>
      <vt:lpstr>Github </vt:lpstr>
      <vt:lpstr>Endnotes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Om B</cp:lastModifiedBy>
  <cp:revision>5</cp:revision>
  <dcterms:modified xsi:type="dcterms:W3CDTF">2023-01-09T16:12:00Z</dcterms:modified>
</cp:coreProperties>
</file>