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Open Sans ExtraBold"/>
      <p:bold r:id="rId29"/>
      <p:boldItalic r:id="rId30"/>
    </p:embeddedFont>
    <p:embeddedFont>
      <p:font typeface="Open Sans Ligh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h+lrL1QBujHBj7xEXzBEhS27C2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6766CE-1621-425B-A3C7-AB911EFFB821}">
  <a:tblStyle styleId="{296766CE-1621-425B-A3C7-AB911EFFB8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C9AC6CE-9107-49E7-B145-FD491EC94D7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regular.fntdata"/><Relationship Id="rId30" Type="http://schemas.openxmlformats.org/officeDocument/2006/relationships/font" Target="fonts/OpenSans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Light-italic.fntdata"/><Relationship Id="rId10" Type="http://schemas.openxmlformats.org/officeDocument/2006/relationships/slide" Target="slides/slide5.xml"/><Relationship Id="rId32" Type="http://schemas.openxmlformats.org/officeDocument/2006/relationships/font" Target="fonts/OpenSansLight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OpenSans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IN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 b="0" i="0" sz="2000" u="none" cap="none" strike="noStrik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en-IN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Omkar Barge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Consulting Virtual Intern</a:t>
            </a:r>
            <a:endParaRPr b="0" i="0" sz="1200" u="none" cap="none" strike="noStrik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504" y="924672"/>
            <a:ext cx="1946511" cy="746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Job Industry Diversity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076" y="1575813"/>
            <a:ext cx="4449899" cy="3131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110" y="1591483"/>
            <a:ext cx="4614710" cy="3131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Recent Transactions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926" y="1591483"/>
            <a:ext cx="4471797" cy="304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RFM Analysis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205025" y="1591483"/>
            <a:ext cx="8707621" cy="30038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1" i="0" lang="en-I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Recency</a:t>
            </a:r>
            <a:endParaRPr/>
          </a:p>
          <a:p>
            <a:pPr indent="-274638" lvl="3" marL="539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last day on which a customer performed a transaction was taken as the recency parameter.</a:t>
            </a:r>
            <a:endParaRPr/>
          </a:p>
          <a:p>
            <a:pPr indent="-274638" lvl="3" marL="539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were divided into 4 quartiles and given a R_Score.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1" i="0" lang="en-I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Frequency</a:t>
            </a:r>
            <a:endParaRPr/>
          </a:p>
          <a:p>
            <a:pPr indent="-276225" lvl="1" marL="539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frequency of transactions done by a particular customer was taken as the frequency parameter.</a:t>
            </a:r>
            <a:endParaRPr/>
          </a:p>
          <a:p>
            <a:pPr indent="-276225" lvl="1" marL="539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were divided into 4 quartiles and given a F_Score.</a:t>
            </a:r>
            <a:endParaRPr/>
          </a:p>
          <a:p>
            <a:pPr indent="-265113" lvl="0" marL="26511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1" i="0" lang="en-I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Monetary Value</a:t>
            </a:r>
            <a:endParaRPr/>
          </a:p>
          <a:p>
            <a:pPr indent="-285750" lvl="1" marL="550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average profit per customer was taken as the monetary value parameter.</a:t>
            </a:r>
            <a:endParaRPr/>
          </a:p>
          <a:p>
            <a:pPr indent="-285750" lvl="1" marL="550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were divided into 4 quartiles and given a M_Score.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RFM Analysis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917" y="1591483"/>
            <a:ext cx="4754166" cy="337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RFM Analysis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522" y="1591483"/>
            <a:ext cx="4589355" cy="337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RFM Analysis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2708" y="1591483"/>
            <a:ext cx="4830233" cy="337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RFM Analysis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926" y="1596070"/>
            <a:ext cx="4471797" cy="304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RFM Analysis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554" y="1591483"/>
            <a:ext cx="4241292" cy="304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RFM Analysis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926" y="1591483"/>
            <a:ext cx="4471797" cy="304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RFM Analysis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504" y="1387375"/>
            <a:ext cx="4391121" cy="34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/>
          <p:nvPr/>
        </p:nvSpPr>
        <p:spPr>
          <a:xfrm>
            <a:off x="205025" y="1591483"/>
            <a:ext cx="3727997" cy="3081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Based on the RFM Class, four customer tiers were identified:</a:t>
            </a:r>
            <a:endParaRPr/>
          </a:p>
          <a:p>
            <a:pPr indent="-265113" lvl="0" marL="6286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Gold Class: These customers have recently made a purchase, are frequent and are most profitable.</a:t>
            </a:r>
            <a:endParaRPr/>
          </a:p>
          <a:p>
            <a:pPr indent="-265113" lvl="0" marL="6286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Silver Class</a:t>
            </a:r>
            <a:endParaRPr/>
          </a:p>
          <a:p>
            <a:pPr indent="-265113" lvl="0" marL="6286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Bronze Class</a:t>
            </a:r>
            <a:endParaRPr/>
          </a:p>
          <a:p>
            <a:pPr indent="-265113" lvl="0" marL="6286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Basic Class: These customers have not made any recent purchase, are not frequent and do not contribute majorly.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Tiers by State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264" y="1591483"/>
            <a:ext cx="4391121" cy="34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Profitable Job Industries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487" y="1591483"/>
            <a:ext cx="36290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Segments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3" name="Google Shape;233;p22"/>
          <p:cNvGraphicFramePr/>
          <p:nvPr/>
        </p:nvGraphicFramePr>
        <p:xfrm>
          <a:off x="1520328" y="16520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{296766CE-1621-425B-A3C7-AB911EFFB821}</a:tableStyleId>
              </a:tblPr>
              <a:tblGrid>
                <a:gridCol w="2034450"/>
                <a:gridCol w="2034450"/>
                <a:gridCol w="2034450"/>
              </a:tblGrid>
              <a:tr h="2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Segment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RFM Score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Cumulative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Platinum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</a:tr>
              <a:tr h="2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Very Loyal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296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</a:tr>
              <a:tr h="2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Becoming Loyal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558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</a:tr>
              <a:tr h="2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Recent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891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</a:tr>
              <a:tr h="2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Average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1300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5F2FF"/>
                    </a:solidFill>
                  </a:tcPr>
                </a:tc>
              </a:tr>
              <a:tr h="2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 Risk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1712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Evasive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2110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2417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Inactive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2595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Lost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2850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Targeting Methodology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205025" y="1652066"/>
            <a:ext cx="4134600" cy="1489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Customers having high RFM Scores can be filtered and targeted.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customers have made recent purchases, are frequent, and drive the most profits.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Quality Assessment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3" name="Google Shape;73;p3"/>
          <p:cNvGraphicFramePr/>
          <p:nvPr/>
        </p:nvGraphicFramePr>
        <p:xfrm>
          <a:off x="1361875" y="1614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{296766CE-1621-425B-A3C7-AB911EFFB821}</a:tableStyleId>
              </a:tblPr>
              <a:tblGrid>
                <a:gridCol w="928225"/>
                <a:gridCol w="1938975"/>
                <a:gridCol w="1733325"/>
                <a:gridCol w="1836150"/>
              </a:tblGrid>
              <a:tr h="341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47825" marL="47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Demographic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Addresses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Transaction Data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DOB: Inaccuracy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Job Industry Category: Misspelling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2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Completeness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DOB: Blanks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Job Title: Blanks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Job Industry Category: Blanks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Tenure: Blanks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IDs: Not in Sync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IDs: Not in Sync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Cost: Blanks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Brand: Blanks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Line: Blanks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Class: Blanks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Size: Blanks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First Sold Date: Blanks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IDs: Not in Sync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Consistency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Gender: Inconsistency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States: Inconsistency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Currency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Deceased Customers: Filter Out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Relevancy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Default: Exclude Field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Order Status: Exclude Cancelled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Validity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I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First Sold Date: Format</a:t>
                      </a:r>
                      <a:endParaRPr/>
                    </a:p>
                  </a:txBody>
                  <a:tcPr marT="0" marB="0" marR="47825" marL="47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Cleaning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05025" y="1591483"/>
            <a:ext cx="4366975" cy="25509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Records with Missing Fields were Dropped.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 Keys between Tables were considered and conflicting Records were Dropped.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Age, Last Purchase (Days Ago) and Profit Fields were Added.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Records pertaining to Deceased Customers were Dropped.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more than a year old were Dropped.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2" name="Google Shape;82;p4"/>
          <p:cNvGraphicFramePr/>
          <p:nvPr/>
        </p:nvGraphicFramePr>
        <p:xfrm>
          <a:off x="4958214" y="2040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{5C9AC6CE-9107-49E7-B145-FD491EC94D7C}</a:tableStyleId>
              </a:tblPr>
              <a:tblGrid>
                <a:gridCol w="2457900"/>
                <a:gridCol w="1354500"/>
              </a:tblGrid>
              <a:tr h="54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Distinct Customer IDs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As Received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4,000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5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Distinct Customer IDs after Data Cleaning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cap="none" strike="noStrike"/>
                        <a:t>3,492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Gender with Age Distribution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09" y="1701652"/>
            <a:ext cx="3947316" cy="292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339" y="1701652"/>
            <a:ext cx="3885152" cy="2921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Gender with Wealth Segment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1725" y="1591482"/>
            <a:ext cx="3642280" cy="349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95" y="1591483"/>
            <a:ext cx="35718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 Ownership with State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414" y="1690634"/>
            <a:ext cx="3845411" cy="299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6177" y="1690634"/>
            <a:ext cx="3845411" cy="299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 Ownership with Job Industry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4410" r="0" t="0"/>
          <a:stretch/>
        </p:blipFill>
        <p:spPr>
          <a:xfrm>
            <a:off x="4641483" y="1854257"/>
            <a:ext cx="429749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"/>
          <p:cNvPicPr preferRelativeResize="0"/>
          <p:nvPr/>
        </p:nvPicPr>
        <p:blipFill rotWithShape="1">
          <a:blip r:embed="rId4">
            <a:alphaModFix/>
          </a:blip>
          <a:srcRect b="0" l="4410" r="0" t="0"/>
          <a:stretch/>
        </p:blipFill>
        <p:spPr>
          <a:xfrm>
            <a:off x="205025" y="1854257"/>
            <a:ext cx="4297494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 Distribution with State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939" y="1719954"/>
            <a:ext cx="3991928" cy="295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4134" y="1719954"/>
            <a:ext cx="3929063" cy="295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Sudipto Ghosh</dc:creator>
</cp:coreProperties>
</file>