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73" r:id="rId7"/>
    <p:sldId id="261" r:id="rId8"/>
    <p:sldId id="262" r:id="rId9"/>
    <p:sldId id="263" r:id="rId10"/>
    <p:sldId id="264" r:id="rId11"/>
    <p:sldId id="265" r:id="rId12"/>
    <p:sldId id="266" r:id="rId13"/>
    <p:sldId id="267" r:id="rId14"/>
    <p:sldId id="270" r:id="rId15"/>
    <p:sldId id="271" r:id="rId16"/>
    <p:sldId id="272"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CRICKET.xlsx]Dataset!PivotTable1</c:name>
    <c:fmtId val="10"/>
  </c:pivotSource>
  <c:chart>
    <c:title>
      <c:tx>
        <c:rich>
          <a:bodyPr rot="0" spcFirstLastPara="1" vertOverflow="ellipsis" vert="horz" wrap="square" anchor="ctr" anchorCtr="1"/>
          <a:lstStyle/>
          <a:p>
            <a:pPr>
              <a:defRPr sz="1600" b="1" i="0" u="none" strike="noStrike" kern="1200" cap="all" spc="120" normalizeH="0" baseline="0">
                <a:solidFill>
                  <a:schemeClr val="lt1"/>
                </a:solidFill>
                <a:latin typeface="+mn-lt"/>
                <a:ea typeface="+mn-ea"/>
                <a:cs typeface="+mn-cs"/>
              </a:defRPr>
            </a:pPr>
            <a:r>
              <a:rPr lang="en-US">
                <a:solidFill>
                  <a:schemeClr val="lt1"/>
                </a:solidFill>
                <a:latin typeface="+mn-lt"/>
                <a:ea typeface="+mn-ea"/>
                <a:cs typeface="+mn-cs"/>
              </a:rPr>
              <a:t>Total runs scored by each team in all 4 edition </a:t>
            </a:r>
            <a:endParaRPr lang="en-US"/>
          </a:p>
        </c:rich>
      </c:tx>
      <c:layout>
        <c:manualLayout>
          <c:xMode val="edge"/>
          <c:yMode val="edge"/>
          <c:x val="0.26818045903065335"/>
          <c:y val="2.7505319551105495E-2"/>
        </c:manualLayout>
      </c:layout>
      <c:overlay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txPr>
        <a:bodyPr rot="0" spcFirstLastPara="1" vertOverflow="ellipsis" vert="horz" wrap="square" anchor="ctr" anchorCtr="1"/>
        <a:lstStyle/>
        <a:p>
          <a:pPr>
            <a:defRPr sz="1600" b="1" i="0" u="none" strike="noStrike" kern="1200" cap="all" spc="120" normalizeH="0" baseline="0">
              <a:solidFill>
                <a:schemeClr val="lt1"/>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9069313689068493"/>
          <c:y val="0.17412897515717513"/>
          <c:w val="0.69149223462704479"/>
          <c:h val="0.72194916792315855"/>
        </c:manualLayout>
      </c:layout>
      <c:barChart>
        <c:barDir val="bar"/>
        <c:grouping val="stacked"/>
        <c:varyColors val="0"/>
        <c:ser>
          <c:idx val="0"/>
          <c:order val="0"/>
          <c:tx>
            <c:strRef>
              <c:f>Dataset!$C$12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Dataset!$B$13:$B$25</c:f>
              <c:strCache>
                <c:ptCount val="12"/>
                <c:pt idx="0">
                  <c:v>Chennai Super Kings</c:v>
                </c:pt>
                <c:pt idx="1">
                  <c:v>Delhi Capitals</c:v>
                </c:pt>
                <c:pt idx="2">
                  <c:v>Delhi Daredevils</c:v>
                </c:pt>
                <c:pt idx="3">
                  <c:v>Gujarat Lions</c:v>
                </c:pt>
                <c:pt idx="4">
                  <c:v>Kings XI Punjab</c:v>
                </c:pt>
                <c:pt idx="5">
                  <c:v>Kolkata Knight Riders</c:v>
                </c:pt>
                <c:pt idx="6">
                  <c:v>Mumbai Indians</c:v>
                </c:pt>
                <c:pt idx="7">
                  <c:v>Rajasthan Royals</c:v>
                </c:pt>
                <c:pt idx="8">
                  <c:v>Rising Pune Supergiant</c:v>
                </c:pt>
                <c:pt idx="9">
                  <c:v>Rising Pune Supergiants</c:v>
                </c:pt>
                <c:pt idx="10">
                  <c:v>Royal Challengers Bangalore</c:v>
                </c:pt>
                <c:pt idx="11">
                  <c:v>Sunrisers Hyderabad</c:v>
                </c:pt>
              </c:strCache>
            </c:strRef>
          </c:cat>
          <c:val>
            <c:numRef>
              <c:f>Dataset!$C$13:$C$25</c:f>
              <c:numCache>
                <c:formatCode>General</c:formatCode>
                <c:ptCount val="12"/>
                <c:pt idx="0">
                  <c:v>5044</c:v>
                </c:pt>
                <c:pt idx="1">
                  <c:v>2418</c:v>
                </c:pt>
                <c:pt idx="2">
                  <c:v>6376</c:v>
                </c:pt>
                <c:pt idx="3">
                  <c:v>4627</c:v>
                </c:pt>
                <c:pt idx="4">
                  <c:v>8600</c:v>
                </c:pt>
                <c:pt idx="5">
                  <c:v>9494</c:v>
                </c:pt>
                <c:pt idx="6">
                  <c:v>9522</c:v>
                </c:pt>
                <c:pt idx="7">
                  <c:v>4379</c:v>
                </c:pt>
                <c:pt idx="8">
                  <c:v>2370</c:v>
                </c:pt>
                <c:pt idx="9">
                  <c:v>1962</c:v>
                </c:pt>
                <c:pt idx="10">
                  <c:v>8992</c:v>
                </c:pt>
                <c:pt idx="11">
                  <c:v>9756</c:v>
                </c:pt>
              </c:numCache>
            </c:numRef>
          </c:val>
          <c:extLst>
            <c:ext xmlns:c16="http://schemas.microsoft.com/office/drawing/2014/chart" uri="{C3380CC4-5D6E-409C-BE32-E72D297353CC}">
              <c16:uniqueId val="{00000000-0A35-49C2-AAA3-2AEAAF3C3ACB}"/>
            </c:ext>
          </c:extLst>
        </c:ser>
        <c:dLbls>
          <c:dLblPos val="ctr"/>
          <c:showLegendKey val="0"/>
          <c:showVal val="1"/>
          <c:showCatName val="0"/>
          <c:showSerName val="0"/>
          <c:showPercent val="0"/>
          <c:showBubbleSize val="0"/>
        </c:dLbls>
        <c:gapWidth val="79"/>
        <c:overlap val="100"/>
        <c:axId val="743936880"/>
        <c:axId val="743929392"/>
      </c:barChart>
      <c:catAx>
        <c:axId val="743936880"/>
        <c:scaling>
          <c:orientation val="minMax"/>
        </c:scaling>
        <c:delete val="0"/>
        <c:axPos val="l"/>
        <c:majorGridlines>
          <c:spPr>
            <a:ln w="9525" cap="flat" cmpd="sng" algn="ctr">
              <a:solidFill>
                <a:schemeClr val="accent2">
                  <a:lumMod val="60000"/>
                  <a:lumOff val="40000"/>
                </a:schemeClr>
              </a:solidFill>
              <a:round/>
            </a:ln>
            <a:effectLst/>
          </c:spPr>
        </c:majorGridlines>
        <c:numFmt formatCode="General" sourceLinked="1"/>
        <c:majorTickMark val="none"/>
        <c:minorTickMark val="none"/>
        <c:tickLblPos val="nextTo"/>
        <c:spPr>
          <a:noFill/>
          <a:ln w="9525" cap="flat" cmpd="sng" algn="ctr">
            <a:solidFill>
              <a:schemeClr val="accent1">
                <a:lumMod val="60000"/>
                <a:lumOff val="40000"/>
              </a:schemeClr>
            </a:solidFill>
            <a:round/>
          </a:ln>
          <a:effectLst/>
        </c:spPr>
        <c:txPr>
          <a:bodyPr rot="-60000000" spcFirstLastPara="1" vertOverflow="ellipsis" vert="horz" wrap="square" anchor="ctr" anchorCtr="1"/>
          <a:lstStyle/>
          <a:p>
            <a:pPr>
              <a:defRPr sz="900" b="1" i="0" u="none" strike="noStrike" kern="1200" cap="small" spc="120" normalizeH="1" baseline="0">
                <a:solidFill>
                  <a:schemeClr val="accent4">
                    <a:lumMod val="75000"/>
                  </a:schemeClr>
                </a:solidFill>
                <a:latin typeface="Maiandra GD" panose="020E0502030308020204" pitchFamily="34" charset="0"/>
                <a:ea typeface="+mn-ea"/>
                <a:cs typeface="+mn-cs"/>
              </a:defRPr>
            </a:pPr>
            <a:endParaRPr lang="en-US"/>
          </a:p>
        </c:txPr>
        <c:crossAx val="743929392"/>
        <c:crosses val="autoZero"/>
        <c:auto val="1"/>
        <c:lblAlgn val="ctr"/>
        <c:lblOffset val="100"/>
        <c:noMultiLvlLbl val="0"/>
      </c:catAx>
      <c:valAx>
        <c:axId val="743929392"/>
        <c:scaling>
          <c:orientation val="minMax"/>
          <c:max val="12000"/>
        </c:scaling>
        <c:delete val="1"/>
        <c:axPos val="b"/>
        <c:numFmt formatCode="General" sourceLinked="1"/>
        <c:majorTickMark val="none"/>
        <c:minorTickMark val="none"/>
        <c:tickLblPos val="nextTo"/>
        <c:crossAx val="74393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CRICKET.xlsx]Dataset!PivotTable12</c:name>
    <c:fmtId val="5"/>
  </c:pivotSource>
  <c:chart>
    <c:title>
      <c:tx>
        <c:rich>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en-US">
                <a:solidFill>
                  <a:schemeClr val="lt1"/>
                </a:solidFill>
                <a:latin typeface="+mn-lt"/>
                <a:ea typeface="+mn-ea"/>
                <a:cs typeface="+mn-cs"/>
              </a:rPr>
              <a:t>Total Matches played all 4 season by all players</a:t>
            </a:r>
            <a:endParaRPr lang="en-US"/>
          </a:p>
        </c:rich>
      </c:tx>
      <c:layout>
        <c:manualLayout>
          <c:xMode val="edge"/>
          <c:yMode val="edge"/>
          <c:x val="0.25049427084326326"/>
          <c:y val="5.9382422802850353E-2"/>
        </c:manualLayout>
      </c:layout>
      <c:overlay val="0"/>
      <c:spPr>
        <a:solidFill>
          <a:schemeClr val="accent2"/>
        </a:solidFill>
        <a:ln w="12700" cap="flat" cmpd="sng" algn="ctr">
          <a:solidFill>
            <a:schemeClr val="accent2">
              <a:shade val="50000"/>
            </a:schemeClr>
          </a:solidFill>
          <a:prstDash val="solid"/>
          <a:miter lim="800000"/>
        </a:ln>
        <a:effectLst/>
      </c:spPr>
      <c:txPr>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Dataset!$G$97</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01-8D4C-4F80-9307-92C4BF2DE13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extLst>
              <c:ext xmlns:c16="http://schemas.microsoft.com/office/drawing/2014/chart" uri="{C3380CC4-5D6E-409C-BE32-E72D297353CC}">
                <c16:uniqueId val="{00000003-8D4C-4F80-9307-92C4BF2DE13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05-8D4C-4F80-9307-92C4BF2DE13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ext xmlns:c16="http://schemas.microsoft.com/office/drawing/2014/chart" uri="{C3380CC4-5D6E-409C-BE32-E72D297353CC}">
                <c16:uniqueId val="{00000007-8D4C-4F80-9307-92C4BF2DE13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Dataset!$F$98:$F$102</c:f>
              <c:strCache>
                <c:ptCount val="4"/>
                <c:pt idx="0">
                  <c:v>IPL 2016</c:v>
                </c:pt>
                <c:pt idx="1">
                  <c:v>IPL 2017</c:v>
                </c:pt>
                <c:pt idx="2">
                  <c:v>IPL 2018</c:v>
                </c:pt>
                <c:pt idx="3">
                  <c:v>IPL 2019</c:v>
                </c:pt>
              </c:strCache>
            </c:strRef>
          </c:cat>
          <c:val>
            <c:numRef>
              <c:f>Dataset!$G$98:$G$102</c:f>
              <c:numCache>
                <c:formatCode>General</c:formatCode>
                <c:ptCount val="4"/>
                <c:pt idx="0">
                  <c:v>159</c:v>
                </c:pt>
                <c:pt idx="1">
                  <c:v>161</c:v>
                </c:pt>
                <c:pt idx="2">
                  <c:v>149</c:v>
                </c:pt>
                <c:pt idx="3">
                  <c:v>162</c:v>
                </c:pt>
              </c:numCache>
            </c:numRef>
          </c:val>
          <c:extLst>
            <c:ext xmlns:c16="http://schemas.microsoft.com/office/drawing/2014/chart" uri="{C3380CC4-5D6E-409C-BE32-E72D297353CC}">
              <c16:uniqueId val="{00000008-8D4C-4F80-9307-92C4BF2DE136}"/>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0417798121255601"/>
          <c:y val="0.3595198907737483"/>
          <c:w val="9.0093452851265562E-2"/>
          <c:h val="0.2672227729253558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CRICKET.xlsx]Dataset!PivotTable21</c:name>
    <c:fmtId val="34"/>
  </c:pivotSource>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IN"/>
              <a:t>Batting</a:t>
            </a:r>
            <a:r>
              <a:rPr lang="en-IN" baseline="0"/>
              <a:t> average of RCB In all 2edition</a:t>
            </a:r>
            <a:endParaRPr lang="en-IN"/>
          </a:p>
        </c:rich>
      </c:tx>
      <c:overlay val="0"/>
      <c:spPr>
        <a:solidFill>
          <a:schemeClr val="accent1">
            <a:lumMod val="40000"/>
            <a:lumOff val="60000"/>
          </a:schemeClr>
        </a:solid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manualLayout>
          <c:layoutTarget val="inner"/>
          <c:xMode val="edge"/>
          <c:yMode val="edge"/>
          <c:x val="5.5389457896710279E-2"/>
          <c:y val="0.21788323756827693"/>
          <c:w val="0.68539370078740158"/>
          <c:h val="0.6654946777486147"/>
        </c:manualLayout>
      </c:layout>
      <c:ofPieChart>
        <c:ofPieType val="bar"/>
        <c:varyColors val="1"/>
        <c:ser>
          <c:idx val="0"/>
          <c:order val="0"/>
          <c:tx>
            <c:strRef>
              <c:f>Dataset!$L$28</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777-46C4-949A-148EC25E9C5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777-46C4-949A-148EC25E9C5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777-46C4-949A-148EC25E9C5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777-46C4-949A-148EC25E9C5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777-46C4-949A-148EC25E9C5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Dataset!$K$29:$K$31</c:f>
              <c:strCache>
                <c:ptCount val="2"/>
                <c:pt idx="0">
                  <c:v>IPL 2016</c:v>
                </c:pt>
                <c:pt idx="1">
                  <c:v>IPL 2017</c:v>
                </c:pt>
              </c:strCache>
            </c:strRef>
          </c:cat>
          <c:val>
            <c:numRef>
              <c:f>Dataset!$L$29:$L$31</c:f>
              <c:numCache>
                <c:formatCode>0.0</c:formatCode>
                <c:ptCount val="2"/>
                <c:pt idx="0">
                  <c:v>139.44466666666668</c:v>
                </c:pt>
                <c:pt idx="1">
                  <c:v>98.74499999999999</c:v>
                </c:pt>
              </c:numCache>
            </c:numRef>
          </c:val>
          <c:extLst>
            <c:ext xmlns:c16="http://schemas.microsoft.com/office/drawing/2014/chart" uri="{C3380CC4-5D6E-409C-BE32-E72D297353CC}">
              <c16:uniqueId val="{0000000A-C777-46C4-949A-148EC25E9C58}"/>
            </c:ext>
          </c:extLst>
        </c:ser>
        <c:dLbls>
          <c:dLblPos val="bestFit"/>
          <c:showLegendKey val="0"/>
          <c:showVal val="1"/>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CRICKET.xlsx]Dataset!PivotTable5</c:name>
    <c:fmtId val="6"/>
  </c:pivotSource>
  <c:chart>
    <c:title>
      <c:tx>
        <c:rich>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r>
              <a:rPr lang="en-US">
                <a:solidFill>
                  <a:schemeClr val="lt1"/>
                </a:solidFill>
                <a:latin typeface="+mn-lt"/>
                <a:ea typeface="+mn-ea"/>
                <a:cs typeface="+mn-cs"/>
              </a:rPr>
              <a:t>Total</a:t>
            </a:r>
            <a:r>
              <a:rPr lang="en-US" baseline="0">
                <a:solidFill>
                  <a:schemeClr val="lt1"/>
                </a:solidFill>
                <a:latin typeface="+mn-lt"/>
                <a:ea typeface="+mn-ea"/>
                <a:cs typeface="+mn-cs"/>
              </a:rPr>
              <a:t> batting average of 4 season</a:t>
            </a:r>
            <a:endParaRPr lang="en-US"/>
          </a:p>
        </c:rich>
      </c:tx>
      <c:overlay val="0"/>
      <c:spPr>
        <a:solidFill>
          <a:schemeClr val="accent1"/>
        </a:solidFill>
        <a:ln w="12700" cap="flat" cmpd="sng" algn="ctr">
          <a:solidFill>
            <a:schemeClr val="accent1">
              <a:shade val="50000"/>
            </a:schemeClr>
          </a:solidFill>
          <a:prstDash val="solid"/>
          <a:miter lim="800000"/>
        </a:ln>
        <a:effectLst/>
      </c:spPr>
      <c:txPr>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228422599052251"/>
          <c:y val="0.15263374485596709"/>
          <c:w val="0.7272871821056498"/>
          <c:h val="0.75190013285376367"/>
        </c:manualLayout>
      </c:layout>
      <c:bar3DChart>
        <c:barDir val="col"/>
        <c:grouping val="stacked"/>
        <c:varyColors val="0"/>
        <c:ser>
          <c:idx val="0"/>
          <c:order val="0"/>
          <c:tx>
            <c:strRef>
              <c:f>Dataset!$C$97</c:f>
              <c:strCache>
                <c:ptCount val="1"/>
                <c:pt idx="0">
                  <c:v>Total</c:v>
                </c:pt>
              </c:strCache>
            </c:strRef>
          </c:tx>
          <c:spPr>
            <a:solidFill>
              <a:schemeClr val="accent1"/>
            </a:solidFill>
            <a:ln>
              <a:noFill/>
            </a:ln>
            <a:effectLst/>
            <a:sp3d/>
          </c:spPr>
          <c:invertIfNegative val="0"/>
          <c:cat>
            <c:strRef>
              <c:f>Dataset!$B$98:$B$102</c:f>
              <c:strCache>
                <c:ptCount val="4"/>
                <c:pt idx="0">
                  <c:v>IPL 2016</c:v>
                </c:pt>
                <c:pt idx="1">
                  <c:v>IPL 2017</c:v>
                </c:pt>
                <c:pt idx="2">
                  <c:v>IPL 2018</c:v>
                </c:pt>
                <c:pt idx="3">
                  <c:v>IPL 2019</c:v>
                </c:pt>
              </c:strCache>
            </c:strRef>
          </c:cat>
          <c:val>
            <c:numRef>
              <c:f>Dataset!$C$98:$C$102</c:f>
              <c:numCache>
                <c:formatCode>0.0000</c:formatCode>
                <c:ptCount val="4"/>
                <c:pt idx="0">
                  <c:v>21.226416666666662</c:v>
                </c:pt>
                <c:pt idx="1">
                  <c:v>19.78484375</c:v>
                </c:pt>
                <c:pt idx="2">
                  <c:v>20.338571428571434</c:v>
                </c:pt>
                <c:pt idx="3">
                  <c:v>19.616377952755901</c:v>
                </c:pt>
              </c:numCache>
            </c:numRef>
          </c:val>
          <c:extLst>
            <c:ext xmlns:c16="http://schemas.microsoft.com/office/drawing/2014/chart" uri="{C3380CC4-5D6E-409C-BE32-E72D297353CC}">
              <c16:uniqueId val="{00000000-A250-4315-8FC5-29C3F9A0FDF1}"/>
            </c:ext>
          </c:extLst>
        </c:ser>
        <c:dLbls>
          <c:showLegendKey val="0"/>
          <c:showVal val="0"/>
          <c:showCatName val="0"/>
          <c:showSerName val="0"/>
          <c:showPercent val="0"/>
          <c:showBubbleSize val="0"/>
        </c:dLbls>
        <c:gapWidth val="150"/>
        <c:shape val="box"/>
        <c:axId val="1737167423"/>
        <c:axId val="1737168671"/>
        <c:axId val="0"/>
      </c:bar3DChart>
      <c:catAx>
        <c:axId val="1737167423"/>
        <c:scaling>
          <c:orientation val="minMax"/>
        </c:scaling>
        <c:delete val="0"/>
        <c:axPos val="b"/>
        <c:numFmt formatCode="General" sourceLinked="1"/>
        <c:majorTickMark val="none"/>
        <c:minorTickMark val="none"/>
        <c:tickLblPos val="nextTo"/>
        <c:spPr>
          <a:solidFill>
            <a:schemeClr val="bg2">
              <a:lumMod val="75000"/>
            </a:schemeClr>
          </a:solid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7168671"/>
        <c:crosses val="autoZero"/>
        <c:auto val="1"/>
        <c:lblAlgn val="ctr"/>
        <c:lblOffset val="100"/>
        <c:noMultiLvlLbl val="0"/>
      </c:catAx>
      <c:valAx>
        <c:axId val="1737168671"/>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solidFill>
            <a:schemeClr val="tx2">
              <a:lumMod val="60000"/>
              <a:lumOff val="40000"/>
            </a:schemeClr>
          </a:solidFill>
          <a:ln>
            <a:solidFill>
              <a:schemeClr val="accent2">
                <a:lumMod val="50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7167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CRICKET.xlsx]Dataset!PivotTable6</c:name>
    <c:fmtId val="1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Wickets</a:t>
            </a:r>
            <a:r>
              <a:rPr lang="en-US" baseline="0"/>
              <a:t> taken in all 4 editions</a:t>
            </a:r>
            <a:endParaRPr lang="en-US"/>
          </a:p>
        </c:rich>
      </c:tx>
      <c:overlay val="0"/>
      <c:spPr>
        <a:solidFill>
          <a:schemeClr val="accent1">
            <a:lumMod val="60000"/>
            <a:lumOff val="40000"/>
          </a:schemeClr>
        </a:solidFill>
        <a:ln>
          <a:solidFill>
            <a:schemeClr val="accent2">
              <a:lumMod val="40000"/>
              <a:lumOff val="60000"/>
            </a:schemeClr>
          </a:solid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2497159736423541E-2"/>
          <c:y val="0.23047714554548607"/>
          <c:w val="0.97500568052715297"/>
          <c:h val="0.55482180293501049"/>
        </c:manualLayout>
      </c:layout>
      <c:lineChart>
        <c:grouping val="standard"/>
        <c:varyColors val="0"/>
        <c:ser>
          <c:idx val="0"/>
          <c:order val="0"/>
          <c:tx>
            <c:strRef>
              <c:f>Dataset!$C$38</c:f>
              <c:strCache>
                <c:ptCount val="1"/>
                <c:pt idx="0">
                  <c:v>Total</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Dataset!$B$39:$B$51</c:f>
              <c:strCache>
                <c:ptCount val="12"/>
                <c:pt idx="0">
                  <c:v>Chennai Super Kings</c:v>
                </c:pt>
                <c:pt idx="1">
                  <c:v>Delhi Capitals</c:v>
                </c:pt>
                <c:pt idx="2">
                  <c:v>Delhi Daredevils</c:v>
                </c:pt>
                <c:pt idx="3">
                  <c:v>Gujarat Lions</c:v>
                </c:pt>
                <c:pt idx="4">
                  <c:v>Kings XI Punjab</c:v>
                </c:pt>
                <c:pt idx="5">
                  <c:v>Kolkata Knight Riders</c:v>
                </c:pt>
                <c:pt idx="6">
                  <c:v>Mumbai Indians</c:v>
                </c:pt>
                <c:pt idx="7">
                  <c:v>Rajasthan Royals</c:v>
                </c:pt>
                <c:pt idx="8">
                  <c:v>Rising Pune Supergiant</c:v>
                </c:pt>
                <c:pt idx="9">
                  <c:v>Rising Pune Supergiants</c:v>
                </c:pt>
                <c:pt idx="10">
                  <c:v>Royal Challengers Bangalore</c:v>
                </c:pt>
                <c:pt idx="11">
                  <c:v>Sunrisers Hyderabad</c:v>
                </c:pt>
              </c:strCache>
            </c:strRef>
          </c:cat>
          <c:val>
            <c:numRef>
              <c:f>Dataset!$C$39:$C$51</c:f>
              <c:numCache>
                <c:formatCode>General</c:formatCode>
                <c:ptCount val="12"/>
                <c:pt idx="0">
                  <c:v>39</c:v>
                </c:pt>
                <c:pt idx="1">
                  <c:v>20</c:v>
                </c:pt>
                <c:pt idx="2">
                  <c:v>59</c:v>
                </c:pt>
                <c:pt idx="3">
                  <c:v>43</c:v>
                </c:pt>
                <c:pt idx="4">
                  <c:v>79</c:v>
                </c:pt>
                <c:pt idx="5">
                  <c:v>74</c:v>
                </c:pt>
                <c:pt idx="6">
                  <c:v>73</c:v>
                </c:pt>
                <c:pt idx="7">
                  <c:v>40</c:v>
                </c:pt>
                <c:pt idx="8">
                  <c:v>20</c:v>
                </c:pt>
                <c:pt idx="9">
                  <c:v>23</c:v>
                </c:pt>
                <c:pt idx="10">
                  <c:v>84</c:v>
                </c:pt>
                <c:pt idx="11">
                  <c:v>77</c:v>
                </c:pt>
              </c:numCache>
            </c:numRef>
          </c:val>
          <c:smooth val="0"/>
          <c:extLst>
            <c:ext xmlns:c16="http://schemas.microsoft.com/office/drawing/2014/chart" uri="{C3380CC4-5D6E-409C-BE32-E72D297353CC}">
              <c16:uniqueId val="{00000000-8E0E-46A0-A433-2356F3E5B087}"/>
            </c:ext>
          </c:extLst>
        </c:ser>
        <c:dLbls>
          <c:dLblPos val="ctr"/>
          <c:showLegendKey val="0"/>
          <c:showVal val="1"/>
          <c:showCatName val="0"/>
          <c:showSerName val="0"/>
          <c:showPercent val="0"/>
          <c:showBubbleSize val="0"/>
        </c:dLbls>
        <c:marker val="1"/>
        <c:smooth val="0"/>
        <c:axId val="867929024"/>
        <c:axId val="867919040"/>
      </c:lineChart>
      <c:catAx>
        <c:axId val="867929024"/>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solidFill>
            <a:schemeClr val="accent1">
              <a:lumMod val="20000"/>
              <a:lumOff val="80000"/>
            </a:schemeClr>
          </a:solidFill>
          <a:ln w="19050" cap="flat" cmpd="sng" algn="ctr">
            <a:solidFill>
              <a:schemeClr val="accent1">
                <a:lumMod val="75000"/>
              </a:schemeClr>
            </a:solidFill>
            <a:round/>
          </a:ln>
          <a:effectLst/>
        </c:spPr>
        <c:txPr>
          <a:bodyPr rot="-60000000" spcFirstLastPara="1" vertOverflow="ellipsis" vert="horz" wrap="square" anchor="ctr" anchorCtr="1"/>
          <a:lstStyle/>
          <a:p>
            <a:pPr>
              <a:defRPr sz="900" b="0" i="1" u="none" strike="noStrike" kern="1200" cap="all" baseline="0">
                <a:solidFill>
                  <a:schemeClr val="dk1">
                    <a:lumMod val="75000"/>
                    <a:lumOff val="25000"/>
                  </a:schemeClr>
                </a:solidFill>
                <a:latin typeface="Arial" panose="020B0604020202020204" pitchFamily="34" charset="0"/>
                <a:ea typeface="+mn-ea"/>
                <a:cs typeface="+mn-cs"/>
              </a:defRPr>
            </a:pPr>
            <a:endParaRPr lang="en-US"/>
          </a:p>
        </c:txPr>
        <c:crossAx val="867919040"/>
        <c:crosses val="autoZero"/>
        <c:auto val="1"/>
        <c:lblAlgn val="ctr"/>
        <c:lblOffset val="100"/>
        <c:noMultiLvlLbl val="0"/>
      </c:catAx>
      <c:valAx>
        <c:axId val="86791904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867929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CRICKET.xlsx]Dataset!PivotTable4</c:name>
    <c:fmtId val="14"/>
  </c:pivotSource>
  <c:chart>
    <c:title>
      <c:tx>
        <c:rich>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r>
              <a:rPr lang="en-US">
                <a:solidFill>
                  <a:schemeClr val="lt1"/>
                </a:solidFill>
                <a:latin typeface="+mn-lt"/>
                <a:ea typeface="+mn-ea"/>
                <a:cs typeface="+mn-cs"/>
              </a:rPr>
              <a:t>Total runs scored by</a:t>
            </a:r>
            <a:r>
              <a:rPr lang="en-US" baseline="0">
                <a:solidFill>
                  <a:schemeClr val="lt1"/>
                </a:solidFill>
                <a:latin typeface="+mn-lt"/>
                <a:ea typeface="+mn-ea"/>
                <a:cs typeface="+mn-cs"/>
              </a:rPr>
              <a:t> (MUMBAI INDIANS ) Players in 2019 edition</a:t>
            </a:r>
            <a:endParaRPr lang="en-US"/>
          </a:p>
        </c:rich>
      </c:tx>
      <c:layout>
        <c:manualLayout>
          <c:xMode val="edge"/>
          <c:yMode val="edge"/>
          <c:x val="0.27319922280233333"/>
          <c:y val="2.8900360194337404E-2"/>
        </c:manualLayout>
      </c:layout>
      <c:overlay val="0"/>
      <c:spPr>
        <a:solidFill>
          <a:schemeClr val="accent1"/>
        </a:solidFill>
        <a:ln w="12700" cap="flat" cmpd="sng" algn="ctr">
          <a:solidFill>
            <a:schemeClr val="accent1">
              <a:shade val="50000"/>
            </a:schemeClr>
          </a:solidFill>
          <a:prstDash val="solid"/>
          <a:miter lim="800000"/>
        </a:ln>
        <a:effectLst/>
      </c:spPr>
      <c:txPr>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1174526510320119E-2"/>
          <c:y val="0.18656914893617021"/>
          <c:w val="0.97522576146664186"/>
          <c:h val="0.55116120790752221"/>
        </c:manualLayout>
      </c:layout>
      <c:barChart>
        <c:barDir val="col"/>
        <c:grouping val="clustered"/>
        <c:varyColors val="0"/>
        <c:ser>
          <c:idx val="0"/>
          <c:order val="0"/>
          <c:tx>
            <c:strRef>
              <c:f>Dataset!$G$6</c:f>
              <c:strCache>
                <c:ptCount val="1"/>
                <c:pt idx="0">
                  <c:v>Total</c:v>
                </c:pt>
              </c:strCache>
            </c:strRef>
          </c:tx>
          <c:spPr>
            <a:solidFill>
              <a:schemeClr val="accent1"/>
            </a:solidFill>
            <a:ln>
              <a:noFill/>
            </a:ln>
            <a:effectLst/>
          </c:spPr>
          <c:invertIfNegative val="0"/>
          <c:cat>
            <c:strRef>
              <c:f>Dataset!$F$7:$F$29</c:f>
              <c:strCache>
                <c:ptCount val="22"/>
                <c:pt idx="0">
                  <c:v>AS Joseph</c:v>
                </c:pt>
                <c:pt idx="1">
                  <c:v>AS Roy</c:v>
                </c:pt>
                <c:pt idx="2">
                  <c:v>BB Sran</c:v>
                </c:pt>
                <c:pt idx="3">
                  <c:v>BCJ Cutting</c:v>
                </c:pt>
                <c:pt idx="4">
                  <c:v>E Lewis</c:v>
                </c:pt>
                <c:pt idx="5">
                  <c:v>HH Pandya</c:v>
                </c:pt>
                <c:pt idx="6">
                  <c:v>Ishan Kishan</c:v>
                </c:pt>
                <c:pt idx="7">
                  <c:v>J Yadav</c:v>
                </c:pt>
                <c:pt idx="8">
                  <c:v>JJ Bumrah</c:v>
                </c:pt>
                <c:pt idx="9">
                  <c:v>JP Behrendorff</c:v>
                </c:pt>
                <c:pt idx="10">
                  <c:v>KA Pollard</c:v>
                </c:pt>
                <c:pt idx="11">
                  <c:v>KH Pandya</c:v>
                </c:pt>
                <c:pt idx="12">
                  <c:v>M Markande</c:v>
                </c:pt>
                <c:pt idx="13">
                  <c:v>MJ McClenaghan</c:v>
                </c:pt>
                <c:pt idx="14">
                  <c:v>Q de Kock</c:v>
                </c:pt>
                <c:pt idx="15">
                  <c:v>Rasikh Salam</c:v>
                </c:pt>
                <c:pt idx="16">
                  <c:v>RD Chahar</c:v>
                </c:pt>
                <c:pt idx="17">
                  <c:v>RG Sharma</c:v>
                </c:pt>
                <c:pt idx="18">
                  <c:v>SA Yadav</c:v>
                </c:pt>
                <c:pt idx="19">
                  <c:v>SD Lad</c:v>
                </c:pt>
                <c:pt idx="20">
                  <c:v>SL Malinga</c:v>
                </c:pt>
                <c:pt idx="21">
                  <c:v>Yuvraj Singh</c:v>
                </c:pt>
              </c:strCache>
            </c:strRef>
          </c:cat>
          <c:val>
            <c:numRef>
              <c:f>Dataset!$G$7:$G$29</c:f>
              <c:numCache>
                <c:formatCode>General</c:formatCode>
                <c:ptCount val="22"/>
                <c:pt idx="0">
                  <c:v>15</c:v>
                </c:pt>
                <c:pt idx="1">
                  <c:v>0</c:v>
                </c:pt>
                <c:pt idx="2">
                  <c:v>3</c:v>
                </c:pt>
                <c:pt idx="3">
                  <c:v>18</c:v>
                </c:pt>
                <c:pt idx="4">
                  <c:v>48</c:v>
                </c:pt>
                <c:pt idx="5">
                  <c:v>402</c:v>
                </c:pt>
                <c:pt idx="6">
                  <c:v>101</c:v>
                </c:pt>
                <c:pt idx="7">
                  <c:v>0</c:v>
                </c:pt>
                <c:pt idx="8">
                  <c:v>0</c:v>
                </c:pt>
                <c:pt idx="9">
                  <c:v>0</c:v>
                </c:pt>
                <c:pt idx="10">
                  <c:v>279</c:v>
                </c:pt>
                <c:pt idx="11">
                  <c:v>183</c:v>
                </c:pt>
                <c:pt idx="12">
                  <c:v>6</c:v>
                </c:pt>
                <c:pt idx="13">
                  <c:v>11</c:v>
                </c:pt>
                <c:pt idx="14">
                  <c:v>529</c:v>
                </c:pt>
                <c:pt idx="15">
                  <c:v>5</c:v>
                </c:pt>
                <c:pt idx="16">
                  <c:v>12</c:v>
                </c:pt>
                <c:pt idx="17">
                  <c:v>405</c:v>
                </c:pt>
                <c:pt idx="18">
                  <c:v>424</c:v>
                </c:pt>
                <c:pt idx="19">
                  <c:v>15</c:v>
                </c:pt>
                <c:pt idx="20">
                  <c:v>0</c:v>
                </c:pt>
                <c:pt idx="21">
                  <c:v>98</c:v>
                </c:pt>
              </c:numCache>
            </c:numRef>
          </c:val>
          <c:extLst>
            <c:ext xmlns:c16="http://schemas.microsoft.com/office/drawing/2014/chart" uri="{C3380CC4-5D6E-409C-BE32-E72D297353CC}">
              <c16:uniqueId val="{00000000-D93D-40B9-9338-CB8453C36C1C}"/>
            </c:ext>
          </c:extLst>
        </c:ser>
        <c:dLbls>
          <c:showLegendKey val="0"/>
          <c:showVal val="0"/>
          <c:showCatName val="0"/>
          <c:showSerName val="0"/>
          <c:showPercent val="0"/>
          <c:showBubbleSize val="0"/>
        </c:dLbls>
        <c:gapWidth val="219"/>
        <c:overlap val="-27"/>
        <c:axId val="651124464"/>
        <c:axId val="651125296"/>
      </c:barChart>
      <c:catAx>
        <c:axId val="651124464"/>
        <c:scaling>
          <c:orientation val="minMax"/>
        </c:scaling>
        <c:delete val="0"/>
        <c:axPos val="b"/>
        <c:numFmt formatCode="General" sourceLinked="1"/>
        <c:majorTickMark val="none"/>
        <c:minorTickMark val="none"/>
        <c:tickLblPos val="nextTo"/>
        <c:spPr>
          <a:solidFill>
            <a:schemeClr val="accent1">
              <a:lumMod val="60000"/>
              <a:lumOff val="40000"/>
            </a:schemeClr>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125296"/>
        <c:crosses val="autoZero"/>
        <c:auto val="1"/>
        <c:lblAlgn val="ctr"/>
        <c:lblOffset val="100"/>
        <c:noMultiLvlLbl val="0"/>
      </c:catAx>
      <c:valAx>
        <c:axId val="651125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solidFill>
            <a:schemeClr val="accent1">
              <a:lumMod val="60000"/>
              <a:lumOff val="40000"/>
            </a:schemeClr>
          </a:solid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124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lumMod val="60000"/>
        <a:lumOff val="40000"/>
      </a:schemeClr>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CRICKET.xlsx]Dataset!PivotTable17</c:name>
    <c:fmtId val="1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Centuries</a:t>
            </a:r>
            <a:r>
              <a:rPr lang="en-IN" baseline="0"/>
              <a:t> scored in all 4 edition</a:t>
            </a:r>
            <a:endParaRPr lang="en-IN"/>
          </a:p>
        </c:rich>
      </c:tx>
      <c:overlay val="0"/>
      <c:spPr>
        <a:solidFill>
          <a:schemeClr val="accent1">
            <a:lumMod val="40000"/>
            <a:lumOff val="60000"/>
          </a:schemeClr>
        </a:solid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0000"/>
                  <a:lumMod val="100000"/>
                </a:schemeClr>
              </a:gs>
              <a:gs pos="50000">
                <a:schemeClr val="accent1">
                  <a:shade val="99000"/>
                  <a:satMod val="105000"/>
                  <a:lumMod val="100000"/>
                </a:schemeClr>
              </a:gs>
              <a:gs pos="100000">
                <a:schemeClr val="accent1">
                  <a:shade val="98000"/>
                  <a:satMod val="105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0203108691243701E-2"/>
          <c:y val="0.32836745406824147"/>
          <c:w val="0.92721040466956561"/>
          <c:h val="0.57361179461942258"/>
        </c:manualLayout>
      </c:layout>
      <c:lineChart>
        <c:grouping val="standard"/>
        <c:varyColors val="0"/>
        <c:ser>
          <c:idx val="0"/>
          <c:order val="0"/>
          <c:tx>
            <c:strRef>
              <c:f>Dataset!$G$78</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Dir val="y"/>
            <c:errBarType val="both"/>
            <c:errValType val="stdErr"/>
            <c:noEndCap val="0"/>
            <c:spPr>
              <a:noFill/>
              <a:ln w="9525" cap="flat" cmpd="sng" algn="ctr">
                <a:solidFill>
                  <a:schemeClr val="tx1">
                    <a:lumMod val="65000"/>
                    <a:lumOff val="35000"/>
                  </a:schemeClr>
                </a:solidFill>
                <a:round/>
              </a:ln>
              <a:effectLst/>
            </c:spPr>
          </c:errBars>
          <c:cat>
            <c:strRef>
              <c:f>Dataset!$F$79:$F$83</c:f>
              <c:strCache>
                <c:ptCount val="4"/>
                <c:pt idx="0">
                  <c:v>IPL 2016</c:v>
                </c:pt>
                <c:pt idx="1">
                  <c:v>IPL 2017</c:v>
                </c:pt>
                <c:pt idx="2">
                  <c:v>IPL 2018</c:v>
                </c:pt>
                <c:pt idx="3">
                  <c:v>IPL 2019</c:v>
                </c:pt>
              </c:strCache>
            </c:strRef>
          </c:cat>
          <c:val>
            <c:numRef>
              <c:f>Dataset!$G$79:$G$83</c:f>
              <c:numCache>
                <c:formatCode>General</c:formatCode>
                <c:ptCount val="4"/>
                <c:pt idx="0">
                  <c:v>7</c:v>
                </c:pt>
                <c:pt idx="1">
                  <c:v>5</c:v>
                </c:pt>
                <c:pt idx="2">
                  <c:v>5</c:v>
                </c:pt>
                <c:pt idx="3">
                  <c:v>6</c:v>
                </c:pt>
              </c:numCache>
            </c:numRef>
          </c:val>
          <c:smooth val="0"/>
          <c:extLst>
            <c:ext xmlns:c16="http://schemas.microsoft.com/office/drawing/2014/chart" uri="{C3380CC4-5D6E-409C-BE32-E72D297353CC}">
              <c16:uniqueId val="{00000000-5225-4E03-AABE-990145821BBB}"/>
            </c:ext>
          </c:extLst>
        </c:ser>
        <c:dLbls>
          <c:dLblPos val="t"/>
          <c:showLegendKey val="0"/>
          <c:showVal val="1"/>
          <c:showCatName val="0"/>
          <c:showSerName val="0"/>
          <c:showPercent val="0"/>
          <c:showBubbleSize val="0"/>
        </c:dLbls>
        <c:marker val="1"/>
        <c:smooth val="0"/>
        <c:axId val="867916128"/>
        <c:axId val="867921536"/>
      </c:lineChart>
      <c:catAx>
        <c:axId val="867916128"/>
        <c:scaling>
          <c:orientation val="minMax"/>
        </c:scaling>
        <c:delete val="0"/>
        <c:axPos val="b"/>
        <c:numFmt formatCode="General" sourceLinked="1"/>
        <c:majorTickMark val="out"/>
        <c:minorTickMark val="none"/>
        <c:tickLblPos val="nextTo"/>
        <c:spPr>
          <a:solidFill>
            <a:schemeClr val="accent1">
              <a:lumMod val="60000"/>
              <a:lumOff val="40000"/>
            </a:schemeClr>
          </a:solid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7921536"/>
        <c:crosses val="autoZero"/>
        <c:auto val="1"/>
        <c:lblAlgn val="ctr"/>
        <c:lblOffset val="100"/>
        <c:noMultiLvlLbl val="0"/>
      </c:catAx>
      <c:valAx>
        <c:axId val="867921536"/>
        <c:scaling>
          <c:orientation val="minMax"/>
        </c:scaling>
        <c:delete val="0"/>
        <c:axPos val="l"/>
        <c:numFmt formatCode="General" sourceLinked="1"/>
        <c:majorTickMark val="out"/>
        <c:minorTickMark val="none"/>
        <c:tickLblPos val="nextTo"/>
        <c:spPr>
          <a:noFill/>
          <a:ln>
            <a:solidFill>
              <a:schemeClr val="tx2">
                <a:lumMod val="60000"/>
                <a:lumOff val="40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7916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CRICKET.xlsx]Dataset!PivotTable9</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a:t>
            </a:r>
            <a:r>
              <a:rPr lang="en-US" baseline="0"/>
              <a:t> of players remain NOT-OUT in 2018</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0"/>
    </c:view3D>
    <c:floor>
      <c:thickness val="0"/>
      <c:spPr>
        <a:noFill/>
        <a:ln w="9525" cap="flat" cmpd="sng" algn="ctr">
          <a:solidFill>
            <a:schemeClr val="tx1">
              <a:lumMod val="15000"/>
              <a:lumOff val="85000"/>
            </a:schemeClr>
          </a:solidFill>
          <a:round/>
        </a:ln>
        <a:effectLst/>
        <a:sp3d contourW="9525">
          <a:contourClr>
            <a:schemeClr val="tx1">
              <a:lumMod val="15000"/>
              <a:lumOff val="85000"/>
            </a:schemeClr>
          </a:contourClr>
        </a:sp3d>
      </c:spPr>
    </c:floor>
    <c:sideWall>
      <c:thickness val="0"/>
      <c:spPr>
        <a:noFill/>
        <a:ln>
          <a:noFill/>
        </a:ln>
        <a:effectLst>
          <a:outerShdw blurRad="50800" dist="50800" dir="5400000" sx="200000" sy="200000" algn="ctr" rotWithShape="0">
            <a:srgbClr val="000000">
              <a:alpha val="0"/>
            </a:srgbClr>
          </a:outerShdw>
        </a:effectLst>
        <a:sp3d/>
      </c:spPr>
    </c:sideWall>
    <c:backWall>
      <c:thickness val="0"/>
      <c:spPr>
        <a:noFill/>
        <a:ln>
          <a:noFill/>
        </a:ln>
        <a:effectLst>
          <a:outerShdw blurRad="50800" dist="50800" dir="5400000" sx="200000" sy="200000" algn="ctr" rotWithShape="0">
            <a:srgbClr val="000000">
              <a:alpha val="0"/>
            </a:srgbClr>
          </a:outerShdw>
        </a:effectLst>
        <a:sp3d/>
      </c:spPr>
    </c:backWall>
    <c:plotArea>
      <c:layout>
        <c:manualLayout>
          <c:layoutTarget val="inner"/>
          <c:xMode val="edge"/>
          <c:yMode val="edge"/>
          <c:x val="7.2249823545048719E-2"/>
          <c:y val="0.14030000000000001"/>
          <c:w val="0.7987984258079498"/>
          <c:h val="0.7258055118110236"/>
        </c:manualLayout>
      </c:layout>
      <c:area3DChart>
        <c:grouping val="standard"/>
        <c:varyColors val="0"/>
        <c:ser>
          <c:idx val="0"/>
          <c:order val="0"/>
          <c:tx>
            <c:strRef>
              <c:f>Dataset!$L$37</c:f>
              <c:strCache>
                <c:ptCount val="1"/>
                <c:pt idx="0">
                  <c:v>Total</c:v>
                </c:pt>
              </c:strCache>
            </c:strRef>
          </c:tx>
          <c:spPr>
            <a:solidFill>
              <a:schemeClr val="accent1"/>
            </a:solidFill>
            <a:ln>
              <a:noFill/>
            </a:ln>
            <a:effectLst/>
            <a:sp3d/>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Dataset!$K$38:$K$46</c:f>
              <c:strCache>
                <c:ptCount val="8"/>
                <c:pt idx="0">
                  <c:v>Chennai Super Kings</c:v>
                </c:pt>
                <c:pt idx="1">
                  <c:v>Delhi Daredevils</c:v>
                </c:pt>
                <c:pt idx="2">
                  <c:v>Kings XI Punjab</c:v>
                </c:pt>
                <c:pt idx="3">
                  <c:v>Kolkata Knight Riders</c:v>
                </c:pt>
                <c:pt idx="4">
                  <c:v>Mumbai Indians</c:v>
                </c:pt>
                <c:pt idx="5">
                  <c:v>Rajasthan Royals</c:v>
                </c:pt>
                <c:pt idx="6">
                  <c:v>Royal Challengers Bangalore</c:v>
                </c:pt>
                <c:pt idx="7">
                  <c:v>Sunrisers Hyderabad</c:v>
                </c:pt>
              </c:strCache>
            </c:strRef>
          </c:cat>
          <c:val>
            <c:numRef>
              <c:f>Dataset!$L$38:$L$46</c:f>
              <c:numCache>
                <c:formatCode>General</c:formatCode>
                <c:ptCount val="8"/>
                <c:pt idx="0">
                  <c:v>20</c:v>
                </c:pt>
                <c:pt idx="1">
                  <c:v>22</c:v>
                </c:pt>
                <c:pt idx="2">
                  <c:v>17</c:v>
                </c:pt>
                <c:pt idx="3">
                  <c:v>16</c:v>
                </c:pt>
                <c:pt idx="4">
                  <c:v>15</c:v>
                </c:pt>
                <c:pt idx="5">
                  <c:v>19</c:v>
                </c:pt>
                <c:pt idx="6">
                  <c:v>20</c:v>
                </c:pt>
                <c:pt idx="7">
                  <c:v>20</c:v>
                </c:pt>
              </c:numCache>
            </c:numRef>
          </c:val>
          <c:extLst>
            <c:ext xmlns:c16="http://schemas.microsoft.com/office/drawing/2014/chart" uri="{C3380CC4-5D6E-409C-BE32-E72D297353CC}">
              <c16:uniqueId val="{00000000-E5F3-4592-88DD-10019A299486}"/>
            </c:ext>
          </c:extLst>
        </c:ser>
        <c:dLbls>
          <c:showLegendKey val="0"/>
          <c:showVal val="0"/>
          <c:showCatName val="0"/>
          <c:showSerName val="0"/>
          <c:showPercent val="0"/>
          <c:showBubbleSize val="0"/>
        </c:dLbls>
        <c:axId val="1882189599"/>
        <c:axId val="1882201663"/>
        <c:axId val="2042388703"/>
      </c:area3DChart>
      <c:catAx>
        <c:axId val="1882189599"/>
        <c:scaling>
          <c:orientation val="minMax"/>
        </c:scaling>
        <c:delete val="0"/>
        <c:axPos val="b"/>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2201663"/>
        <c:crosses val="autoZero"/>
        <c:auto val="1"/>
        <c:lblAlgn val="ctr"/>
        <c:lblOffset val="100"/>
        <c:noMultiLvlLbl val="0"/>
      </c:catAx>
      <c:valAx>
        <c:axId val="1882201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2189599"/>
        <c:crosses val="autoZero"/>
        <c:crossBetween val="midCat"/>
      </c:valAx>
      <c:serAx>
        <c:axId val="2042388703"/>
        <c:scaling>
          <c:orientation val="minMax"/>
        </c:scaling>
        <c:delete val="1"/>
        <c:axPos val="b"/>
        <c:majorTickMark val="out"/>
        <c:minorTickMark val="none"/>
        <c:tickLblPos val="nextTo"/>
        <c:crossAx val="1882201663"/>
        <c:crosses val="autoZero"/>
      </c:ser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CRICKET.xlsx]Dataset!PivotTable18</c:name>
    <c:fmtId val="12"/>
  </c:pivotSource>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a:solidFill>
                  <a:schemeClr val="dk1"/>
                </a:solidFill>
                <a:latin typeface="+mn-lt"/>
                <a:ea typeface="+mn-ea"/>
                <a:cs typeface="+mn-cs"/>
              </a:rPr>
              <a:t>4S</a:t>
            </a:r>
            <a:r>
              <a:rPr lang="en-IN" baseline="0">
                <a:solidFill>
                  <a:schemeClr val="dk1"/>
                </a:solidFill>
                <a:latin typeface="+mn-lt"/>
                <a:ea typeface="+mn-ea"/>
                <a:cs typeface="+mn-cs"/>
              </a:rPr>
              <a:t> &amp; 6S Scored in 2019</a:t>
            </a:r>
            <a:endParaRPr lang="en-IN"/>
          </a:p>
        </c:rich>
      </c:tx>
      <c:overlay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Dataset!$J$14</c:f>
              <c:strCache>
                <c:ptCount val="1"/>
                <c:pt idx="0">
                  <c:v>Sum of 4s</c:v>
                </c:pt>
              </c:strCache>
            </c:strRef>
          </c:tx>
          <c:spPr>
            <a:solidFill>
              <a:schemeClr val="accent1"/>
            </a:solidFill>
            <a:ln>
              <a:noFill/>
            </a:ln>
            <a:effectLst/>
            <a:sp3d/>
          </c:spPr>
          <c:invertIfNegative val="0"/>
          <c:cat>
            <c:strRef>
              <c:f>Dataset!$I$15:$I$24</c:f>
              <c:strCache>
                <c:ptCount val="9"/>
                <c:pt idx="0">
                  <c:v>Delhi Daredevils</c:v>
                </c:pt>
                <c:pt idx="1">
                  <c:v>Gujarat Lions</c:v>
                </c:pt>
                <c:pt idx="2">
                  <c:v>Kings XI Punjab</c:v>
                </c:pt>
                <c:pt idx="3">
                  <c:v>Kolkata Knight Riders</c:v>
                </c:pt>
                <c:pt idx="4">
                  <c:v>Mumbai Indians</c:v>
                </c:pt>
                <c:pt idx="5">
                  <c:v>Rising Pune Supergiant</c:v>
                </c:pt>
                <c:pt idx="6">
                  <c:v>Rising Pune Supergiants</c:v>
                </c:pt>
                <c:pt idx="7">
                  <c:v>Royal Challengers Bangalore</c:v>
                </c:pt>
                <c:pt idx="8">
                  <c:v>Sunrisers Hyderabad</c:v>
                </c:pt>
              </c:strCache>
            </c:strRef>
          </c:cat>
          <c:val>
            <c:numRef>
              <c:f>Dataset!$J$15:$J$24</c:f>
              <c:numCache>
                <c:formatCode>General</c:formatCode>
                <c:ptCount val="9"/>
                <c:pt idx="0">
                  <c:v>381</c:v>
                </c:pt>
                <c:pt idx="1">
                  <c:v>460</c:v>
                </c:pt>
                <c:pt idx="2">
                  <c:v>378</c:v>
                </c:pt>
                <c:pt idx="3">
                  <c:v>422</c:v>
                </c:pt>
                <c:pt idx="4">
                  <c:v>409</c:v>
                </c:pt>
                <c:pt idx="5">
                  <c:v>197</c:v>
                </c:pt>
                <c:pt idx="6">
                  <c:v>171</c:v>
                </c:pt>
                <c:pt idx="7">
                  <c:v>372</c:v>
                </c:pt>
                <c:pt idx="8">
                  <c:v>451</c:v>
                </c:pt>
              </c:numCache>
            </c:numRef>
          </c:val>
          <c:extLst>
            <c:ext xmlns:c16="http://schemas.microsoft.com/office/drawing/2014/chart" uri="{C3380CC4-5D6E-409C-BE32-E72D297353CC}">
              <c16:uniqueId val="{00000000-70F1-40B8-A46F-83DCBC58853C}"/>
            </c:ext>
          </c:extLst>
        </c:ser>
        <c:ser>
          <c:idx val="1"/>
          <c:order val="1"/>
          <c:tx>
            <c:strRef>
              <c:f>Dataset!$K$14</c:f>
              <c:strCache>
                <c:ptCount val="1"/>
                <c:pt idx="0">
                  <c:v>Sum of 6s</c:v>
                </c:pt>
              </c:strCache>
            </c:strRef>
          </c:tx>
          <c:spPr>
            <a:solidFill>
              <a:schemeClr val="accent2"/>
            </a:solidFill>
            <a:ln>
              <a:noFill/>
            </a:ln>
            <a:effectLst/>
            <a:sp3d/>
          </c:spPr>
          <c:invertIfNegative val="0"/>
          <c:cat>
            <c:strRef>
              <c:f>Dataset!$I$15:$I$24</c:f>
              <c:strCache>
                <c:ptCount val="9"/>
                <c:pt idx="0">
                  <c:v>Delhi Daredevils</c:v>
                </c:pt>
                <c:pt idx="1">
                  <c:v>Gujarat Lions</c:v>
                </c:pt>
                <c:pt idx="2">
                  <c:v>Kings XI Punjab</c:v>
                </c:pt>
                <c:pt idx="3">
                  <c:v>Kolkata Knight Riders</c:v>
                </c:pt>
                <c:pt idx="4">
                  <c:v>Mumbai Indians</c:v>
                </c:pt>
                <c:pt idx="5">
                  <c:v>Rising Pune Supergiant</c:v>
                </c:pt>
                <c:pt idx="6">
                  <c:v>Rising Pune Supergiants</c:v>
                </c:pt>
                <c:pt idx="7">
                  <c:v>Royal Challengers Bangalore</c:v>
                </c:pt>
                <c:pt idx="8">
                  <c:v>Sunrisers Hyderabad</c:v>
                </c:pt>
              </c:strCache>
            </c:strRef>
          </c:cat>
          <c:val>
            <c:numRef>
              <c:f>Dataset!$K$15:$K$24</c:f>
              <c:numCache>
                <c:formatCode>General</c:formatCode>
                <c:ptCount val="9"/>
                <c:pt idx="0">
                  <c:v>152</c:v>
                </c:pt>
                <c:pt idx="1">
                  <c:v>155</c:v>
                </c:pt>
                <c:pt idx="2">
                  <c:v>142</c:v>
                </c:pt>
                <c:pt idx="3">
                  <c:v>152</c:v>
                </c:pt>
                <c:pt idx="4">
                  <c:v>209</c:v>
                </c:pt>
                <c:pt idx="5">
                  <c:v>89</c:v>
                </c:pt>
                <c:pt idx="6">
                  <c:v>68</c:v>
                </c:pt>
                <c:pt idx="7">
                  <c:v>217</c:v>
                </c:pt>
                <c:pt idx="8">
                  <c:v>159</c:v>
                </c:pt>
              </c:numCache>
            </c:numRef>
          </c:val>
          <c:extLst>
            <c:ext xmlns:c16="http://schemas.microsoft.com/office/drawing/2014/chart" uri="{C3380CC4-5D6E-409C-BE32-E72D297353CC}">
              <c16:uniqueId val="{00000001-70F1-40B8-A46F-83DCBC58853C}"/>
            </c:ext>
          </c:extLst>
        </c:ser>
        <c:dLbls>
          <c:showLegendKey val="0"/>
          <c:showVal val="0"/>
          <c:showCatName val="0"/>
          <c:showSerName val="0"/>
          <c:showPercent val="0"/>
          <c:showBubbleSize val="0"/>
        </c:dLbls>
        <c:gapWidth val="150"/>
        <c:shape val="box"/>
        <c:axId val="1017806976"/>
        <c:axId val="1017785344"/>
        <c:axId val="0"/>
      </c:bar3DChart>
      <c:catAx>
        <c:axId val="1017806976"/>
        <c:scaling>
          <c:orientation val="minMax"/>
        </c:scaling>
        <c:delete val="0"/>
        <c:axPos val="b"/>
        <c:numFmt formatCode="General" sourceLinked="1"/>
        <c:majorTickMark val="none"/>
        <c:minorTickMark val="none"/>
        <c:tickLblPos val="nextTo"/>
        <c:spPr>
          <a:solidFill>
            <a:schemeClr val="accent3">
              <a:lumMod val="20000"/>
              <a:lumOff val="80000"/>
            </a:schemeClr>
          </a:solidFill>
          <a:ln>
            <a:solidFill>
              <a:schemeClr val="accent1">
                <a:lumMod val="60000"/>
                <a:lumOff val="40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7785344"/>
        <c:crosses val="autoZero"/>
        <c:auto val="1"/>
        <c:lblAlgn val="ctr"/>
        <c:lblOffset val="100"/>
        <c:noMultiLvlLbl val="0"/>
      </c:catAx>
      <c:valAx>
        <c:axId val="1017785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7806976"/>
        <c:crosses val="autoZero"/>
        <c:crossBetween val="between"/>
      </c:valAx>
      <c:spPr>
        <a:noFill/>
        <a:ln>
          <a:noFill/>
        </a:ln>
        <a:effectLst/>
      </c:spPr>
    </c:plotArea>
    <c:legend>
      <c:legendPos val="r"/>
      <c:overlay val="0"/>
      <c:spPr>
        <a:solidFill>
          <a:schemeClr val="tx2">
            <a:lumMod val="40000"/>
            <a:lumOff val="60000"/>
          </a:schemeClr>
        </a:solidFill>
        <a:ln>
          <a:solidFill>
            <a:schemeClr val="accent1">
              <a:lumMod val="75000"/>
            </a:schemeClr>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CRICKET.xlsx]Dataset!PivotTable7</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catches taken in 2017</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Dataset!$G$43</c:f>
              <c:strCache>
                <c:ptCount val="1"/>
                <c:pt idx="0">
                  <c:v>Total</c:v>
                </c:pt>
              </c:strCache>
            </c:strRef>
          </c:tx>
          <c:spPr>
            <a:solidFill>
              <a:schemeClr val="accent1"/>
            </a:solidFill>
            <a:ln>
              <a:noFill/>
            </a:ln>
            <a:effectLst/>
            <a:sp3d/>
          </c:spPr>
          <c:invertIfNegative val="0"/>
          <c:cat>
            <c:strRef>
              <c:f>Dataset!$F$44:$F$52</c:f>
              <c:strCache>
                <c:ptCount val="8"/>
                <c:pt idx="0">
                  <c:v>Delhi Daredevils</c:v>
                </c:pt>
                <c:pt idx="1">
                  <c:v>Gujarat Lions</c:v>
                </c:pt>
                <c:pt idx="2">
                  <c:v>Kings XI Punjab</c:v>
                </c:pt>
                <c:pt idx="3">
                  <c:v>Kolkata Knight Riders</c:v>
                </c:pt>
                <c:pt idx="4">
                  <c:v>Mumbai Indians</c:v>
                </c:pt>
                <c:pt idx="5">
                  <c:v>Rising Pune Supergiant</c:v>
                </c:pt>
                <c:pt idx="6">
                  <c:v>Royal Challengers Bangalore</c:v>
                </c:pt>
                <c:pt idx="7">
                  <c:v>Sunrisers Hyderabad</c:v>
                </c:pt>
              </c:strCache>
            </c:strRef>
          </c:cat>
          <c:val>
            <c:numRef>
              <c:f>Dataset!$G$44:$G$52</c:f>
              <c:numCache>
                <c:formatCode>General</c:formatCode>
                <c:ptCount val="8"/>
                <c:pt idx="0">
                  <c:v>19</c:v>
                </c:pt>
                <c:pt idx="1">
                  <c:v>24</c:v>
                </c:pt>
                <c:pt idx="2">
                  <c:v>21</c:v>
                </c:pt>
                <c:pt idx="3">
                  <c:v>19</c:v>
                </c:pt>
                <c:pt idx="4">
                  <c:v>18</c:v>
                </c:pt>
                <c:pt idx="5">
                  <c:v>20</c:v>
                </c:pt>
                <c:pt idx="6">
                  <c:v>21</c:v>
                </c:pt>
                <c:pt idx="7">
                  <c:v>19</c:v>
                </c:pt>
              </c:numCache>
            </c:numRef>
          </c:val>
          <c:extLst>
            <c:ext xmlns:c16="http://schemas.microsoft.com/office/drawing/2014/chart" uri="{C3380CC4-5D6E-409C-BE32-E72D297353CC}">
              <c16:uniqueId val="{00000000-100E-4B37-99B6-963BE69EAE7E}"/>
            </c:ext>
          </c:extLst>
        </c:ser>
        <c:dLbls>
          <c:showLegendKey val="0"/>
          <c:showVal val="0"/>
          <c:showCatName val="0"/>
          <c:showSerName val="0"/>
          <c:showPercent val="0"/>
          <c:showBubbleSize val="0"/>
        </c:dLbls>
        <c:gapWidth val="150"/>
        <c:shape val="box"/>
        <c:axId val="1878580815"/>
        <c:axId val="1878579151"/>
        <c:axId val="0"/>
      </c:bar3DChart>
      <c:catAx>
        <c:axId val="1878580815"/>
        <c:scaling>
          <c:orientation val="minMax"/>
        </c:scaling>
        <c:delete val="0"/>
        <c:axPos val="l"/>
        <c:numFmt formatCode="General" sourceLinked="1"/>
        <c:majorTickMark val="none"/>
        <c:minorTickMark val="none"/>
        <c:tickLblPos val="nextTo"/>
        <c:spPr>
          <a:solidFill>
            <a:schemeClr val="accent2">
              <a:lumMod val="20000"/>
              <a:lumOff val="80000"/>
            </a:schemeClr>
          </a:solid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579151"/>
        <c:crosses val="autoZero"/>
        <c:auto val="1"/>
        <c:lblAlgn val="ctr"/>
        <c:lblOffset val="100"/>
        <c:noMultiLvlLbl val="0"/>
      </c:catAx>
      <c:valAx>
        <c:axId val="18785791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5808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8/23/2021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8/23/2021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IPL 4 EDITION DATA</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[2016,2017,2018,2019]</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8245-BEF2-4899-ACF5-A119678A6B3C}"/>
              </a:ext>
            </a:extLst>
          </p:cNvPr>
          <p:cNvSpPr>
            <a:spLocks noGrp="1"/>
          </p:cNvSpPr>
          <p:nvPr>
            <p:ph type="title"/>
          </p:nvPr>
        </p:nvSpPr>
        <p:spPr/>
        <p:txBody>
          <a:bodyPr>
            <a:normAutofit/>
          </a:bodyPr>
          <a:lstStyle/>
          <a:p>
            <a:r>
              <a:rPr lang="en-US" sz="1800" dirty="0">
                <a:latin typeface="Bahnschrift Light SemiCondensed" panose="020B0502040204020203" pitchFamily="34" charset="0"/>
              </a:rPr>
              <a:t>7]Players remain NOT-OUT IN 2018</a:t>
            </a:r>
            <a:endParaRPr lang="en-IN" sz="1800" dirty="0">
              <a:latin typeface="Bahnschrift Light SemiCondensed" panose="020B0502040204020203" pitchFamily="34" charset="0"/>
            </a:endParaRPr>
          </a:p>
        </p:txBody>
      </p:sp>
      <p:sp>
        <p:nvSpPr>
          <p:cNvPr id="4" name="Text Placeholder 3">
            <a:extLst>
              <a:ext uri="{FF2B5EF4-FFF2-40B4-BE49-F238E27FC236}">
                <a16:creationId xmlns:a16="http://schemas.microsoft.com/office/drawing/2014/main" id="{94715C91-277C-4C14-9BC8-D879A3F1BCF4}"/>
              </a:ext>
            </a:extLst>
          </p:cNvPr>
          <p:cNvSpPr>
            <a:spLocks noGrp="1"/>
          </p:cNvSpPr>
          <p:nvPr>
            <p:ph type="body" sz="half" idx="2"/>
          </p:nvPr>
        </p:nvSpPr>
        <p:spPr/>
        <p:txBody>
          <a:bodyPr/>
          <a:lstStyle/>
          <a:p>
            <a:r>
              <a:rPr lang="en-US" dirty="0">
                <a:solidFill>
                  <a:schemeClr val="accent1">
                    <a:lumMod val="75000"/>
                  </a:schemeClr>
                </a:solidFill>
                <a:latin typeface="Bahnschrift SemiBold SemiConden" panose="020B0502040204020203" pitchFamily="34" charset="0"/>
              </a:rPr>
              <a:t>The graph shows the count of players remain NOT-OUT while playing in 2018 edition of ipl</a:t>
            </a:r>
            <a:endParaRPr lang="en-IN" dirty="0">
              <a:solidFill>
                <a:schemeClr val="accent1">
                  <a:lumMod val="75000"/>
                </a:schemeClr>
              </a:solidFill>
              <a:latin typeface="Bahnschrift SemiBold SemiConden" panose="020B0502040204020203" pitchFamily="34" charset="0"/>
            </a:endParaRPr>
          </a:p>
        </p:txBody>
      </p:sp>
      <p:graphicFrame>
        <p:nvGraphicFramePr>
          <p:cNvPr id="8" name="Content Placeholder 7">
            <a:extLst>
              <a:ext uri="{FF2B5EF4-FFF2-40B4-BE49-F238E27FC236}">
                <a16:creationId xmlns:a16="http://schemas.microsoft.com/office/drawing/2014/main" id="{B8938781-6EBA-445D-AF4A-18754ED9C7D5}"/>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52835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2888-C1B8-4DAC-B425-9D769BA210B2}"/>
              </a:ext>
            </a:extLst>
          </p:cNvPr>
          <p:cNvSpPr>
            <a:spLocks noGrp="1"/>
          </p:cNvSpPr>
          <p:nvPr>
            <p:ph type="title"/>
          </p:nvPr>
        </p:nvSpPr>
        <p:spPr>
          <a:xfrm>
            <a:off x="8378300" y="385450"/>
            <a:ext cx="3161963" cy="1645920"/>
          </a:xfrm>
        </p:spPr>
        <p:txBody>
          <a:bodyPr>
            <a:normAutofit/>
          </a:bodyPr>
          <a:lstStyle/>
          <a:p>
            <a:r>
              <a:rPr lang="en-US" sz="1800" dirty="0">
                <a:solidFill>
                  <a:schemeClr val="accent1">
                    <a:lumMod val="60000"/>
                    <a:lumOff val="40000"/>
                  </a:schemeClr>
                </a:solidFill>
                <a:latin typeface="Bahnschrift SemiBold SemiConden" panose="020B0502040204020203" pitchFamily="34" charset="0"/>
              </a:rPr>
              <a:t>8] 4S &amp; 6S Scored by every played in 2019</a:t>
            </a:r>
            <a:endParaRPr lang="en-IN" sz="1800" dirty="0">
              <a:solidFill>
                <a:schemeClr val="accent1">
                  <a:lumMod val="60000"/>
                  <a:lumOff val="40000"/>
                </a:schemeClr>
              </a:solidFill>
              <a:latin typeface="Bahnschrift SemiBold SemiConden" panose="020B0502040204020203" pitchFamily="34" charset="0"/>
            </a:endParaRPr>
          </a:p>
        </p:txBody>
      </p:sp>
      <p:sp>
        <p:nvSpPr>
          <p:cNvPr id="4" name="Text Placeholder 3">
            <a:extLst>
              <a:ext uri="{FF2B5EF4-FFF2-40B4-BE49-F238E27FC236}">
                <a16:creationId xmlns:a16="http://schemas.microsoft.com/office/drawing/2014/main" id="{6E2F8441-EA48-469D-9B92-D093F46E46F4}"/>
              </a:ext>
            </a:extLst>
          </p:cNvPr>
          <p:cNvSpPr>
            <a:spLocks noGrp="1"/>
          </p:cNvSpPr>
          <p:nvPr>
            <p:ph type="body" sz="half" idx="2"/>
          </p:nvPr>
        </p:nvSpPr>
        <p:spPr/>
        <p:txBody>
          <a:bodyPr/>
          <a:lstStyle/>
          <a:p>
            <a:r>
              <a:rPr lang="en-US" dirty="0">
                <a:solidFill>
                  <a:schemeClr val="accent1">
                    <a:lumMod val="75000"/>
                  </a:schemeClr>
                </a:solidFill>
                <a:latin typeface="Bahnschrift Light SemiCondensed" panose="020B0502040204020203" pitchFamily="34" charset="0"/>
              </a:rPr>
              <a:t>The following graph shows you the number of 4s and 6s scored in edition of 2019 ipl </a:t>
            </a:r>
            <a:endParaRPr lang="en-IN" dirty="0">
              <a:solidFill>
                <a:schemeClr val="accent1">
                  <a:lumMod val="75000"/>
                </a:schemeClr>
              </a:solidFill>
              <a:latin typeface="Bahnschrift Light SemiCondensed" panose="020B0502040204020203" pitchFamily="34" charset="0"/>
            </a:endParaRPr>
          </a:p>
        </p:txBody>
      </p:sp>
      <p:graphicFrame>
        <p:nvGraphicFramePr>
          <p:cNvPr id="5" name="Content Placeholder 4">
            <a:extLst>
              <a:ext uri="{FF2B5EF4-FFF2-40B4-BE49-F238E27FC236}">
                <a16:creationId xmlns:a16="http://schemas.microsoft.com/office/drawing/2014/main" id="{457EF4DC-7D6D-47A6-AE91-7439DEEA7948}"/>
              </a:ext>
            </a:extLst>
          </p:cNvPr>
          <p:cNvGraphicFramePr>
            <a:graphicFrameLocks noGrp="1"/>
          </p:cNvGraphicFramePr>
          <p:nvPr>
            <p:ph idx="1"/>
            <p:extLst>
              <p:ext uri="{D42A27DB-BD31-4B8C-83A1-F6EECF244321}">
                <p14:modId xmlns:p14="http://schemas.microsoft.com/office/powerpoint/2010/main" val="1330373906"/>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4922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7E24-D274-4653-811A-323B0A5B9CAA}"/>
              </a:ext>
            </a:extLst>
          </p:cNvPr>
          <p:cNvSpPr>
            <a:spLocks noGrp="1"/>
          </p:cNvSpPr>
          <p:nvPr>
            <p:ph type="title"/>
          </p:nvPr>
        </p:nvSpPr>
        <p:spPr>
          <a:xfrm>
            <a:off x="8458200" y="607392"/>
            <a:ext cx="3161963" cy="1461105"/>
          </a:xfrm>
        </p:spPr>
        <p:txBody>
          <a:bodyPr>
            <a:normAutofit/>
          </a:bodyPr>
          <a:lstStyle/>
          <a:p>
            <a:r>
              <a:rPr lang="en-US" sz="1800" dirty="0">
                <a:latin typeface="Bahnschrift SemiBold SemiConden" panose="020B0502040204020203" pitchFamily="34" charset="0"/>
              </a:rPr>
              <a:t>9] Catches taken in 2017</a:t>
            </a:r>
            <a:endParaRPr lang="en-IN" sz="1800" dirty="0">
              <a:latin typeface="Bahnschrift SemiBold SemiConden" panose="020B0502040204020203" pitchFamily="34" charset="0"/>
            </a:endParaRPr>
          </a:p>
        </p:txBody>
      </p:sp>
      <p:sp>
        <p:nvSpPr>
          <p:cNvPr id="4" name="Text Placeholder 3">
            <a:extLst>
              <a:ext uri="{FF2B5EF4-FFF2-40B4-BE49-F238E27FC236}">
                <a16:creationId xmlns:a16="http://schemas.microsoft.com/office/drawing/2014/main" id="{9A4FED5F-1AAA-42B6-8E63-A9A3698ABC4B}"/>
              </a:ext>
            </a:extLst>
          </p:cNvPr>
          <p:cNvSpPr>
            <a:spLocks noGrp="1"/>
          </p:cNvSpPr>
          <p:nvPr>
            <p:ph type="body" sz="half" idx="2"/>
          </p:nvPr>
        </p:nvSpPr>
        <p:spPr>
          <a:xfrm>
            <a:off x="8475956" y="2514353"/>
            <a:ext cx="3161963" cy="3606800"/>
          </a:xfrm>
        </p:spPr>
        <p:txBody>
          <a:bodyPr/>
          <a:lstStyle/>
          <a:p>
            <a:r>
              <a:rPr lang="en-US" dirty="0">
                <a:solidFill>
                  <a:schemeClr val="accent2">
                    <a:lumMod val="50000"/>
                  </a:schemeClr>
                </a:solidFill>
                <a:latin typeface="Bahnschrift SemiBold SemiConden" panose="020B0502040204020203" pitchFamily="34" charset="0"/>
              </a:rPr>
              <a:t>The graph shows the exact count of catches taken from the players who played the entire season of 2017</a:t>
            </a:r>
            <a:endParaRPr lang="en-IN" dirty="0">
              <a:solidFill>
                <a:schemeClr val="accent2">
                  <a:lumMod val="50000"/>
                </a:schemeClr>
              </a:solidFill>
              <a:latin typeface="Bahnschrift SemiBold SemiConden" panose="020B0502040204020203" pitchFamily="34" charset="0"/>
            </a:endParaRPr>
          </a:p>
        </p:txBody>
      </p:sp>
      <p:graphicFrame>
        <p:nvGraphicFramePr>
          <p:cNvPr id="5" name="Content Placeholder 4">
            <a:extLst>
              <a:ext uri="{FF2B5EF4-FFF2-40B4-BE49-F238E27FC236}">
                <a16:creationId xmlns:a16="http://schemas.microsoft.com/office/drawing/2014/main" id="{315773D7-2983-4D85-823C-6F008E3D60F7}"/>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0205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D6500-C39E-4433-8823-0211FC631201}"/>
              </a:ext>
            </a:extLst>
          </p:cNvPr>
          <p:cNvSpPr>
            <a:spLocks noGrp="1"/>
          </p:cNvSpPr>
          <p:nvPr>
            <p:ph type="title"/>
          </p:nvPr>
        </p:nvSpPr>
        <p:spPr>
          <a:xfrm>
            <a:off x="8229601" y="580759"/>
            <a:ext cx="3408318" cy="1645920"/>
          </a:xfrm>
        </p:spPr>
        <p:txBody>
          <a:bodyPr>
            <a:normAutofit/>
          </a:bodyPr>
          <a:lstStyle/>
          <a:p>
            <a:r>
              <a:rPr lang="en-US" sz="1800" dirty="0">
                <a:latin typeface="Bahnschrift SemiBold SemiConden" panose="020B0502040204020203" pitchFamily="34" charset="0"/>
              </a:rPr>
              <a:t>10] Total matches played in all 4 seasons by all the players played</a:t>
            </a:r>
            <a:endParaRPr lang="en-IN" sz="1800" dirty="0">
              <a:latin typeface="Bahnschrift SemiBold SemiConden" panose="020B0502040204020203" pitchFamily="34" charset="0"/>
            </a:endParaRPr>
          </a:p>
        </p:txBody>
      </p:sp>
      <p:sp>
        <p:nvSpPr>
          <p:cNvPr id="4" name="Text Placeholder 3">
            <a:extLst>
              <a:ext uri="{FF2B5EF4-FFF2-40B4-BE49-F238E27FC236}">
                <a16:creationId xmlns:a16="http://schemas.microsoft.com/office/drawing/2014/main" id="{E95108B9-EF0D-432A-BF56-91237778B115}"/>
              </a:ext>
            </a:extLst>
          </p:cNvPr>
          <p:cNvSpPr>
            <a:spLocks noGrp="1"/>
          </p:cNvSpPr>
          <p:nvPr>
            <p:ph type="body" sz="half" idx="2"/>
          </p:nvPr>
        </p:nvSpPr>
        <p:spPr>
          <a:xfrm>
            <a:off x="8458200" y="2441358"/>
            <a:ext cx="3161963" cy="3502241"/>
          </a:xfrm>
        </p:spPr>
        <p:txBody>
          <a:bodyPr/>
          <a:lstStyle/>
          <a:p>
            <a:r>
              <a:rPr lang="en-US" dirty="0">
                <a:solidFill>
                  <a:schemeClr val="accent1">
                    <a:lumMod val="60000"/>
                    <a:lumOff val="40000"/>
                  </a:schemeClr>
                </a:solidFill>
                <a:latin typeface="Bahnschrift SemiBold SemiConden" panose="020B0502040204020203" pitchFamily="34" charset="0"/>
              </a:rPr>
              <a:t>The following pie chart shows you the exact numbers of matches played by each and every players in all 4 season</a:t>
            </a:r>
            <a:endParaRPr lang="en-IN" dirty="0">
              <a:solidFill>
                <a:schemeClr val="accent1">
                  <a:lumMod val="60000"/>
                  <a:lumOff val="40000"/>
                </a:schemeClr>
              </a:solidFill>
              <a:latin typeface="Bahnschrift SemiBold SemiConden" panose="020B0502040204020203" pitchFamily="34" charset="0"/>
            </a:endParaRPr>
          </a:p>
        </p:txBody>
      </p:sp>
      <p:graphicFrame>
        <p:nvGraphicFramePr>
          <p:cNvPr id="5" name="Content Placeholder 4">
            <a:extLst>
              <a:ext uri="{FF2B5EF4-FFF2-40B4-BE49-F238E27FC236}">
                <a16:creationId xmlns:a16="http://schemas.microsoft.com/office/drawing/2014/main" id="{D123852D-FAC2-44D4-A03F-494F09635C61}"/>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5978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C20E-83F2-4E27-A641-E5125E23F9D5}"/>
              </a:ext>
            </a:extLst>
          </p:cNvPr>
          <p:cNvSpPr>
            <a:spLocks noGrp="1"/>
          </p:cNvSpPr>
          <p:nvPr>
            <p:ph type="title"/>
          </p:nvPr>
        </p:nvSpPr>
        <p:spPr>
          <a:noFill/>
        </p:spPr>
        <p:txBody>
          <a:bodyPr>
            <a:normAutofit/>
          </a:bodyPr>
          <a:lstStyle/>
          <a:p>
            <a:r>
              <a:rPr lang="en-US" sz="6600" dirty="0">
                <a:solidFill>
                  <a:schemeClr val="accent3">
                    <a:lumMod val="50000"/>
                  </a:schemeClr>
                </a:solidFill>
                <a:latin typeface="Algerian" panose="04020705040A02060702" pitchFamily="82" charset="0"/>
              </a:rPr>
              <a:t>SUGGESTIONS..</a:t>
            </a:r>
            <a:endParaRPr lang="en-IN" sz="6600" dirty="0">
              <a:solidFill>
                <a:schemeClr val="accent3">
                  <a:lumMod val="5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871E198-4905-400D-98AC-90D1FF2857AE}"/>
              </a:ext>
            </a:extLst>
          </p:cNvPr>
          <p:cNvSpPr>
            <a:spLocks noGrp="1"/>
          </p:cNvSpPr>
          <p:nvPr>
            <p:ph sz="half" idx="1"/>
          </p:nvPr>
        </p:nvSpPr>
        <p:spPr>
          <a:xfrm>
            <a:off x="975360" y="2153920"/>
            <a:ext cx="5374640" cy="3627120"/>
          </a:xfrm>
        </p:spPr>
        <p:txBody>
          <a:bodyPr/>
          <a:lstStyle/>
          <a:p>
            <a:r>
              <a:rPr lang="en-US" dirty="0">
                <a:solidFill>
                  <a:schemeClr val="accent3">
                    <a:lumMod val="75000"/>
                  </a:schemeClr>
                </a:solidFill>
                <a:latin typeface="Rockwell" panose="02060603020205020403" pitchFamily="18" charset="0"/>
              </a:rPr>
              <a:t>FROM THE EDA ANALYSIS AND THE DATA SET IT LOOK LIKE THE TEAM IS DOING GREAT JOB.FROM THE GIVEN DATA SET AND ALL THE ANAYSIS WORK DONE WITH DATASET IS TO LOOK AFTER THE WEAK TEAM AND STRONG TEAM IN THE PARTICULAR IPL SEASON.</a:t>
            </a:r>
          </a:p>
          <a:p>
            <a:r>
              <a:rPr lang="en-US" dirty="0">
                <a:solidFill>
                  <a:schemeClr val="accent3">
                    <a:lumMod val="75000"/>
                  </a:schemeClr>
                </a:solidFill>
                <a:latin typeface="Rockwell" panose="02060603020205020403" pitchFamily="18" charset="0"/>
              </a:rPr>
              <a:t>ALSO DATA CAN BE UPDATED ACCORDING TO THE USERS </a:t>
            </a:r>
            <a:endParaRPr lang="en-IN" dirty="0">
              <a:solidFill>
                <a:schemeClr val="accent3">
                  <a:lumMod val="75000"/>
                </a:schemeClr>
              </a:solidFill>
              <a:latin typeface="Rockwell" panose="02060603020205020403" pitchFamily="18" charset="0"/>
            </a:endParaRPr>
          </a:p>
        </p:txBody>
      </p:sp>
      <p:sp>
        <p:nvSpPr>
          <p:cNvPr id="4" name="Content Placeholder 3">
            <a:extLst>
              <a:ext uri="{FF2B5EF4-FFF2-40B4-BE49-F238E27FC236}">
                <a16:creationId xmlns:a16="http://schemas.microsoft.com/office/drawing/2014/main" id="{1D40719F-E931-4F65-B8D3-E0467FFA115B}"/>
              </a:ext>
            </a:extLst>
          </p:cNvPr>
          <p:cNvSpPr>
            <a:spLocks noGrp="1"/>
          </p:cNvSpPr>
          <p:nvPr>
            <p:ph sz="half" idx="2"/>
          </p:nvPr>
        </p:nvSpPr>
        <p:spPr>
          <a:xfrm>
            <a:off x="6461760" y="2103120"/>
            <a:ext cx="4866640" cy="3749040"/>
          </a:xfrm>
        </p:spPr>
        <p:txBody>
          <a:bodyPr/>
          <a:lstStyle/>
          <a:p>
            <a:r>
              <a:rPr lang="en-US" dirty="0">
                <a:solidFill>
                  <a:schemeClr val="accent3">
                    <a:lumMod val="75000"/>
                  </a:schemeClr>
                </a:solidFill>
                <a:latin typeface="Rockwell" panose="02060603020205020403" pitchFamily="18" charset="0"/>
              </a:rPr>
              <a:t>FROM THE GIVEN SET THE TEAM COACHES AND OWNER CAN TAKLE WITH WEAK AND STRONG PLAYER IN THE SIDE .THEY CAN ALSO REFER THE DATA FOR THE IPL AUCTIONS WHILE IT CAN BE ALSO USEFULL FOR THE MEGA AUCTION WHICH IS GOING TO TAKE PLACE IN 2020 </a:t>
            </a:r>
            <a:r>
              <a:rPr lang="en-US" dirty="0">
                <a:solidFill>
                  <a:schemeClr val="accent3">
                    <a:lumMod val="75000"/>
                  </a:schemeClr>
                </a:solidFill>
              </a:rPr>
              <a:t>.</a:t>
            </a:r>
            <a:endParaRPr lang="en-IN" dirty="0">
              <a:solidFill>
                <a:schemeClr val="accent3">
                  <a:lumMod val="75000"/>
                </a:schemeClr>
              </a:solidFill>
            </a:endParaRPr>
          </a:p>
        </p:txBody>
      </p:sp>
    </p:spTree>
    <p:extLst>
      <p:ext uri="{BB962C8B-B14F-4D97-AF65-F5344CB8AC3E}">
        <p14:creationId xmlns:p14="http://schemas.microsoft.com/office/powerpoint/2010/main" val="2901679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CBC9-8F13-43E8-8F47-E1D1B083E3B4}"/>
              </a:ext>
            </a:extLst>
          </p:cNvPr>
          <p:cNvSpPr>
            <a:spLocks noGrp="1"/>
          </p:cNvSpPr>
          <p:nvPr>
            <p:ph type="title"/>
          </p:nvPr>
        </p:nvSpPr>
        <p:spPr>
          <a:xfrm>
            <a:off x="3362960" y="459714"/>
            <a:ext cx="10058400" cy="1371600"/>
          </a:xfrm>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5C8A0E6F-5939-4D83-8ABE-8B91A5392C8A}"/>
              </a:ext>
            </a:extLst>
          </p:cNvPr>
          <p:cNvSpPr>
            <a:spLocks noGrp="1"/>
          </p:cNvSpPr>
          <p:nvPr>
            <p:ph idx="1"/>
          </p:nvPr>
        </p:nvSpPr>
        <p:spPr/>
        <p:txBody>
          <a:bodyPr/>
          <a:lstStyle/>
          <a:p>
            <a:pPr lvl="0"/>
            <a:r>
              <a:rPr lang="en-US" sz="2400" dirty="0">
                <a:latin typeface="Yu Gothic UI Semibold" panose="020B0700000000000000" pitchFamily="34" charset="-128"/>
                <a:ea typeface="Yu Gothic UI Semibold" panose="020B0700000000000000" pitchFamily="34" charset="-128"/>
              </a:rPr>
              <a:t>The data was thoroughly analysed and a detailed EDA was conducted on the data . The data was checked before for errors , missing values , duplicate values and if the data is corrupted or not. From the data we can conclude that the data provided was correct for data analysis . After the data was analysed a total of 10 problem statements were raised . And those were solved thoroughly with the use of excel using pivots and dashboards . The data set was downloaded from </a:t>
            </a:r>
            <a:r>
              <a:rPr lang="en-US" sz="2400" dirty="0">
                <a:latin typeface="Yu Gothic UI Semibold" panose="020B0700000000000000" pitchFamily="34" charset="-128"/>
                <a:ea typeface="Yu Gothic UI Semibold" panose="020B0700000000000000" pitchFamily="34" charset="-128"/>
                <a:hlinkClick r:id="rId2"/>
              </a:rPr>
              <a:t>www.Kaggle.com</a:t>
            </a:r>
            <a:r>
              <a:rPr lang="en-US" sz="2400" dirty="0">
                <a:latin typeface="Yu Gothic UI Semibold" panose="020B0700000000000000" pitchFamily="34" charset="-128"/>
                <a:ea typeface="Yu Gothic UI Semibold" panose="020B0700000000000000" pitchFamily="34" charset="-128"/>
              </a:rPr>
              <a:t> . </a:t>
            </a:r>
          </a:p>
          <a:p>
            <a:endParaRPr lang="en-IN" dirty="0"/>
          </a:p>
        </p:txBody>
      </p:sp>
    </p:spTree>
    <p:extLst>
      <p:ext uri="{BB962C8B-B14F-4D97-AF65-F5344CB8AC3E}">
        <p14:creationId xmlns:p14="http://schemas.microsoft.com/office/powerpoint/2010/main" val="1501535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4DB9-764E-4103-BCBF-00A64E3E4A41}"/>
              </a:ext>
            </a:extLst>
          </p:cNvPr>
          <p:cNvSpPr>
            <a:spLocks noGrp="1"/>
          </p:cNvSpPr>
          <p:nvPr>
            <p:ph type="title"/>
          </p:nvPr>
        </p:nvSpPr>
        <p:spPr>
          <a:xfrm>
            <a:off x="3902426" y="518306"/>
            <a:ext cx="6512560" cy="1371600"/>
          </a:xfrm>
        </p:spPr>
        <p:txBody>
          <a:bodyPr>
            <a:normAutofit/>
          </a:bodyPr>
          <a:lstStyle/>
          <a:p>
            <a:r>
              <a:rPr lang="en-US" sz="6000" dirty="0">
                <a:solidFill>
                  <a:schemeClr val="accent3">
                    <a:lumMod val="75000"/>
                  </a:schemeClr>
                </a:solidFill>
                <a:latin typeface="Algerian" panose="04020705040A02060702" pitchFamily="82" charset="0"/>
              </a:rPr>
              <a:t>LINKS..</a:t>
            </a:r>
            <a:endParaRPr lang="en-IN" sz="6000" dirty="0">
              <a:solidFill>
                <a:schemeClr val="accent3">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986509D-F72F-4D8E-BF26-74D8394BA7EE}"/>
              </a:ext>
            </a:extLst>
          </p:cNvPr>
          <p:cNvSpPr>
            <a:spLocks noGrp="1"/>
          </p:cNvSpPr>
          <p:nvPr>
            <p:ph idx="1"/>
          </p:nvPr>
        </p:nvSpPr>
        <p:spPr/>
        <p:txBody>
          <a:bodyPr/>
          <a:lstStyle/>
          <a:p>
            <a:r>
              <a:rPr lang="en-US" dirty="0"/>
              <a:t>VIDEO LINK :https://docs.google.com/spreadsheets/d/1CWCj-eZcimMoVCAGsdPAL7aotUDLJHU3/</a:t>
            </a:r>
            <a:r>
              <a:rPr lang="en-US" dirty="0" err="1"/>
              <a:t>edit?usp</a:t>
            </a:r>
            <a:r>
              <a:rPr lang="en-US" dirty="0"/>
              <a:t>=</a:t>
            </a:r>
            <a:r>
              <a:rPr lang="en-US" dirty="0" err="1"/>
              <a:t>sharing&amp;ouid</a:t>
            </a:r>
            <a:r>
              <a:rPr lang="en-US" dirty="0"/>
              <a:t>=102838092871407010456&amp;rtpof=</a:t>
            </a:r>
            <a:r>
              <a:rPr lang="en-US" dirty="0" err="1"/>
              <a:t>true&amp;sd</a:t>
            </a:r>
            <a:r>
              <a:rPr lang="en-US" dirty="0"/>
              <a:t>=true</a:t>
            </a:r>
          </a:p>
          <a:p>
            <a:r>
              <a:rPr lang="en-US" dirty="0"/>
              <a:t>EXCEL SHEET LINK  :https://docs.google.com/spreadsheets/d/1CWCj-eZcimMoVCAGsdPAL7aotUDLJHU3/</a:t>
            </a:r>
            <a:r>
              <a:rPr lang="en-US" dirty="0" err="1"/>
              <a:t>edit?usp</a:t>
            </a:r>
            <a:r>
              <a:rPr lang="en-US" dirty="0"/>
              <a:t>=</a:t>
            </a:r>
            <a:r>
              <a:rPr lang="en-US" dirty="0" err="1"/>
              <a:t>sharing&amp;ouid</a:t>
            </a:r>
            <a:r>
              <a:rPr lang="en-US" dirty="0"/>
              <a:t>=102838092871407010456&amp;rtpof=</a:t>
            </a:r>
            <a:r>
              <a:rPr lang="en-US" dirty="0" err="1"/>
              <a:t>true&amp;sd</a:t>
            </a:r>
            <a:r>
              <a:rPr lang="en-US" dirty="0"/>
              <a:t>=true</a:t>
            </a:r>
            <a:endParaRPr lang="en-IN" dirty="0"/>
          </a:p>
        </p:txBody>
      </p:sp>
    </p:spTree>
    <p:extLst>
      <p:ext uri="{BB962C8B-B14F-4D97-AF65-F5344CB8AC3E}">
        <p14:creationId xmlns:p14="http://schemas.microsoft.com/office/powerpoint/2010/main" val="1711523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CEA3-1B74-421A-A423-921AAA8036B2}"/>
              </a:ext>
            </a:extLst>
          </p:cNvPr>
          <p:cNvSpPr>
            <a:spLocks noGrp="1"/>
          </p:cNvSpPr>
          <p:nvPr>
            <p:ph type="title"/>
          </p:nvPr>
        </p:nvSpPr>
        <p:spPr>
          <a:xfrm>
            <a:off x="4191740" y="411775"/>
            <a:ext cx="10058400" cy="1371600"/>
          </a:xfrm>
        </p:spPr>
        <p:txBody>
          <a:bodyPr>
            <a:normAutofit/>
          </a:bodyPr>
          <a:lstStyle/>
          <a:p>
            <a:r>
              <a:rPr lang="en-US" sz="6000" dirty="0">
                <a:solidFill>
                  <a:schemeClr val="accent1">
                    <a:lumMod val="75000"/>
                  </a:schemeClr>
                </a:solidFill>
                <a:latin typeface="Algerian" panose="04020705040A02060702" pitchFamily="82" charset="0"/>
              </a:rPr>
              <a:t>THANK YOU</a:t>
            </a:r>
            <a:endParaRPr lang="en-IN" sz="6000"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5848B99-B0F9-475B-83BB-2F82EAD8FE33}"/>
              </a:ext>
            </a:extLst>
          </p:cNvPr>
          <p:cNvSpPr>
            <a:spLocks noGrp="1"/>
          </p:cNvSpPr>
          <p:nvPr>
            <p:ph idx="1"/>
          </p:nvPr>
        </p:nvSpPr>
        <p:spPr/>
        <p:txBody>
          <a:bodyPr>
            <a:normAutofit/>
          </a:bodyPr>
          <a:lstStyle/>
          <a:p>
            <a:pPr marL="2271400" lvl="8" indent="0">
              <a:buNone/>
            </a:pPr>
            <a:r>
              <a:rPr lang="en-US" sz="5300" dirty="0">
                <a:solidFill>
                  <a:schemeClr val="accent3">
                    <a:lumMod val="60000"/>
                    <a:lumOff val="40000"/>
                  </a:schemeClr>
                </a:solidFill>
                <a:latin typeface="Algerian" panose="04020705040A02060702" pitchFamily="82" charset="0"/>
              </a:rPr>
              <a:t>OMKAR G BELOSHE..</a:t>
            </a:r>
            <a:endParaRPr lang="en-IN" sz="5300" dirty="0">
              <a:solidFill>
                <a:schemeClr val="accent3">
                  <a:lumMod val="60000"/>
                  <a:lumOff val="40000"/>
                </a:schemeClr>
              </a:solidFill>
              <a:latin typeface="Algerian" panose="04020705040A02060702" pitchFamily="82" charset="0"/>
            </a:endParaRPr>
          </a:p>
        </p:txBody>
      </p:sp>
    </p:spTree>
    <p:extLst>
      <p:ext uri="{BB962C8B-B14F-4D97-AF65-F5344CB8AC3E}">
        <p14:creationId xmlns:p14="http://schemas.microsoft.com/office/powerpoint/2010/main" val="314795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0A9BD-B555-4C02-A02F-76DD1F436245}"/>
              </a:ext>
            </a:extLst>
          </p:cNvPr>
          <p:cNvSpPr>
            <a:spLocks noGrp="1"/>
          </p:cNvSpPr>
          <p:nvPr>
            <p:ph type="title"/>
          </p:nvPr>
        </p:nvSpPr>
        <p:spPr/>
        <p:txBody>
          <a:bodyPr>
            <a:normAutofit/>
          </a:bodyPr>
          <a:lstStyle/>
          <a:p>
            <a:r>
              <a:rPr lang="en-US" sz="6000" dirty="0">
                <a:solidFill>
                  <a:schemeClr val="accent1">
                    <a:lumMod val="75000"/>
                  </a:schemeClr>
                </a:solidFill>
                <a:latin typeface="Broadway" panose="04040905080B02020502" pitchFamily="82" charset="0"/>
              </a:rPr>
              <a:t>AGENDA</a:t>
            </a:r>
            <a:endParaRPr lang="en-IN" sz="6000" dirty="0">
              <a:solidFill>
                <a:schemeClr val="accent1">
                  <a:lumMod val="75000"/>
                </a:schemeClr>
              </a:solidFill>
              <a:latin typeface="Broadway" panose="04040905080B02020502" pitchFamily="82" charset="0"/>
            </a:endParaRPr>
          </a:p>
        </p:txBody>
      </p:sp>
      <p:sp>
        <p:nvSpPr>
          <p:cNvPr id="3" name="Content Placeholder 2">
            <a:extLst>
              <a:ext uri="{FF2B5EF4-FFF2-40B4-BE49-F238E27FC236}">
                <a16:creationId xmlns:a16="http://schemas.microsoft.com/office/drawing/2014/main" id="{FDFA8897-886A-45EB-A1E0-01854CEE9381}"/>
              </a:ext>
            </a:extLst>
          </p:cNvPr>
          <p:cNvSpPr>
            <a:spLocks noGrp="1"/>
          </p:cNvSpPr>
          <p:nvPr>
            <p:ph idx="1"/>
          </p:nvPr>
        </p:nvSpPr>
        <p:spPr/>
        <p:txBody>
          <a:bodyPr>
            <a:normAutofit/>
          </a:bodyPr>
          <a:lstStyle/>
          <a:p>
            <a:r>
              <a:rPr lang="en-US" sz="3600" dirty="0">
                <a:solidFill>
                  <a:schemeClr val="bg2">
                    <a:lumMod val="50000"/>
                  </a:schemeClr>
                </a:solidFill>
                <a:latin typeface="MS Gothic" panose="020B0609070205080204" pitchFamily="49" charset="-128"/>
                <a:ea typeface="MS Gothic" panose="020B0609070205080204" pitchFamily="49" charset="-128"/>
              </a:rPr>
              <a:t> EDA ANALYSIS.</a:t>
            </a:r>
          </a:p>
          <a:p>
            <a:r>
              <a:rPr lang="en-US" sz="3600" dirty="0">
                <a:solidFill>
                  <a:schemeClr val="bg2">
                    <a:lumMod val="50000"/>
                  </a:schemeClr>
                </a:solidFill>
                <a:latin typeface="MS Gothic" panose="020B0609070205080204" pitchFamily="49" charset="-128"/>
                <a:ea typeface="MS Gothic" panose="020B0609070205080204" pitchFamily="49" charset="-128"/>
              </a:rPr>
              <a:t> PROBLEM STATEMENTS.</a:t>
            </a:r>
          </a:p>
          <a:p>
            <a:r>
              <a:rPr lang="en-US" sz="3600" dirty="0">
                <a:solidFill>
                  <a:schemeClr val="bg2">
                    <a:lumMod val="50000"/>
                  </a:schemeClr>
                </a:solidFill>
                <a:latin typeface="MS Gothic" panose="020B0609070205080204" pitchFamily="49" charset="-128"/>
                <a:ea typeface="MS Gothic" panose="020B0609070205080204" pitchFamily="49" charset="-128"/>
              </a:rPr>
              <a:t> SUGGESTION.</a:t>
            </a:r>
          </a:p>
          <a:p>
            <a:r>
              <a:rPr lang="en-US" sz="3600" dirty="0">
                <a:solidFill>
                  <a:schemeClr val="bg2">
                    <a:lumMod val="50000"/>
                  </a:schemeClr>
                </a:solidFill>
                <a:latin typeface="MS Gothic" panose="020B0609070205080204" pitchFamily="49" charset="-128"/>
                <a:ea typeface="MS Gothic" panose="020B0609070205080204" pitchFamily="49" charset="-128"/>
              </a:rPr>
              <a:t> CONCLUSION.</a:t>
            </a:r>
            <a:endParaRPr lang="en-IN" sz="3600" dirty="0">
              <a:solidFill>
                <a:schemeClr val="bg2">
                  <a:lumMod val="50000"/>
                </a:schemeClr>
              </a:solidFill>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323232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1B2E-DCC9-46CC-A7CE-B8F81FD9797F}"/>
              </a:ext>
            </a:extLst>
          </p:cNvPr>
          <p:cNvSpPr>
            <a:spLocks noGrp="1"/>
          </p:cNvSpPr>
          <p:nvPr>
            <p:ph type="title"/>
          </p:nvPr>
        </p:nvSpPr>
        <p:spPr/>
        <p:txBody>
          <a:bodyPr/>
          <a:lstStyle/>
          <a:p>
            <a:r>
              <a:rPr lang="en-US" dirty="0">
                <a:solidFill>
                  <a:schemeClr val="accent1">
                    <a:lumMod val="50000"/>
                  </a:schemeClr>
                </a:solidFill>
                <a:latin typeface="Rockwell Extra Bold" panose="02060903040505020403" pitchFamily="18" charset="0"/>
              </a:rPr>
              <a:t>EDA ANALYSIS OF IPL DATA</a:t>
            </a:r>
            <a:endParaRPr lang="en-IN" dirty="0">
              <a:solidFill>
                <a:schemeClr val="accent1">
                  <a:lumMod val="50000"/>
                </a:schemeClr>
              </a:solidFill>
              <a:latin typeface="Rockwell Extra Bold" panose="02060903040505020403" pitchFamily="18" charset="0"/>
            </a:endParaRPr>
          </a:p>
        </p:txBody>
      </p:sp>
      <p:sp>
        <p:nvSpPr>
          <p:cNvPr id="3" name="Content Placeholder 2">
            <a:extLst>
              <a:ext uri="{FF2B5EF4-FFF2-40B4-BE49-F238E27FC236}">
                <a16:creationId xmlns:a16="http://schemas.microsoft.com/office/drawing/2014/main" id="{601C41BE-90EF-4EFF-915A-1D005D0EDFEE}"/>
              </a:ext>
            </a:extLst>
          </p:cNvPr>
          <p:cNvSpPr>
            <a:spLocks noGrp="1"/>
          </p:cNvSpPr>
          <p:nvPr>
            <p:ph idx="1"/>
          </p:nvPr>
        </p:nvSpPr>
        <p:spPr/>
        <p:txBody>
          <a:bodyPr>
            <a:normAutofit/>
          </a:bodyPr>
          <a:lstStyle/>
          <a:p>
            <a:r>
              <a:rPr lang="en-US" sz="2800" dirty="0">
                <a:latin typeface="Algerian" panose="04020705040A02060702" pitchFamily="82" charset="0"/>
              </a:rPr>
              <a:t>Data contains ipl 4 edition details of each every team played all 4 season.</a:t>
            </a:r>
          </a:p>
          <a:p>
            <a:r>
              <a:rPr lang="en-US" sz="2800" dirty="0">
                <a:latin typeface="Algerian" panose="04020705040A02060702" pitchFamily="82" charset="0"/>
              </a:rPr>
              <a:t>Data contains the ipl runs sored by all teams, their wins ,record related to every players. </a:t>
            </a:r>
          </a:p>
          <a:p>
            <a:r>
              <a:rPr lang="en-US" sz="2800" dirty="0">
                <a:latin typeface="Algerian" panose="04020705040A02060702" pitchFamily="82" charset="0"/>
              </a:rPr>
              <a:t>Data was analysed according to set provided.</a:t>
            </a:r>
            <a:endParaRPr lang="en-IN" sz="2800" dirty="0">
              <a:latin typeface="Algerian" panose="04020705040A02060702" pitchFamily="82" charset="0"/>
            </a:endParaRPr>
          </a:p>
        </p:txBody>
      </p:sp>
    </p:spTree>
    <p:extLst>
      <p:ext uri="{BB962C8B-B14F-4D97-AF65-F5344CB8AC3E}">
        <p14:creationId xmlns:p14="http://schemas.microsoft.com/office/powerpoint/2010/main" val="217723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714F-2CAF-4942-9033-4EDB0C0CB7B0}"/>
              </a:ext>
            </a:extLst>
          </p:cNvPr>
          <p:cNvSpPr>
            <a:spLocks noGrp="1"/>
          </p:cNvSpPr>
          <p:nvPr>
            <p:ph type="title"/>
          </p:nvPr>
        </p:nvSpPr>
        <p:spPr>
          <a:xfrm>
            <a:off x="8458200" y="1189608"/>
            <a:ext cx="3161963" cy="1331650"/>
          </a:xfrm>
        </p:spPr>
        <p:txBody>
          <a:bodyPr>
            <a:normAutofit/>
          </a:bodyPr>
          <a:lstStyle/>
          <a:p>
            <a:r>
              <a:rPr lang="en-US" sz="1800" dirty="0">
                <a:solidFill>
                  <a:schemeClr val="accent3">
                    <a:lumMod val="60000"/>
                    <a:lumOff val="40000"/>
                  </a:schemeClr>
                </a:solidFill>
                <a:latin typeface="Bahnschrift SemiBold SemiConden" panose="020B0502040204020203" pitchFamily="34" charset="0"/>
              </a:rPr>
              <a:t>1]TOTAL RUNS IN ALL 4  EDITION OF IPL</a:t>
            </a:r>
            <a:br>
              <a:rPr lang="en-US" sz="1800" dirty="0">
                <a:solidFill>
                  <a:schemeClr val="accent3">
                    <a:lumMod val="60000"/>
                    <a:lumOff val="40000"/>
                  </a:schemeClr>
                </a:solidFill>
                <a:latin typeface="Bahnschrift SemiBold SemiConden" panose="020B0502040204020203" pitchFamily="34" charset="0"/>
              </a:rPr>
            </a:br>
            <a:endParaRPr lang="en-IN" sz="1800" dirty="0">
              <a:solidFill>
                <a:schemeClr val="accent3">
                  <a:lumMod val="60000"/>
                  <a:lumOff val="40000"/>
                </a:schemeClr>
              </a:solidFill>
              <a:latin typeface="Bahnschrift SemiBold SemiConden" panose="020B0502040204020203" pitchFamily="34" charset="0"/>
            </a:endParaRPr>
          </a:p>
        </p:txBody>
      </p:sp>
      <p:sp>
        <p:nvSpPr>
          <p:cNvPr id="4" name="Text Placeholder 3">
            <a:extLst>
              <a:ext uri="{FF2B5EF4-FFF2-40B4-BE49-F238E27FC236}">
                <a16:creationId xmlns:a16="http://schemas.microsoft.com/office/drawing/2014/main" id="{A8CFC368-9FD2-4943-A068-4883CBAF7631}"/>
              </a:ext>
            </a:extLst>
          </p:cNvPr>
          <p:cNvSpPr>
            <a:spLocks noGrp="1"/>
          </p:cNvSpPr>
          <p:nvPr>
            <p:ph type="body" sz="half" idx="2"/>
          </p:nvPr>
        </p:nvSpPr>
        <p:spPr>
          <a:xfrm>
            <a:off x="8458200" y="2823098"/>
            <a:ext cx="3161963" cy="3120501"/>
          </a:xfrm>
        </p:spPr>
        <p:txBody>
          <a:bodyPr>
            <a:normAutofit/>
          </a:bodyPr>
          <a:lstStyle/>
          <a:p>
            <a:r>
              <a:rPr lang="en-US" dirty="0">
                <a:solidFill>
                  <a:schemeClr val="accent1">
                    <a:lumMod val="75000"/>
                  </a:schemeClr>
                </a:solidFill>
                <a:latin typeface="Bahnschrift Light SemiCondensed" panose="020B0502040204020203" pitchFamily="34" charset="0"/>
              </a:rPr>
              <a:t>In the given problem statement the data was analysed and converted into chart to make it simple .</a:t>
            </a:r>
          </a:p>
          <a:p>
            <a:r>
              <a:rPr lang="en-US" dirty="0">
                <a:solidFill>
                  <a:schemeClr val="accent1">
                    <a:lumMod val="75000"/>
                  </a:schemeClr>
                </a:solidFill>
                <a:latin typeface="Bahnschrift Light SemiCondensed" panose="020B0502040204020203" pitchFamily="34" charset="0"/>
              </a:rPr>
              <a:t>From the given data we can see the total runs scored by each player in all 4 editions of ipl given bellow</a:t>
            </a:r>
          </a:p>
          <a:p>
            <a:endParaRPr lang="en-US" dirty="0">
              <a:latin typeface="Bahnschrift Light SemiCondensed" panose="020B0502040204020203" pitchFamily="34" charset="0"/>
            </a:endParaRPr>
          </a:p>
        </p:txBody>
      </p:sp>
      <p:graphicFrame>
        <p:nvGraphicFramePr>
          <p:cNvPr id="5" name="Content Placeholder 4">
            <a:extLst>
              <a:ext uri="{FF2B5EF4-FFF2-40B4-BE49-F238E27FC236}">
                <a16:creationId xmlns:a16="http://schemas.microsoft.com/office/drawing/2014/main" id="{CEBB56D0-8C33-4004-AFAE-F4476EDC2FAD}"/>
              </a:ext>
            </a:extLst>
          </p:cNvPr>
          <p:cNvGraphicFramePr>
            <a:graphicFrameLocks noGrp="1"/>
          </p:cNvGraphicFramePr>
          <p:nvPr>
            <p:ph idx="1"/>
            <p:extLst>
              <p:ext uri="{D42A27DB-BD31-4B8C-83A1-F6EECF244321}">
                <p14:modId xmlns:p14="http://schemas.microsoft.com/office/powerpoint/2010/main" val="3111181148"/>
              </p:ext>
            </p:extLst>
          </p:nvPr>
        </p:nvGraphicFramePr>
        <p:xfrm>
          <a:off x="337351" y="1100831"/>
          <a:ext cx="7474999" cy="49803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626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661D-79BC-4E47-AB98-91B0174B0433}"/>
              </a:ext>
            </a:extLst>
          </p:cNvPr>
          <p:cNvSpPr>
            <a:spLocks noGrp="1"/>
          </p:cNvSpPr>
          <p:nvPr>
            <p:ph type="title"/>
          </p:nvPr>
        </p:nvSpPr>
        <p:spPr/>
        <p:txBody>
          <a:bodyPr>
            <a:normAutofit/>
          </a:bodyPr>
          <a:lstStyle/>
          <a:p>
            <a:r>
              <a:rPr lang="en-US" sz="1800" dirty="0">
                <a:solidFill>
                  <a:schemeClr val="accent1">
                    <a:lumMod val="75000"/>
                  </a:schemeClr>
                </a:solidFill>
                <a:latin typeface="Bahnschrift SemiBold SemiConden" panose="020B0502040204020203" pitchFamily="34" charset="0"/>
              </a:rPr>
              <a:t>2] Batting Average of RCB for ipl 2016,2017</a:t>
            </a:r>
            <a:endParaRPr lang="en-IN" sz="1800" dirty="0">
              <a:solidFill>
                <a:schemeClr val="accent1">
                  <a:lumMod val="75000"/>
                </a:schemeClr>
              </a:solidFill>
              <a:latin typeface="Bahnschrift SemiBold SemiConden" panose="020B0502040204020203" pitchFamily="34" charset="0"/>
            </a:endParaRPr>
          </a:p>
        </p:txBody>
      </p:sp>
      <p:sp>
        <p:nvSpPr>
          <p:cNvPr id="4" name="Text Placeholder 3">
            <a:extLst>
              <a:ext uri="{FF2B5EF4-FFF2-40B4-BE49-F238E27FC236}">
                <a16:creationId xmlns:a16="http://schemas.microsoft.com/office/drawing/2014/main" id="{7448DEE9-31EB-414B-A7D3-AE215330B357}"/>
              </a:ext>
            </a:extLst>
          </p:cNvPr>
          <p:cNvSpPr>
            <a:spLocks noGrp="1"/>
          </p:cNvSpPr>
          <p:nvPr>
            <p:ph type="body" sz="half" idx="2"/>
          </p:nvPr>
        </p:nvSpPr>
        <p:spPr>
          <a:xfrm>
            <a:off x="8458200" y="2627790"/>
            <a:ext cx="3161963" cy="3315810"/>
          </a:xfrm>
        </p:spPr>
        <p:txBody>
          <a:bodyPr/>
          <a:lstStyle/>
          <a:p>
            <a:r>
              <a:rPr lang="en-US" dirty="0">
                <a:solidFill>
                  <a:schemeClr val="bg2">
                    <a:lumMod val="25000"/>
                  </a:schemeClr>
                </a:solidFill>
                <a:latin typeface="Bahnschrift Light SemiCondensed" panose="020B0502040204020203" pitchFamily="34" charset="0"/>
              </a:rPr>
              <a:t>From the given data we can clearly say that the higest batting average of RCB was in year 2016  </a:t>
            </a:r>
            <a:endParaRPr lang="en-IN" dirty="0">
              <a:solidFill>
                <a:schemeClr val="bg2">
                  <a:lumMod val="25000"/>
                </a:schemeClr>
              </a:solidFill>
              <a:latin typeface="Bahnschrift Light SemiCondensed" panose="020B0502040204020203" pitchFamily="34" charset="0"/>
            </a:endParaRPr>
          </a:p>
        </p:txBody>
      </p:sp>
      <p:graphicFrame>
        <p:nvGraphicFramePr>
          <p:cNvPr id="5" name="Content Placeholder 4">
            <a:extLst>
              <a:ext uri="{FF2B5EF4-FFF2-40B4-BE49-F238E27FC236}">
                <a16:creationId xmlns:a16="http://schemas.microsoft.com/office/drawing/2014/main" id="{9BAE02EE-D5CB-4036-BEE8-C4D5323EC2DA}"/>
              </a:ext>
            </a:extLst>
          </p:cNvPr>
          <p:cNvGraphicFramePr>
            <a:graphicFrameLocks noGrp="1"/>
          </p:cNvGraphicFramePr>
          <p:nvPr>
            <p:ph idx="1"/>
            <p:extLst>
              <p:ext uri="{D42A27DB-BD31-4B8C-83A1-F6EECF244321}">
                <p14:modId xmlns:p14="http://schemas.microsoft.com/office/powerpoint/2010/main" val="940146005"/>
              </p:ext>
            </p:extLst>
          </p:nvPr>
        </p:nvGraphicFramePr>
        <p:xfrm>
          <a:off x="685800" y="1260628"/>
          <a:ext cx="6858000" cy="42612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5965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13BCCEC6-3D2D-4329-860A-7A3380883F1E}"/>
              </a:ext>
            </a:extLst>
          </p:cNvPr>
          <p:cNvSpPr>
            <a:spLocks noGrp="1"/>
          </p:cNvSpPr>
          <p:nvPr>
            <p:ph type="title"/>
          </p:nvPr>
        </p:nvSpPr>
        <p:spPr/>
        <p:txBody>
          <a:bodyPr>
            <a:normAutofit/>
          </a:bodyPr>
          <a:lstStyle/>
          <a:p>
            <a:r>
              <a:rPr lang="en-US" sz="1800" dirty="0">
                <a:solidFill>
                  <a:schemeClr val="accent1">
                    <a:lumMod val="60000"/>
                    <a:lumOff val="40000"/>
                  </a:schemeClr>
                </a:solidFill>
              </a:rPr>
              <a:t>3]Batting Average of 4 season</a:t>
            </a:r>
            <a:endParaRPr lang="en-IN" sz="1800" dirty="0">
              <a:solidFill>
                <a:schemeClr val="accent1">
                  <a:lumMod val="60000"/>
                  <a:lumOff val="40000"/>
                </a:schemeClr>
              </a:solidFill>
            </a:endParaRPr>
          </a:p>
        </p:txBody>
      </p:sp>
      <p:sp useBgFill="1">
        <p:nvSpPr>
          <p:cNvPr id="4" name="Text Placeholder 3">
            <a:extLst>
              <a:ext uri="{FF2B5EF4-FFF2-40B4-BE49-F238E27FC236}">
                <a16:creationId xmlns:a16="http://schemas.microsoft.com/office/drawing/2014/main" id="{EE738610-D7BD-4071-A214-01736F15C578}"/>
              </a:ext>
            </a:extLst>
          </p:cNvPr>
          <p:cNvSpPr>
            <a:spLocks noGrp="1"/>
          </p:cNvSpPr>
          <p:nvPr>
            <p:ph type="body" sz="half" idx="2"/>
          </p:nvPr>
        </p:nvSpPr>
        <p:spPr/>
        <p:txBody>
          <a:bodyPr/>
          <a:lstStyle/>
          <a:p>
            <a:r>
              <a:rPr lang="en-US" dirty="0">
                <a:solidFill>
                  <a:schemeClr val="tx2">
                    <a:lumMod val="75000"/>
                  </a:schemeClr>
                </a:solidFill>
              </a:rPr>
              <a:t>From the given bar chart the chart shows the total batting average of the players played all 4 seasons of ipl </a:t>
            </a:r>
          </a:p>
          <a:p>
            <a:r>
              <a:rPr lang="en-US" dirty="0">
                <a:solidFill>
                  <a:schemeClr val="tx2">
                    <a:lumMod val="75000"/>
                  </a:schemeClr>
                </a:solidFill>
              </a:rPr>
              <a:t>The record is all combined of matches played by each player</a:t>
            </a:r>
            <a:endParaRPr lang="en-IN" dirty="0">
              <a:solidFill>
                <a:schemeClr val="tx2">
                  <a:lumMod val="75000"/>
                </a:schemeClr>
              </a:solidFill>
            </a:endParaRPr>
          </a:p>
        </p:txBody>
      </p:sp>
      <p:graphicFrame>
        <p:nvGraphicFramePr>
          <p:cNvPr id="5" name="Content Placeholder 4">
            <a:extLst>
              <a:ext uri="{FF2B5EF4-FFF2-40B4-BE49-F238E27FC236}">
                <a16:creationId xmlns:a16="http://schemas.microsoft.com/office/drawing/2014/main" id="{7AE47C2F-BC14-4369-93E5-E1D58E2E7482}"/>
              </a:ext>
            </a:extLst>
          </p:cNvPr>
          <p:cNvGraphicFramePr>
            <a:graphicFrameLocks noGrp="1"/>
          </p:cNvGraphicFramePr>
          <p:nvPr>
            <p:ph idx="1"/>
            <p:extLst>
              <p:ext uri="{D42A27DB-BD31-4B8C-83A1-F6EECF244321}">
                <p14:modId xmlns:p14="http://schemas.microsoft.com/office/powerpoint/2010/main" val="577856245"/>
              </p:ext>
            </p:extLst>
          </p:nvPr>
        </p:nvGraphicFramePr>
        <p:xfrm>
          <a:off x="685799" y="609600"/>
          <a:ext cx="7250837" cy="48412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434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056BE-92DA-417A-BB62-EA5C7188E9DF}"/>
              </a:ext>
            </a:extLst>
          </p:cNvPr>
          <p:cNvSpPr>
            <a:spLocks noGrp="1"/>
          </p:cNvSpPr>
          <p:nvPr>
            <p:ph type="title"/>
          </p:nvPr>
        </p:nvSpPr>
        <p:spPr/>
        <p:txBody>
          <a:bodyPr>
            <a:normAutofit/>
          </a:bodyPr>
          <a:lstStyle/>
          <a:p>
            <a:r>
              <a:rPr lang="en-US" sz="1800" dirty="0">
                <a:solidFill>
                  <a:schemeClr val="accent3">
                    <a:lumMod val="75000"/>
                  </a:schemeClr>
                </a:solidFill>
                <a:latin typeface="Bahnschrift SemiBold SemiConden" panose="020B0502040204020203" pitchFamily="34" charset="0"/>
              </a:rPr>
              <a:t>4] Wickets taken by the teams in all 4 seasons </a:t>
            </a:r>
            <a:endParaRPr lang="en-IN" sz="1800" dirty="0">
              <a:solidFill>
                <a:schemeClr val="accent3">
                  <a:lumMod val="75000"/>
                </a:schemeClr>
              </a:solidFill>
              <a:latin typeface="Bahnschrift SemiBold SemiConden" panose="020B0502040204020203" pitchFamily="34" charset="0"/>
            </a:endParaRPr>
          </a:p>
        </p:txBody>
      </p:sp>
      <p:sp>
        <p:nvSpPr>
          <p:cNvPr id="4" name="Text Placeholder 3">
            <a:extLst>
              <a:ext uri="{FF2B5EF4-FFF2-40B4-BE49-F238E27FC236}">
                <a16:creationId xmlns:a16="http://schemas.microsoft.com/office/drawing/2014/main" id="{A7B39076-3211-470B-8D0A-57D0B93D0A03}"/>
              </a:ext>
            </a:extLst>
          </p:cNvPr>
          <p:cNvSpPr>
            <a:spLocks noGrp="1"/>
          </p:cNvSpPr>
          <p:nvPr>
            <p:ph type="body" sz="half" idx="2"/>
          </p:nvPr>
        </p:nvSpPr>
        <p:spPr>
          <a:xfrm>
            <a:off x="8458200" y="2654422"/>
            <a:ext cx="3161963" cy="3289177"/>
          </a:xfrm>
        </p:spPr>
        <p:txBody>
          <a:bodyPr/>
          <a:lstStyle/>
          <a:p>
            <a:r>
              <a:rPr lang="en-US" dirty="0">
                <a:solidFill>
                  <a:schemeClr val="bg2">
                    <a:lumMod val="25000"/>
                  </a:schemeClr>
                </a:solidFill>
                <a:latin typeface="Bahnschrift Light SemiCondensed" panose="020B0502040204020203" pitchFamily="34" charset="0"/>
              </a:rPr>
              <a:t>The given line chart shows you the proper count of wickets taken by the players of each team in the ipl .</a:t>
            </a:r>
            <a:endParaRPr lang="en-IN" dirty="0">
              <a:solidFill>
                <a:schemeClr val="bg2">
                  <a:lumMod val="25000"/>
                </a:schemeClr>
              </a:solidFill>
              <a:latin typeface="Bahnschrift Light SemiCondensed" panose="020B0502040204020203" pitchFamily="34" charset="0"/>
            </a:endParaRPr>
          </a:p>
        </p:txBody>
      </p:sp>
      <p:graphicFrame>
        <p:nvGraphicFramePr>
          <p:cNvPr id="5" name="Content Placeholder 4">
            <a:extLst>
              <a:ext uri="{FF2B5EF4-FFF2-40B4-BE49-F238E27FC236}">
                <a16:creationId xmlns:a16="http://schemas.microsoft.com/office/drawing/2014/main" id="{529AD1AB-89DE-49C6-85EA-2CCE09F7F90B}"/>
              </a:ext>
            </a:extLst>
          </p:cNvPr>
          <p:cNvGraphicFramePr>
            <a:graphicFrameLocks noGrp="1"/>
          </p:cNvGraphicFramePr>
          <p:nvPr>
            <p:ph idx="1"/>
            <p:extLst>
              <p:ext uri="{D42A27DB-BD31-4B8C-83A1-F6EECF244321}">
                <p14:modId xmlns:p14="http://schemas.microsoft.com/office/powerpoint/2010/main" val="684147470"/>
              </p:ext>
            </p:extLst>
          </p:nvPr>
        </p:nvGraphicFramePr>
        <p:xfrm>
          <a:off x="-1" y="861134"/>
          <a:ext cx="7892249" cy="46696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8879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F573-1780-4B33-8ED9-09BE398584E3}"/>
              </a:ext>
            </a:extLst>
          </p:cNvPr>
          <p:cNvSpPr>
            <a:spLocks noGrp="1"/>
          </p:cNvSpPr>
          <p:nvPr>
            <p:ph type="title"/>
          </p:nvPr>
        </p:nvSpPr>
        <p:spPr/>
        <p:txBody>
          <a:bodyPr>
            <a:normAutofit/>
          </a:bodyPr>
          <a:lstStyle/>
          <a:p>
            <a:r>
              <a:rPr lang="en-US" sz="1800" dirty="0">
                <a:latin typeface="Bahnschrift SemiBold SemiConden" panose="020B0502040204020203" pitchFamily="34" charset="0"/>
              </a:rPr>
              <a:t>5] Runs scored by MI IN 2019</a:t>
            </a:r>
            <a:endParaRPr lang="en-IN" sz="1800" dirty="0">
              <a:latin typeface="Bahnschrift SemiBold SemiConden" panose="020B0502040204020203" pitchFamily="34" charset="0"/>
            </a:endParaRPr>
          </a:p>
        </p:txBody>
      </p:sp>
      <p:sp>
        <p:nvSpPr>
          <p:cNvPr id="4" name="Text Placeholder 3">
            <a:extLst>
              <a:ext uri="{FF2B5EF4-FFF2-40B4-BE49-F238E27FC236}">
                <a16:creationId xmlns:a16="http://schemas.microsoft.com/office/drawing/2014/main" id="{6018F31C-1146-4058-8874-68C81FFEFC62}"/>
              </a:ext>
            </a:extLst>
          </p:cNvPr>
          <p:cNvSpPr>
            <a:spLocks noGrp="1"/>
          </p:cNvSpPr>
          <p:nvPr>
            <p:ph type="body" sz="half" idx="2"/>
          </p:nvPr>
        </p:nvSpPr>
        <p:spPr>
          <a:xfrm>
            <a:off x="8360545" y="2663301"/>
            <a:ext cx="3161963" cy="3404586"/>
          </a:xfrm>
        </p:spPr>
        <p:txBody>
          <a:bodyPr>
            <a:normAutofit/>
          </a:bodyPr>
          <a:lstStyle/>
          <a:p>
            <a:r>
              <a:rPr lang="en-US" sz="2000" dirty="0">
                <a:solidFill>
                  <a:schemeClr val="accent3">
                    <a:lumMod val="60000"/>
                    <a:lumOff val="40000"/>
                  </a:schemeClr>
                </a:solidFill>
                <a:latin typeface="Bahnschrift SemiBold SemiConden" panose="020B0502040204020203" pitchFamily="34" charset="0"/>
              </a:rPr>
              <a:t>The bar graph shows you the exact runs scored by the players in the season of 2019  where you see Rohit Sharma ,S Yadhav and Q DE Kock tops the list</a:t>
            </a:r>
            <a:endParaRPr lang="en-IN" sz="2000" dirty="0">
              <a:solidFill>
                <a:schemeClr val="accent3">
                  <a:lumMod val="60000"/>
                  <a:lumOff val="40000"/>
                </a:schemeClr>
              </a:solidFill>
              <a:latin typeface="Bahnschrift SemiBold SemiConden" panose="020B0502040204020203" pitchFamily="34" charset="0"/>
            </a:endParaRPr>
          </a:p>
        </p:txBody>
      </p:sp>
      <p:graphicFrame>
        <p:nvGraphicFramePr>
          <p:cNvPr id="8" name="Content Placeholder 7">
            <a:extLst>
              <a:ext uri="{FF2B5EF4-FFF2-40B4-BE49-F238E27FC236}">
                <a16:creationId xmlns:a16="http://schemas.microsoft.com/office/drawing/2014/main" id="{77CE66D2-6AA5-49EE-B863-579C6F3042AC}"/>
              </a:ext>
            </a:extLst>
          </p:cNvPr>
          <p:cNvGraphicFramePr>
            <a:graphicFrameLocks noGrp="1"/>
          </p:cNvGraphicFramePr>
          <p:nvPr>
            <p:ph idx="1"/>
            <p:extLst>
              <p:ext uri="{D42A27DB-BD31-4B8C-83A1-F6EECF244321}">
                <p14:modId xmlns:p14="http://schemas.microsoft.com/office/powerpoint/2010/main" val="3097202105"/>
              </p:ext>
            </p:extLst>
          </p:nvPr>
        </p:nvGraphicFramePr>
        <p:xfrm>
          <a:off x="-62144" y="609600"/>
          <a:ext cx="8140824"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09569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1FDB-9341-4B69-9C3D-531447698195}"/>
              </a:ext>
            </a:extLst>
          </p:cNvPr>
          <p:cNvSpPr>
            <a:spLocks noGrp="1"/>
          </p:cNvSpPr>
          <p:nvPr>
            <p:ph type="title"/>
          </p:nvPr>
        </p:nvSpPr>
        <p:spPr/>
        <p:txBody>
          <a:bodyPr>
            <a:normAutofit/>
          </a:bodyPr>
          <a:lstStyle/>
          <a:p>
            <a:r>
              <a:rPr lang="en-US" sz="1800" dirty="0">
                <a:solidFill>
                  <a:schemeClr val="accent1">
                    <a:lumMod val="60000"/>
                    <a:lumOff val="40000"/>
                  </a:schemeClr>
                </a:solidFill>
                <a:latin typeface="Bahnschrift SemiBold SemiConden" panose="020B0502040204020203" pitchFamily="34" charset="0"/>
              </a:rPr>
              <a:t>6] Centuries scored in all 4 seasons </a:t>
            </a:r>
            <a:endParaRPr lang="en-IN" sz="1800" dirty="0">
              <a:solidFill>
                <a:schemeClr val="accent1">
                  <a:lumMod val="60000"/>
                  <a:lumOff val="40000"/>
                </a:schemeClr>
              </a:solidFill>
              <a:latin typeface="Bahnschrift SemiBold SemiConden" panose="020B0502040204020203" pitchFamily="34" charset="0"/>
            </a:endParaRPr>
          </a:p>
        </p:txBody>
      </p:sp>
      <p:sp>
        <p:nvSpPr>
          <p:cNvPr id="4" name="Text Placeholder 3">
            <a:extLst>
              <a:ext uri="{FF2B5EF4-FFF2-40B4-BE49-F238E27FC236}">
                <a16:creationId xmlns:a16="http://schemas.microsoft.com/office/drawing/2014/main" id="{DC267DA4-D82D-48D9-9BFF-C488340E6C6C}"/>
              </a:ext>
            </a:extLst>
          </p:cNvPr>
          <p:cNvSpPr>
            <a:spLocks noGrp="1"/>
          </p:cNvSpPr>
          <p:nvPr>
            <p:ph type="body" sz="half" idx="2"/>
          </p:nvPr>
        </p:nvSpPr>
        <p:spPr/>
        <p:txBody>
          <a:bodyPr/>
          <a:lstStyle/>
          <a:p>
            <a:r>
              <a:rPr lang="en-US" dirty="0">
                <a:solidFill>
                  <a:schemeClr val="accent1">
                    <a:lumMod val="40000"/>
                    <a:lumOff val="60000"/>
                  </a:schemeClr>
                </a:solidFill>
                <a:latin typeface="Bahnschrift SemiBold SemiConden" panose="020B0502040204020203" pitchFamily="34" charset="0"/>
              </a:rPr>
              <a:t>The line graph shows you the exact number of centuries scored by the players with respect to their team.</a:t>
            </a:r>
            <a:endParaRPr lang="en-IN" dirty="0">
              <a:solidFill>
                <a:schemeClr val="accent1">
                  <a:lumMod val="40000"/>
                  <a:lumOff val="60000"/>
                </a:schemeClr>
              </a:solidFill>
              <a:latin typeface="Bahnschrift SemiBold SemiConden" panose="020B0502040204020203" pitchFamily="34" charset="0"/>
            </a:endParaRPr>
          </a:p>
        </p:txBody>
      </p:sp>
      <p:graphicFrame>
        <p:nvGraphicFramePr>
          <p:cNvPr id="5" name="Content Placeholder 4">
            <a:extLst>
              <a:ext uri="{FF2B5EF4-FFF2-40B4-BE49-F238E27FC236}">
                <a16:creationId xmlns:a16="http://schemas.microsoft.com/office/drawing/2014/main" id="{E1B700F1-9FAE-4DDA-B19B-E4B6A14A5F22}"/>
              </a:ext>
            </a:extLst>
          </p:cNvPr>
          <p:cNvGraphicFramePr>
            <a:graphicFrameLocks noGrp="1"/>
          </p:cNvGraphicFramePr>
          <p:nvPr>
            <p:ph idx="1"/>
            <p:extLst>
              <p:ext uri="{D42A27DB-BD31-4B8C-83A1-F6EECF244321}">
                <p14:modId xmlns:p14="http://schemas.microsoft.com/office/powerpoint/2010/main" val="1824264123"/>
              </p:ext>
            </p:extLst>
          </p:nvPr>
        </p:nvGraphicFramePr>
        <p:xfrm>
          <a:off x="292963" y="645110"/>
          <a:ext cx="7312981"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8218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{B29486C6-0544-4635-8519-62BF6D9185E0}tf78438558_win32</Template>
  <TotalTime>167</TotalTime>
  <Words>753</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MS Gothic</vt:lpstr>
      <vt:lpstr>Yu Gothic UI Semibold</vt:lpstr>
      <vt:lpstr>Algerian</vt:lpstr>
      <vt:lpstr>Bahnschrift Light SemiCondensed</vt:lpstr>
      <vt:lpstr>Bahnschrift SemiBold SemiConden</vt:lpstr>
      <vt:lpstr>Broadway</vt:lpstr>
      <vt:lpstr>Century Gothic</vt:lpstr>
      <vt:lpstr>Garamond</vt:lpstr>
      <vt:lpstr>Rockwell</vt:lpstr>
      <vt:lpstr>Rockwell Extra Bold</vt:lpstr>
      <vt:lpstr>SavonVTI</vt:lpstr>
      <vt:lpstr>IPL 4 EDITION DATA</vt:lpstr>
      <vt:lpstr>AGENDA</vt:lpstr>
      <vt:lpstr>EDA ANALYSIS OF IPL DATA</vt:lpstr>
      <vt:lpstr>1]TOTAL RUNS IN ALL 4  EDITION OF IPL </vt:lpstr>
      <vt:lpstr>2] Batting Average of RCB for ipl 2016,2017</vt:lpstr>
      <vt:lpstr>3]Batting Average of 4 season</vt:lpstr>
      <vt:lpstr>4] Wickets taken by the teams in all 4 seasons </vt:lpstr>
      <vt:lpstr>5] Runs scored by MI IN 2019</vt:lpstr>
      <vt:lpstr>6] Centuries scored in all 4 seasons </vt:lpstr>
      <vt:lpstr>7]Players remain NOT-OUT IN 2018</vt:lpstr>
      <vt:lpstr>8] 4S &amp; 6S Scored by every played in 2019</vt:lpstr>
      <vt:lpstr>9] Catches taken in 2017</vt:lpstr>
      <vt:lpstr>10] Total matches played in all 4 seasons by all the players played</vt:lpstr>
      <vt:lpstr>SUGGESTIONS..</vt:lpstr>
      <vt:lpstr>CONCLUSION…</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4 EDITION DATA</dc:title>
  <dc:creator>Omkar Beloshe</dc:creator>
  <cp:lastModifiedBy>Omkar Beloshe</cp:lastModifiedBy>
  <cp:revision>4</cp:revision>
  <dcterms:created xsi:type="dcterms:W3CDTF">2021-08-21T04:43:01Z</dcterms:created>
  <dcterms:modified xsi:type="dcterms:W3CDTF">2021-08-23T10:09:16Z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